
<file path=[Content_Types].xml><?xml version="1.0" encoding="utf-8"?>
<Types xmlns="http://schemas.openxmlformats.org/package/2006/content-types">
  <Default Extension="jpg" ContentType="image/jpeg"/>
  <Default Extension="emf" ContentType="image/x-emf"/>
  <Default Extension="xls" ContentType="application/vnd.ms-excel"/>
  <Default Extension="jpeg" ContentType="image/jpeg"/>
  <Default Extension="xml" ContentType="application/xml"/>
  <Default Extension="vml" ContentType="application/vnd.openxmlformats-officedocument.vmlDrawing"/>
  <Default Extension="tif" ContentType="image/tiff"/>
  <Default Extension="midi" ContentType="audio/unknown"/>
  <Default Extension="bin" ContentType="application/vnd.openxmlformats-officedocument.presentationml.printerSettings"/>
  <Default Extension="png" ContentType="image/png"/>
  <Default Extension="rels" ContentType="application/vnd.openxmlformats-package.relationships+xml"/>
  <Default Extension="mid" ContentType="audio/unknown"/>
  <Default Extension="m4a" ContentType="audi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Microsoft_Equation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257" r:id="rId3"/>
    <p:sldId id="278" r:id="rId4"/>
    <p:sldId id="279" r:id="rId5"/>
    <p:sldId id="280" r:id="rId6"/>
    <p:sldId id="281" r:id="rId7"/>
    <p:sldId id="282" r:id="rId8"/>
    <p:sldId id="290" r:id="rId9"/>
    <p:sldId id="314" r:id="rId10"/>
    <p:sldId id="315" r:id="rId11"/>
    <p:sldId id="291" r:id="rId12"/>
    <p:sldId id="283" r:id="rId13"/>
    <p:sldId id="309" r:id="rId14"/>
    <p:sldId id="310" r:id="rId15"/>
    <p:sldId id="311" r:id="rId16"/>
    <p:sldId id="312" r:id="rId17"/>
    <p:sldId id="313" r:id="rId18"/>
    <p:sldId id="325" r:id="rId19"/>
    <p:sldId id="326" r:id="rId20"/>
    <p:sldId id="327" r:id="rId21"/>
    <p:sldId id="328" r:id="rId22"/>
    <p:sldId id="329" r:id="rId23"/>
    <p:sldId id="339" r:id="rId24"/>
    <p:sldId id="330" r:id="rId25"/>
    <p:sldId id="258" r:id="rId26"/>
    <p:sldId id="292" r:id="rId27"/>
    <p:sldId id="293" r:id="rId28"/>
    <p:sldId id="294" r:id="rId29"/>
    <p:sldId id="295" r:id="rId30"/>
    <p:sldId id="296" r:id="rId31"/>
    <p:sldId id="297" r:id="rId32"/>
    <p:sldId id="331" r:id="rId33"/>
    <p:sldId id="332" r:id="rId34"/>
    <p:sldId id="298" r:id="rId35"/>
    <p:sldId id="299" r:id="rId36"/>
    <p:sldId id="300" r:id="rId37"/>
    <p:sldId id="301" r:id="rId38"/>
    <p:sldId id="262" r:id="rId39"/>
    <p:sldId id="302" r:id="rId40"/>
    <p:sldId id="303" r:id="rId41"/>
    <p:sldId id="304" r:id="rId42"/>
    <p:sldId id="305" r:id="rId43"/>
    <p:sldId id="306" r:id="rId44"/>
    <p:sldId id="316" r:id="rId45"/>
    <p:sldId id="317" r:id="rId46"/>
    <p:sldId id="318" r:id="rId47"/>
    <p:sldId id="263" r:id="rId48"/>
    <p:sldId id="307" r:id="rId49"/>
    <p:sldId id="319" r:id="rId50"/>
    <p:sldId id="264" r:id="rId51"/>
    <p:sldId id="265" r:id="rId52"/>
    <p:sldId id="266" r:id="rId53"/>
    <p:sldId id="267" r:id="rId54"/>
    <p:sldId id="320" r:id="rId55"/>
    <p:sldId id="268" r:id="rId56"/>
    <p:sldId id="321" r:id="rId57"/>
    <p:sldId id="322" r:id="rId58"/>
    <p:sldId id="323" r:id="rId59"/>
    <p:sldId id="308" r:id="rId60"/>
    <p:sldId id="269" r:id="rId61"/>
    <p:sldId id="285" r:id="rId62"/>
    <p:sldId id="270" r:id="rId63"/>
    <p:sldId id="284" r:id="rId64"/>
    <p:sldId id="288" r:id="rId65"/>
    <p:sldId id="271" r:id="rId66"/>
    <p:sldId id="272" r:id="rId67"/>
    <p:sldId id="286" r:id="rId68"/>
    <p:sldId id="287" r:id="rId69"/>
    <p:sldId id="274" r:id="rId70"/>
    <p:sldId id="275" r:id="rId71"/>
    <p:sldId id="276" r:id="rId72"/>
    <p:sldId id="277" r:id="rId73"/>
    <p:sldId id="334" r:id="rId74"/>
    <p:sldId id="335" r:id="rId75"/>
    <p:sldId id="336" r:id="rId76"/>
    <p:sldId id="337" r:id="rId77"/>
    <p:sldId id="338" r:id="rId78"/>
    <p:sldId id="289" r:id="rId79"/>
    <p:sldId id="324" r:id="rId80"/>
    <p:sldId id="333"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9" d="100"/>
          <a:sy n="139" d="100"/>
        </p:scale>
        <p:origin x="-96" y="-9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5C5E0A-C077-DA4E-ACAF-0E1DC0951900}" type="datetimeFigureOut">
              <a:t>06/05/16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3E1B04-FFB9-814E-A370-CB1DA79DCA35}" type="slidenum">
              <a:t>‹#›</a:t>
            </a:fld>
            <a:endParaRPr lang="en-US"/>
          </a:p>
        </p:txBody>
      </p:sp>
    </p:spTree>
    <p:extLst>
      <p:ext uri="{BB962C8B-B14F-4D97-AF65-F5344CB8AC3E}">
        <p14:creationId xmlns:p14="http://schemas.microsoft.com/office/powerpoint/2010/main" val="10668778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C4A7A74-C3C5-4B48-9E76-A0AA208FB758}" type="slidenum">
              <a:rPr lang="en-US" sz="1200">
                <a:latin typeface="Arial" charset="0"/>
              </a:rPr>
              <a:pPr/>
              <a:t>6</a:t>
            </a:fld>
            <a:endParaRPr lang="en-US" sz="1200">
              <a:latin typeface="Arial" charset="0"/>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5" name="Rectangle 3"/>
          <p:cNvSpPr>
            <a:spLocks noGrp="1" noChangeArrowheads="1"/>
          </p:cNvSpPr>
          <p:nvPr>
            <p:ph type="body" idx="1"/>
          </p:nvPr>
        </p:nvSpPr>
        <p:spPr>
          <a:noFill/>
        </p:spPr>
        <p:txBody>
          <a:bodyPr/>
          <a:lstStyle/>
          <a:p>
            <a:pPr eaLnBrk="1" hangingPunct="1"/>
            <a:r>
              <a:rPr lang="en-US"/>
              <a:t>Accepted among music analysts and music psychologists that identifying perceptually significant repetitions is an essential step in the process of achieving a rich understanding of a piece of music.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E9A5D-34BC-6242-A2F5-2E8EFD3F06F9}" type="slidenum">
              <a:t>59</a:t>
            </a:fld>
            <a:endParaRPr lang="en-US"/>
          </a:p>
        </p:txBody>
      </p:sp>
    </p:spTree>
    <p:extLst>
      <p:ext uri="{BB962C8B-B14F-4D97-AF65-F5344CB8AC3E}">
        <p14:creationId xmlns:p14="http://schemas.microsoft.com/office/powerpoint/2010/main" val="51160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93A02F2-5926-7E40-83D2-E698447A653C}" type="slidenum">
              <a:rPr lang="en-US" sz="1200">
                <a:latin typeface="Arial" charset="0"/>
              </a:rPr>
              <a:pPr/>
              <a:t>73</a:t>
            </a:fld>
            <a:endParaRPr lang="en-US" sz="1200">
              <a:latin typeface="Arial" charset="0"/>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noFill/>
        </p:spPr>
        <p:txBody>
          <a:bodyPr/>
          <a:lstStyle/>
          <a:p>
            <a:pPr eaLnBrk="1" hangingPunct="1"/>
            <a:r>
              <a:rPr lang="en-US"/>
              <a:t>SIA can easily be adapted for point set pattern matching, that is, for finding all the maximal matches under translation of a query point set of size m within some dataset of size n.</a:t>
            </a:r>
          </a:p>
          <a:p>
            <a:pPr eaLnBrk="1" hangingPunct="1"/>
            <a:r>
              <a:rPr lang="en-US"/>
              <a:t>Let’s suppose we want to find, for each possible vector, the best match for this k-dimensional query pattern in this k-dimensional dataset. </a:t>
            </a:r>
          </a:p>
          <a:p>
            <a:pPr eaLnBrk="1" hangingPunct="1"/>
            <a:r>
              <a:rPr lang="en-US"/>
              <a:t>We sort the points in the query pattern and the points in the dataset into lexicographical order and then compute the vector from each query pattern point to each dataset point and store the vectors in a vector table like this with a pointer from each vector back to its origin point.</a:t>
            </a:r>
          </a:p>
          <a:p>
            <a:pPr eaLnBrk="1" hangingPunct="1"/>
            <a:r>
              <a:rPr lang="en-US"/>
              <a:t>Then we sort the vectors in this table to get a list like this. </a:t>
            </a:r>
          </a:p>
          <a:p>
            <a:pPr eaLnBrk="1" hangingPunct="1"/>
            <a:r>
              <a:rPr lang="en-US"/>
              <a:t>The maximal match for a given vector is given by the points attached to the consecutive occurrences within this list of the vector.</a:t>
            </a:r>
          </a:p>
          <a:p>
            <a:pPr eaLnBrk="1" hangingPunct="1"/>
            <a:r>
              <a:rPr lang="en-US"/>
              <a:t>This algorithm works in O(knm log(nm)) time and O(knm) space. But, again, by storing the origin points in a hash table and hashing the vectors to get the slot indices, the average time complexity can be reduced to O(knm).</a:t>
            </a:r>
          </a:p>
          <a:p>
            <a:pPr eaLnBrk="1" hangingPunct="1"/>
            <a:r>
              <a:rPr lang="en-US"/>
              <a:t>Note that to do this in the completely naive way by trying all possible alignments between the query and the dataset and then seeing which query points match up for each alignment would take O(kn^2m^2) time.</a:t>
            </a:r>
          </a:p>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D63B140-DC36-3244-B95C-D960EA455490}" type="slidenum">
              <a:rPr lang="en-US" sz="1200">
                <a:latin typeface="Arial" charset="0"/>
              </a:rPr>
              <a:pPr/>
              <a:t>74</a:t>
            </a:fld>
            <a:endParaRPr lang="en-US" sz="1200">
              <a:latin typeface="Arial" charset="0"/>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D5BDFCD-C0BB-3941-90C4-B3913A16423D}" type="slidenum">
              <a:rPr lang="en-US" sz="1200">
                <a:latin typeface="Arial" charset="0"/>
              </a:rPr>
              <a:pPr/>
              <a:t>75</a:t>
            </a:fld>
            <a:endParaRPr lang="en-US" sz="1200">
              <a:latin typeface="Arial" charset="0"/>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397E0E5-2D7D-C944-8E1C-760E31100602}" type="slidenum">
              <a:rPr lang="en-US" sz="1200">
                <a:latin typeface="Arial" charset="0"/>
              </a:rPr>
              <a:pPr/>
              <a:t>76</a:t>
            </a:fld>
            <a:endParaRPr lang="en-US" sz="1200">
              <a:latin typeface="Arial" charset="0"/>
            </a:endParaRPr>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D4687F9-D4FF-0641-B4EF-29CE896D2CD7}" type="slidenum">
              <a:rPr lang="en-US" sz="1200">
                <a:latin typeface="Arial" charset="0"/>
              </a:rPr>
              <a:pPr/>
              <a:t>77</a:t>
            </a:fld>
            <a:endParaRPr lang="en-US" sz="1200">
              <a:latin typeface="Arial" charset="0"/>
            </a:endParaRPr>
          </a:p>
        </p:txBody>
      </p:sp>
      <p:sp>
        <p:nvSpPr>
          <p:cNvPr id="188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42348D-C0EC-F84A-822A-CB93CAC656D6}" type="slidenum">
              <a:rPr lang="en-US" sz="1200">
                <a:latin typeface="Arial" charset="0"/>
              </a:rPr>
              <a:pPr/>
              <a:t>80</a:t>
            </a:fld>
            <a:endParaRPr lang="en-US" sz="1200">
              <a:latin typeface="Arial" charset="0"/>
            </a:endParaRPr>
          </a:p>
        </p:txBody>
      </p:sp>
      <p:sp>
        <p:nvSpPr>
          <p:cNvPr id="145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B2446F2-D259-1A46-BCAF-BA0FF4065F42}" type="slidenum">
              <a:rPr lang="en-US" sz="1200">
                <a:latin typeface="Arial" charset="0"/>
              </a:rPr>
              <a:pPr/>
              <a:t>9</a:t>
            </a:fld>
            <a:endParaRPr lang="en-US" sz="1200">
              <a:latin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r>
              <a:rPr lang="en-US"/>
              <a:t>I tried to avoid the problems I’ve just described by using multidimensional point sets instead of strings to represent the music and then developing algorithms to work on these point sets.</a:t>
            </a:r>
          </a:p>
          <a:p>
            <a:pPr eaLnBrk="1" hangingPunct="1"/>
            <a:r>
              <a:rPr lang="en-US"/>
              <a:t>The algorithms developed work on point sets of any dimensionality.</a:t>
            </a:r>
          </a:p>
          <a:p>
            <a:pPr eaLnBrk="1" hangingPunct="1"/>
            <a:r>
              <a:rPr lang="en-US"/>
              <a:t>There are many possible ways of representing a passage of music using a multidimensional point set but the way shown here has proved to be very useful.</a:t>
            </a:r>
          </a:p>
          <a:p>
            <a:pPr eaLnBrk="1" hangingPunct="1"/>
            <a:r>
              <a:rPr lang="en-US"/>
              <a:t>Note that patterns A, B and C sound like versions of the same thing but have different representations in the chromatic-pitch-against time representation. Thus, to find these matches in this representation, you’d have to use an approximate matching algorithm.</a:t>
            </a:r>
          </a:p>
          <a:p>
            <a:pPr eaLnBrk="1" hangingPunct="1"/>
            <a:r>
              <a:rPr lang="en-US"/>
              <a:t>However, the notation nicely represents the fact that these three patterns are heard as being versions of the same thing by representing each one as a falling step followed by two rising steps.</a:t>
            </a:r>
          </a:p>
          <a:p>
            <a:pPr eaLnBrk="1" hangingPunct="1"/>
            <a:r>
              <a:rPr lang="en-US"/>
              <a:t>By using the diatonic pitch dimension and onset time, we can obtain such a representation.</a:t>
            </a:r>
          </a:p>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56486E7-46DE-CA41-B84D-93969C9F98D0}" type="slidenum">
              <a:rPr lang="en-US" sz="1200">
                <a:latin typeface="Arial" charset="0"/>
              </a:rPr>
              <a:pPr/>
              <a:t>10</a:t>
            </a:fld>
            <a:endParaRPr lang="en-US" sz="1200">
              <a:latin typeface="Arial" charset="0"/>
            </a:endParaRPr>
          </a:p>
        </p:txBody>
      </p:sp>
      <p:sp>
        <p:nvSpPr>
          <p:cNvPr id="14848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1027"/>
          <p:cNvSpPr>
            <a:spLocks noGrp="1" noChangeArrowheads="1"/>
          </p:cNvSpPr>
          <p:nvPr>
            <p:ph type="body" idx="1"/>
          </p:nvPr>
        </p:nvSpPr>
        <p:spPr>
          <a:noFill/>
        </p:spPr>
        <p:txBody>
          <a:bodyPr/>
          <a:lstStyle/>
          <a:p>
            <a:pPr eaLnBrk="1" hangingPunct="1"/>
            <a:r>
              <a:rPr lang="en-US"/>
              <a:t>However, when we’re trying to find interesting repeated patterns in tonal music, that is, music which has a key, it is often more fruitful to use a two dimensional projection which gives the diatonic pitch of the note and its onset time, as shown here.</a:t>
            </a:r>
          </a:p>
          <a:p>
            <a:pPr eaLnBrk="1" hangingPunct="1"/>
            <a:endParaRPr lang="en-US"/>
          </a:p>
          <a:p>
            <a:pPr eaLnBrk="1" hangingPunct="1"/>
            <a:r>
              <a:rPr lang="en-US"/>
              <a:t>Here, patterns A, B and C are exactly translationally equivalent and can thus be discovered using a fast exact matching algorithm.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a:t>
            </a:r>
            <a:r>
              <a:rPr lang="en-GB" baseline="0" dirty="0" smtClean="0"/>
              <a:t> notes</a:t>
            </a:r>
          </a:p>
          <a:p>
            <a:r>
              <a:rPr lang="en-GB" baseline="0" dirty="0" smtClean="0"/>
              <a:t>----- Meeting Notes (08/11/2012 15:10) -----</a:t>
            </a:r>
          </a:p>
          <a:p>
            <a:r>
              <a:rPr lang="en-GB" baseline="0" dirty="0" smtClean="0"/>
              <a:t>Some meeting notes</a:t>
            </a:r>
            <a:endParaRPr lang="en-GB" dirty="0"/>
          </a:p>
        </p:txBody>
      </p:sp>
      <p:sp>
        <p:nvSpPr>
          <p:cNvPr id="4" name="Slide Number Placeholder 3"/>
          <p:cNvSpPr>
            <a:spLocks noGrp="1"/>
          </p:cNvSpPr>
          <p:nvPr>
            <p:ph type="sldNum" sz="quarter" idx="10"/>
          </p:nvPr>
        </p:nvSpPr>
        <p:spPr/>
        <p:txBody>
          <a:bodyPr/>
          <a:lstStyle/>
          <a:p>
            <a:fld id="{340BA72E-C0F2-6F4A-972F-CEE9176FE55A}" type="slidenum">
              <a:rPr lang="en-GB" smtClean="0"/>
              <a:t>14</a:t>
            </a:fld>
            <a:endParaRPr lang="en-GB"/>
          </a:p>
        </p:txBody>
      </p:sp>
    </p:spTree>
    <p:extLst>
      <p:ext uri="{BB962C8B-B14F-4D97-AF65-F5344CB8AC3E}">
        <p14:creationId xmlns:p14="http://schemas.microsoft.com/office/powerpoint/2010/main" val="2211382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EBA890F-FEA0-1147-BC2F-557E971DA58B}" type="slidenum">
              <a:rPr lang="en-US" sz="1200">
                <a:latin typeface="Arial" charset="0"/>
              </a:rPr>
              <a:pPr/>
              <a:t>23</a:t>
            </a:fld>
            <a:endParaRPr lang="en-US" sz="1200">
              <a:latin typeface="Arial" charset="0"/>
            </a:endParaRPr>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a:noFill/>
        </p:spPr>
        <p:txBody>
          <a:bodyPr/>
          <a:lstStyle/>
          <a:p>
            <a:pPr eaLnBrk="1" hangingPunct="1"/>
            <a:r>
              <a:rPr lang="en-US"/>
              <a:t>Although identifying the important repetitions in a passage of music is an essential part of understanding it, most of the pattern repetitions that occur in music are neither perceived nor intended by the composer.</a:t>
            </a:r>
          </a:p>
          <a:p>
            <a:pPr eaLnBrk="1" hangingPunct="1"/>
            <a:r>
              <a:rPr lang="en-US"/>
              <a:t>For example, here we have the first few bars of Rachmaninoff’s Prelude in C sharp minor, Op.3, No.2. </a:t>
            </a:r>
          </a:p>
          <a:p>
            <a:pPr eaLnBrk="1" hangingPunct="1"/>
            <a:r>
              <a:rPr lang="en-US"/>
              <a:t>The pattern consisting of the notes in elliptical boxes is repeated 7 crotchets later, transposed up a minor ninth to give the pattern consisting of the notes in square boxes.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0AB12E8-6795-4F42-9914-8D6B9912C8AF}" type="slidenum">
              <a:rPr lang="en-US" sz="1200">
                <a:latin typeface="Arial" charset="0"/>
              </a:rPr>
              <a:pPr/>
              <a:t>29</a:t>
            </a:fld>
            <a:endParaRPr lang="en-US" sz="1200">
              <a:latin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noFill/>
        </p:spPr>
        <p:txBody>
          <a:bodyPr/>
          <a:lstStyle/>
          <a:p>
            <a:pPr eaLnBrk="1" hangingPunct="1"/>
            <a:r>
              <a:rPr lang="en-US"/>
              <a:t>The first algorithm I’m going to describe is the SIA algorithm which takes as input a multidimensional point set and discovers, for every vector, the points in this point set that are mapped onto other points in the point set by that vector.</a:t>
            </a:r>
          </a:p>
          <a:p>
            <a:pPr eaLnBrk="1" hangingPunct="1"/>
            <a:r>
              <a:rPr lang="en-US"/>
              <a:t>For convenience, I’ll call the complete set of points being analyzed the </a:t>
            </a:r>
            <a:r>
              <a:rPr lang="en-US" i="1"/>
              <a:t>DATASET and any subset of the dataset a PATTERN.</a:t>
            </a:r>
            <a:endParaRPr lang="en-US"/>
          </a:p>
          <a:p>
            <a:pPr eaLnBrk="1" hangingPunct="1"/>
            <a:r>
              <a:rPr lang="en-US"/>
              <a:t>I say that a pattern is TRANSLATABLE by a particular vector within a dataset if it can be translated by that vector to give another pattern in the dataset. For example, the pattern {a,d} here is translatable within this dataset by the vector &lt;1,0&gt;.</a:t>
            </a:r>
          </a:p>
          <a:p>
            <a:pPr eaLnBrk="1" hangingPunct="1"/>
            <a:r>
              <a:rPr lang="en-US"/>
              <a:t>And the pattern that contains ALL the points that are mapped onto other points in the dataset by a particular vector is the MAXIMAL TRANSLATABLE PATTERN for that vector. So the maximal translatable pattern or MTP in this dataset for the vector &lt;1,0&gt; is the pattern {a,b,d} and the MTP for the vector &lt;1,1&gt; in this dataset is {a,c}.</a:t>
            </a:r>
          </a:p>
          <a:p>
            <a:pPr eaLnBrk="1" hangingPunct="1"/>
            <a:r>
              <a:rPr lang="en-US"/>
              <a:t>So SIA discovers all the non-empty maximal translatable patterns in a dataset.</a:t>
            </a:r>
          </a:p>
          <a:p>
            <a:pPr eaLnBrk="1" hangingPunct="1"/>
            <a:r>
              <a:rPr lang="en-US"/>
              <a:t>It does this by first sorting the points in the dataset into lexicographical order and then computing the vector from each point to every other point in the dataset that is lexicographically greater. These vectors are stored in a table like this one here which we call a VECTOR TABLE. And each vector is stored with a pointer that points back to the origin point for which it was computed, as indicated by these arrows here. </a:t>
            </a:r>
          </a:p>
          <a:p>
            <a:pPr eaLnBrk="1" hangingPunct="1"/>
            <a:r>
              <a:rPr lang="en-US"/>
              <a:t>The vectors in this table are then sorted into lexicographical order to give a list like the one here on the right and the MTP for each vector can be found directly by reading off the points attached to the adjacent occurrences of that vector in this list.</a:t>
            </a:r>
          </a:p>
          <a:p>
            <a:pPr eaLnBrk="1" hangingPunct="1"/>
            <a:r>
              <a:rPr lang="en-US"/>
              <a:t>The most expensive step is sorting the vectors which can be done in O(kn^2 log n) time. However, by storing the origin points in a hash table and hashing the vectors to get the slot indices, this time complexity can be reduced to O(kn^2).</a:t>
            </a:r>
          </a:p>
          <a:p>
            <a:pPr eaLnBrk="1" hangingPunct="1"/>
            <a:r>
              <a:rPr lang="en-US"/>
              <a:t>And also, obviously, the space used is O(kn^2)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A6EC89F-062A-4344-9C7C-060583CE4E37}" type="slidenum">
              <a:rPr lang="en-US" sz="1200">
                <a:latin typeface="Arial" charset="0"/>
              </a:rPr>
              <a:pPr/>
              <a:t>30</a:t>
            </a:fld>
            <a:endParaRPr lang="en-US" sz="1200">
              <a:latin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r>
              <a:rPr lang="en-US"/>
              <a:t>SIA only finds one occurrence of each MTP and one vector by which that MTP is translatable within the dataset.</a:t>
            </a:r>
          </a:p>
          <a:p>
            <a:pPr eaLnBrk="1" hangingPunct="1"/>
            <a:r>
              <a:rPr lang="en-US"/>
              <a:t>SIATEC, on the other hand, finds all the MTPs using a slightly modified version of SIA and then finds all the vectors by which each MTP is translatable within the dataset. </a:t>
            </a:r>
          </a:p>
          <a:p>
            <a:pPr eaLnBrk="1" hangingPunct="1"/>
            <a:r>
              <a:rPr lang="en-US"/>
              <a:t>In other words, it finds all the non-empty MTPs and then all the patterns within the dataset that are translationally equivalent to each MTP.</a:t>
            </a:r>
          </a:p>
          <a:p>
            <a:pPr eaLnBrk="1" hangingPunct="1"/>
            <a:r>
              <a:rPr lang="en-US"/>
              <a:t>In SIA, we only needed to compute the vector from each point to every lexicographically greater point because the MTP for a particular vector -</a:t>
            </a:r>
            <a:r>
              <a:rPr lang="en-US" i="1"/>
              <a:t>v</a:t>
            </a:r>
            <a:r>
              <a:rPr lang="en-US"/>
              <a:t> is the same as the pattern that you get by translating the MTP for v by v itself.</a:t>
            </a:r>
          </a:p>
          <a:p>
            <a:pPr eaLnBrk="1" hangingPunct="1"/>
            <a:r>
              <a:rPr lang="en-US"/>
              <a:t>However, in this simple implementation of SIATEC, we can find all the occurrences more efficiently by computing all the interpoint vectors and storing them in a table like this one here. </a:t>
            </a:r>
          </a:p>
          <a:p>
            <a:pPr eaLnBrk="1" hangingPunct="1"/>
            <a:r>
              <a:rPr lang="en-US"/>
              <a:t>If the points in the dataset are sorted into lexicographical order first, then the vectors in this table increase lexicographically as you descend a column and go from right to left along a row.</a:t>
            </a:r>
          </a:p>
          <a:p>
            <a:pPr eaLnBrk="1" hangingPunct="1"/>
            <a:r>
              <a:rPr lang="en-US"/>
              <a:t>Each column contains all the vectors by which the point at the top of the column is translatable within the dataset.</a:t>
            </a:r>
          </a:p>
          <a:p>
            <a:pPr eaLnBrk="1" hangingPunct="1"/>
            <a:r>
              <a:rPr lang="en-US"/>
              <a:t>Therefore the set of vectors by which a given pattern in the dataset is translatable is equal to the intersection of the columns headed by the points in that pattern. For example, the pattern {a,c} is translatable within this dataset by the intersection of the columns for which a and c are the original points.</a:t>
            </a:r>
          </a:p>
          <a:p>
            <a:pPr eaLnBrk="1" hangingPunct="1"/>
            <a:r>
              <a:rPr lang="en-US"/>
              <a:t>By exploiting the orderedness of this table, we can find all the occurrences of a k-dimensional pattern of size m in a dataset of size n in a worst case running time of O(</a:t>
            </a:r>
            <a:r>
              <a:rPr lang="en-US" i="1"/>
              <a:t>kmn</a:t>
            </a:r>
            <a:r>
              <a:rPr lang="en-US"/>
              <a:t>).</a:t>
            </a:r>
          </a:p>
          <a:p>
            <a:pPr eaLnBrk="1" hangingPunct="1"/>
            <a:r>
              <a:rPr lang="en-US"/>
              <a:t>Now, all the MTPs in a dataset can be found by reading through the list of sorted vectors generated by SIA so we know that sum of the cardinalities of the MTPs is less than or equal to n(n-1)/2.</a:t>
            </a:r>
          </a:p>
          <a:p>
            <a:pPr eaLnBrk="1" hangingPunct="1"/>
            <a:r>
              <a:rPr lang="en-US"/>
              <a:t>Therefore the worst case time complexity of this implementation of SIATEC is [as shown] which implies that it is O(kn^3).</a:t>
            </a:r>
          </a:p>
          <a:p>
            <a:pPr eaLnBrk="1" hangingPunct="1"/>
            <a:r>
              <a:rPr lang="en-US"/>
              <a:t>And, obviously, it uses O(kn^2) space.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92B6F24-621E-DC4F-8217-F5717F5AB39F}" type="slidenum">
              <a:rPr lang="en-US" sz="1200">
                <a:latin typeface="Arial" charset="0"/>
              </a:rPr>
              <a:pPr/>
              <a:t>31</a:t>
            </a:fld>
            <a:endParaRPr lang="en-US" sz="1200">
              <a:latin typeface="Arial" charset="0"/>
            </a:endParaRPr>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noFill/>
        </p:spPr>
        <p:txBody>
          <a:bodyPr/>
          <a:lstStyle/>
          <a:p>
            <a:pPr eaLnBrk="1" hangingPunct="1"/>
            <a:r>
              <a:rPr lang="en-US"/>
              <a:t>We found we could go some way towards isolating the themes and motives in a piece of music by using just three simple heuristics which I will now describe.</a:t>
            </a:r>
          </a:p>
          <a:p>
            <a:pPr eaLnBrk="1" hangingPunct="1"/>
            <a:r>
              <a:rPr lang="en-US"/>
              <a:t>First, let’s define the coverage of a pattern to be the number of distinct points in the dataset in occurrences of the pattern. For example, the coverage of this triangular pattern in this dataset is 6, but in this dataset, its coverage is 9.</a:t>
            </a:r>
          </a:p>
          <a:p>
            <a:pPr eaLnBrk="1" hangingPunct="1"/>
            <a:r>
              <a:rPr lang="en-US"/>
              <a:t>In general, the coverage of a pattern is greater for larger, non-overlapping patterns that occur frequently.</a:t>
            </a:r>
          </a:p>
          <a:p>
            <a:pPr eaLnBrk="1" hangingPunct="1"/>
            <a:r>
              <a:rPr lang="en-US"/>
              <a:t>if we represent a passage of music as a set of points in graph of pitch against time, musical themes generally seem to have relatively high coverage.</a:t>
            </a:r>
          </a:p>
          <a:p>
            <a:pPr eaLnBrk="1" hangingPunct="1"/>
            <a:r>
              <a:rPr lang="en-US"/>
              <a:t>Next, let’s define the compactness of a pattern to be the ratio of the number of points in a pattern to the number of points in the region spanned by the pattern.</a:t>
            </a:r>
          </a:p>
          <a:p>
            <a:pPr eaLnBrk="1" hangingPunct="1"/>
            <a:r>
              <a:rPr lang="en-US"/>
              <a:t>The region spanned by a pattern can be defined in various ways.</a:t>
            </a:r>
          </a:p>
          <a:p>
            <a:pPr eaLnBrk="1" hangingPunct="1"/>
            <a:r>
              <a:rPr lang="en-US"/>
              <a:t>For example, we can define the region spanned by a pattern in a pitch-time representation of a passage of music to be the segment containing all the notes that start between the first and last note onsets in the pattern.</a:t>
            </a:r>
          </a:p>
          <a:p>
            <a:pPr eaLnBrk="1" hangingPunct="1"/>
            <a:r>
              <a:rPr lang="en-US"/>
              <a:t>Alternatively, we could define the region spanned by a pattern in such a representation to be the bounding box or convex hull of the pattern.</a:t>
            </a:r>
          </a:p>
          <a:p>
            <a:pPr eaLnBrk="1" hangingPunct="1"/>
            <a:r>
              <a:rPr lang="en-US"/>
              <a:t>As you can see here, the compactness value obviously depends on how the region spanned by a pattern is defined.</a:t>
            </a:r>
          </a:p>
          <a:p>
            <a:pPr eaLnBrk="1" hangingPunct="1"/>
            <a:r>
              <a:rPr lang="en-US"/>
              <a:t>However, musical themes typically have at least one occurrence with relatively high compactness since this will make the pattern easier to perceive. However, other occurrences may be highly embellished and thus have lower compactness.</a:t>
            </a:r>
          </a:p>
          <a:p>
            <a:pPr eaLnBrk="1" hangingPunct="1"/>
            <a:r>
              <a:rPr lang="en-US"/>
              <a:t>Another interesting heuristic that seems to be useful for isolating themes is the compression ratio that can be achieved by representing the set of points covered by all the occurrences of a pattern by specifying just one occurrence of the pattern together with all the vectors by which the pattern is translatable within the dataset.</a:t>
            </a:r>
          </a:p>
          <a:p>
            <a:pPr eaLnBrk="1" hangingPunct="1"/>
            <a:r>
              <a:rPr lang="en-US"/>
              <a:t>For example, by doing this with the triangular pattern in this dataset, we achieve a compression ratio of 6/5. However, in this dataset, the same pattern can be used to achieve a compression  ratio of 9/5.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9F00A-A8B6-9F4C-9AE5-10DE16E56640}" type="slidenum">
              <a:rPr lang="en-US"/>
              <a:pPr/>
              <a:t>34</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r>
              <a:rPr lang="en-US"/>
              <a:t>We can use SIATEC together with the heuristics I</a:t>
            </a:r>
            <a:r>
              <a:rPr lang="ja-JP" altLang="en-US"/>
              <a:t>’</a:t>
            </a:r>
            <a:r>
              <a:rPr lang="en-US"/>
              <a:t>ve just described to construct a simple compression algorithm which I call COSIATEC. COSIATEC works like this.</a:t>
            </a:r>
          </a:p>
          <a:p>
            <a:r>
              <a:rPr lang="en-US"/>
              <a:t>First we use SIATEC to generate a list of &lt;Pattern, Translator_set&gt; pairs in which each pattern is an MTP and each translator set contains all the non-zero vectors by which the pattern is translatable within the dataset. This generally gives a more efficient  representation of the set of points covered by the occurrences of a pattern.</a:t>
            </a:r>
          </a:p>
          <a:p>
            <a:r>
              <a:rPr lang="en-US"/>
              <a:t>Then we can use the heuristics I</a:t>
            </a:r>
            <a:r>
              <a:rPr lang="ja-JP" altLang="en-US"/>
              <a:t>’</a:t>
            </a:r>
            <a:r>
              <a:rPr lang="en-US"/>
              <a:t>ve just described - compression ratio, coverage and compactness - to choose the </a:t>
            </a:r>
            <a:r>
              <a:rPr lang="ja-JP" altLang="en-US"/>
              <a:t>“</a:t>
            </a:r>
            <a:r>
              <a:rPr lang="en-US"/>
              <a:t>best</a:t>
            </a:r>
            <a:r>
              <a:rPr lang="ja-JP" altLang="en-US"/>
              <a:t>”</a:t>
            </a:r>
            <a:r>
              <a:rPr lang="en-US"/>
              <a:t> pattern </a:t>
            </a:r>
            <a:r>
              <a:rPr lang="en-US" i="1"/>
              <a:t>P</a:t>
            </a:r>
            <a:r>
              <a:rPr lang="en-US"/>
              <a:t> and this pattern is printed out together with its translator set.</a:t>
            </a:r>
          </a:p>
          <a:p>
            <a:r>
              <a:rPr lang="en-US"/>
              <a:t>Then all the points covered by P and its occurrences are removed from the dataset.</a:t>
            </a:r>
          </a:p>
          <a:p>
            <a:r>
              <a:rPr lang="en-US"/>
              <a:t>Then if the dataset is empty, we end; otherwise, we again run SIATEC on the remaining points in the dataset.</a:t>
            </a:r>
          </a:p>
          <a:p>
            <a:r>
              <a:rPr lang="en-US"/>
              <a:t>The result is a print out of the </a:t>
            </a:r>
            <a:r>
              <a:rPr lang="ja-JP" altLang="en-US"/>
              <a:t>“</a:t>
            </a:r>
            <a:r>
              <a:rPr lang="en-US"/>
              <a:t>best</a:t>
            </a:r>
            <a:r>
              <a:rPr lang="ja-JP" altLang="en-US"/>
              <a:t>”</a:t>
            </a:r>
            <a:r>
              <a:rPr lang="en-US"/>
              <a:t> pattern and its translators for each iteration of the cycle and this printout is usually a compressed representation of the input dataset.</a:t>
            </a:r>
          </a:p>
          <a:p>
            <a:r>
              <a:rPr lang="en-US"/>
              <a:t>Obviously, the degree of compression achieved depends on the amount of repetition in the dataset.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Click to edit Master subtitle style</a:t>
            </a:r>
            <a:endParaRPr lang="en-US"/>
          </a:p>
        </p:txBody>
      </p:sp>
      <p:sp>
        <p:nvSpPr>
          <p:cNvPr id="4" name="Date Placeholder 3"/>
          <p:cNvSpPr>
            <a:spLocks noGrp="1"/>
          </p:cNvSpPr>
          <p:nvPr>
            <p:ph type="dt" sz="half" idx="10"/>
          </p:nvPr>
        </p:nvSpPr>
        <p:spPr/>
        <p:txBody>
          <a:bodyPr/>
          <a:lstStyle/>
          <a:p>
            <a:fld id="{2382242F-D98B-3949-A4B6-7C4B095B16D2}" type="datetimeFigureOut">
              <a:t>06/05/16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386676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2382242F-D98B-3949-A4B6-7C4B095B16D2}" type="datetimeFigureOut">
              <a:t>06/05/16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2098236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2382242F-D98B-3949-A4B6-7C4B095B16D2}" type="datetimeFigureOut">
              <a:t>06/05/16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1742838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2382242F-D98B-3949-A4B6-7C4B095B16D2}" type="datetimeFigureOut">
              <a:t>06/05/16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336321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Click to edit Master text styles</a:t>
            </a:r>
          </a:p>
        </p:txBody>
      </p:sp>
      <p:sp>
        <p:nvSpPr>
          <p:cNvPr id="4" name="Date Placeholder 3"/>
          <p:cNvSpPr>
            <a:spLocks noGrp="1"/>
          </p:cNvSpPr>
          <p:nvPr>
            <p:ph type="dt" sz="half" idx="10"/>
          </p:nvPr>
        </p:nvSpPr>
        <p:spPr/>
        <p:txBody>
          <a:bodyPr/>
          <a:lstStyle/>
          <a:p>
            <a:fld id="{2382242F-D98B-3949-A4B6-7C4B095B16D2}" type="datetimeFigureOut">
              <a:t>06/05/16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126962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Date Placeholder 4"/>
          <p:cNvSpPr>
            <a:spLocks noGrp="1"/>
          </p:cNvSpPr>
          <p:nvPr>
            <p:ph type="dt" sz="half" idx="10"/>
          </p:nvPr>
        </p:nvSpPr>
        <p:spPr/>
        <p:txBody>
          <a:bodyPr/>
          <a:lstStyle/>
          <a:p>
            <a:fld id="{2382242F-D98B-3949-A4B6-7C4B095B16D2}" type="datetimeFigureOut">
              <a:t>06/05/16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272337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7" name="Date Placeholder 6"/>
          <p:cNvSpPr>
            <a:spLocks noGrp="1"/>
          </p:cNvSpPr>
          <p:nvPr>
            <p:ph type="dt" sz="half" idx="10"/>
          </p:nvPr>
        </p:nvSpPr>
        <p:spPr/>
        <p:txBody>
          <a:bodyPr/>
          <a:lstStyle/>
          <a:p>
            <a:fld id="{2382242F-D98B-3949-A4B6-7C4B095B16D2}" type="datetimeFigureOut">
              <a:t>06/05/16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347082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Date Placeholder 2"/>
          <p:cNvSpPr>
            <a:spLocks noGrp="1"/>
          </p:cNvSpPr>
          <p:nvPr>
            <p:ph type="dt" sz="half" idx="10"/>
          </p:nvPr>
        </p:nvSpPr>
        <p:spPr/>
        <p:txBody>
          <a:bodyPr/>
          <a:lstStyle/>
          <a:p>
            <a:fld id="{2382242F-D98B-3949-A4B6-7C4B095B16D2}" type="datetimeFigureOut">
              <a:t>06/05/16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27210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2242F-D98B-3949-A4B6-7C4B095B16D2}" type="datetimeFigureOut">
              <a:t>06/05/16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4033178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2382242F-D98B-3949-A4B6-7C4B095B16D2}" type="datetimeFigureOut">
              <a:t>06/05/16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139680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2382242F-D98B-3949-A4B6-7C4B095B16D2}" type="datetimeFigureOut">
              <a:t>06/05/16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8499434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2242F-D98B-3949-A4B6-7C4B095B16D2}" type="datetimeFigureOut">
              <a:t>06/05/16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16B1A-4118-734B-B127-F3FBF22EDDB0}" type="slidenum">
              <a:t>‹#›</a:t>
            </a:fld>
            <a:endParaRPr lang="en-US"/>
          </a:p>
        </p:txBody>
      </p:sp>
    </p:spTree>
    <p:extLst>
      <p:ext uri="{BB962C8B-B14F-4D97-AF65-F5344CB8AC3E}">
        <p14:creationId xmlns:p14="http://schemas.microsoft.com/office/powerpoint/2010/main" val="2271131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6.jpeg"/><Relationship Id="rId8" Type="http://schemas.openxmlformats.org/officeDocument/2006/relationships/image" Target="../media/image15.png"/><Relationship Id="rId1" Type="http://schemas.microsoft.com/office/2007/relationships/media" Target="file://localhost/Users/dave/Documents/Work/Research/Talks/2013/2013-08-05-Aarhus-Computer-Science/AarhusCS2013/prelude.mid" TargetMode="External"/><Relationship Id="rId2" Type="http://schemas.openxmlformats.org/officeDocument/2006/relationships/audio" Target="file://localhost/Users/dave/Documents/Work/Research/Talks/2013/2013-08-05-Aarhus-Computer-Science/AarhusCS2013/prelude.mid"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18.png"/><Relationship Id="rId1" Type="http://schemas.microsoft.com/office/2007/relationships/media" Target="../media/media4.m4a"/><Relationship Id="rId2" Type="http://schemas.openxmlformats.org/officeDocument/2006/relationships/audio" Target="../media/media4.m4a"/></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jpg"/><Relationship Id="rId5" Type="http://schemas.openxmlformats.org/officeDocument/2006/relationships/image" Target="../media/image2.emf"/><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hyperlink" Target="http://link.springer.com/book/10.1007/978-3-319-25931-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media" Target="file://localhost/Users/dave/Documents/Work/Research/Talks/2013/2013-08-05-Aarhus-Computer-Science/AarhusCS2013/badpattern.MID" TargetMode="External"/><Relationship Id="rId4" Type="http://schemas.openxmlformats.org/officeDocument/2006/relationships/audio" Target="file://localhost/Users/dave/Documents/Work/Research/Talks/2013/2013-08-05-Aarhus-Computer-Science/AarhusCS2013/badpattern.MID" TargetMode="External"/><Relationship Id="rId5" Type="http://schemas.openxmlformats.org/officeDocument/2006/relationships/slideLayout" Target="../slideLayouts/slideLayout2.xml"/><Relationship Id="rId6" Type="http://schemas.openxmlformats.org/officeDocument/2006/relationships/notesSlide" Target="../notesSlides/notesSlide5.xml"/><Relationship Id="rId7" Type="http://schemas.openxmlformats.org/officeDocument/2006/relationships/image" Target="../media/image27.jpeg"/><Relationship Id="rId8" Type="http://schemas.openxmlformats.org/officeDocument/2006/relationships/image" Target="../media/image15.png"/><Relationship Id="rId1" Type="http://schemas.microsoft.com/office/2007/relationships/media" Target="file://localhost/Users/dave/Documents/Work/Research/Talks/2013/2013-08-05-Aarhus-Computer-Science/AarhusCS2013/rach-bs1-6.MID" TargetMode="External"/><Relationship Id="rId2" Type="http://schemas.openxmlformats.org/officeDocument/2006/relationships/audio" Target="file://localhost/Users/dave/Documents/Work/Research/Talks/2013/2013-08-05-Aarhus-Computer-Science/AarhusCS2013/rach-bs1-6.MI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http://link.springer.com/chapter/10.1007/978-3-319-25931-4_13" TargetMode="External"/><Relationship Id="rId4" Type="http://schemas.openxmlformats.org/officeDocument/2006/relationships/image" Target="../media/image1.jpg"/><Relationship Id="rId5" Type="http://schemas.openxmlformats.org/officeDocument/2006/relationships/image" Target="../media/image2.emf"/><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hyperlink" Target="http://www.tandfonline.com/doi/abs/10.1080/09298215.2015.104500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41.jpeg"/><Relationship Id="rId5" Type="http://schemas.openxmlformats.org/officeDocument/2006/relationships/oleObject" Target="../embeddings/Microsoft_Equation1.bin"/><Relationship Id="rId6" Type="http://schemas.openxmlformats.org/officeDocument/2006/relationships/image" Target="../media/image4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7.png"/><Relationship Id="rId1" Type="http://schemas.microsoft.com/office/2007/relationships/media" Target="../media/media4.m4a"/><Relationship Id="rId2" Type="http://schemas.openxmlformats.org/officeDocument/2006/relationships/audio" Target="../media/media4.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8.png"/><Relationship Id="rId5" Type="http://schemas.openxmlformats.org/officeDocument/2006/relationships/image" Target="../media/image7.png"/><Relationship Id="rId1" Type="http://schemas.microsoft.com/office/2007/relationships/media" Target="../media/media4.m4a"/><Relationship Id="rId2" Type="http://schemas.openxmlformats.org/officeDocument/2006/relationships/audio" Target="../media/media4.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9.png"/><Relationship Id="rId5" Type="http://schemas.openxmlformats.org/officeDocument/2006/relationships/image" Target="../media/image7.png"/><Relationship Id="rId1" Type="http://schemas.microsoft.com/office/2007/relationships/media" Target="../media/media4.m4a"/><Relationship Id="rId2" Type="http://schemas.openxmlformats.org/officeDocument/2006/relationships/audio" Target="../media/media4.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50.png"/><Relationship Id="rId1" Type="http://schemas.microsoft.com/office/2007/relationships/media" Target="../media/media4.m4a"/><Relationship Id="rId2" Type="http://schemas.openxmlformats.org/officeDocument/2006/relationships/audio" Target="../media/media4.m4a"/></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3.png"/><Relationship Id="rId5" Type="http://schemas.openxmlformats.org/officeDocument/2006/relationships/image" Target="../media/image7.png"/><Relationship Id="rId1" Type="http://schemas.microsoft.com/office/2007/relationships/media" Target="../media/media1.m4a"/><Relationship Id="rId2" Type="http://schemas.openxmlformats.org/officeDocument/2006/relationships/audio" Target="../media/media1.m4a"/></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4.png"/><Relationship Id="rId5" Type="http://schemas.openxmlformats.org/officeDocument/2006/relationships/image" Target="../media/image7.png"/><Relationship Id="rId1" Type="http://schemas.microsoft.com/office/2007/relationships/media" Target="../media/media2.m4a"/><Relationship Id="rId2" Type="http://schemas.openxmlformats.org/officeDocument/2006/relationships/audio" Target="../media/media2.m4a"/></Relationships>
</file>

<file path=ppt/slides/_rels/slide46.xml.rels><?xml version="1.0" encoding="UTF-8" standalone="yes"?>
<Relationships xmlns="http://schemas.openxmlformats.org/package/2006/relationships"><Relationship Id="rId3" Type="http://schemas.microsoft.com/office/2007/relationships/media" Target="../media/media6.m4a"/><Relationship Id="rId4" Type="http://schemas.openxmlformats.org/officeDocument/2006/relationships/audio" Target="../media/media6.m4a"/><Relationship Id="rId5" Type="http://schemas.openxmlformats.org/officeDocument/2006/relationships/slideLayout" Target="../slideLayouts/slideLayout2.xml"/><Relationship Id="rId6" Type="http://schemas.openxmlformats.org/officeDocument/2006/relationships/image" Target="../media/image55.png"/><Relationship Id="rId7" Type="http://schemas.openxmlformats.org/officeDocument/2006/relationships/image" Target="../media/image7.png"/><Relationship Id="rId8" Type="http://schemas.openxmlformats.org/officeDocument/2006/relationships/image" Target="../media/image56.png"/><Relationship Id="rId1" Type="http://schemas.microsoft.com/office/2007/relationships/media" Target="../media/media5.m4a"/><Relationship Id="rId2" Type="http://schemas.openxmlformats.org/officeDocument/2006/relationships/audio" Target="../media/media5.m4a"/></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7.png"/><Relationship Id="rId7" Type="http://schemas.openxmlformats.org/officeDocument/2006/relationships/image" Target="../media/image59.emf"/><Relationship Id="rId1" Type="http://schemas.microsoft.com/office/2007/relationships/media" Target="../media/media7.midi"/><Relationship Id="rId2" Type="http://schemas.openxmlformats.org/officeDocument/2006/relationships/audio" Target="../media/media7.midi"/></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hyperlink" Target="http://www.liederenbank.nl" TargetMode="External"/><Relationship Id="rId10" Type="http://schemas.openxmlformats.org/officeDocument/2006/relationships/image" Target="../media/image7.png"/><Relationship Id="rId1" Type="http://schemas.microsoft.com/office/2007/relationships/media" Target="../media/media8.mid"/><Relationship Id="rId2" Type="http://schemas.openxmlformats.org/officeDocument/2006/relationships/audio" Target="../media/media8.mid"/></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usic-ir.org/mirex/wiki/2013:Discovery_of_Repeated_Themes_&amp;_Sections" TargetMode="External"/><Relationship Id="rId3" Type="http://schemas.openxmlformats.org/officeDocument/2006/relationships/hyperlink" Target="https://dl.dropbox.com/u/11997856/JKU/JKUPDD-noAudio-Jul2013.zip"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7.png"/><Relationship Id="rId1" Type="http://schemas.microsoft.com/office/2007/relationships/media" Target="../media/media1.m4a"/><Relationship Id="rId2" Type="http://schemas.openxmlformats.org/officeDocument/2006/relationships/audio" Target="../media/media1.m4a"/></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5.png"/><Relationship Id="rId5" Type="http://schemas.openxmlformats.org/officeDocument/2006/relationships/image" Target="../media/image7.png"/><Relationship Id="rId6" Type="http://schemas.openxmlformats.org/officeDocument/2006/relationships/image" Target="../media/image66.emf"/><Relationship Id="rId7" Type="http://schemas.openxmlformats.org/officeDocument/2006/relationships/image" Target="../media/image67.emf"/><Relationship Id="rId8" Type="http://schemas.openxmlformats.org/officeDocument/2006/relationships/image" Target="../media/image68.emf"/><Relationship Id="rId1" Type="http://schemas.microsoft.com/office/2007/relationships/media" Target="../media/media9.m4a"/><Relationship Id="rId2" Type="http://schemas.openxmlformats.org/officeDocument/2006/relationships/audio" Target="../media/media9.m4a"/></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 Id="rId3" Type="http://schemas.openxmlformats.org/officeDocument/2006/relationships/image" Target="../media/image71.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8.png"/><Relationship Id="rId6" Type="http://schemas.openxmlformats.org/officeDocument/2006/relationships/image" Target="../media/image7.png"/><Relationship Id="rId1" Type="http://schemas.microsoft.com/office/2007/relationships/media" Target="../media/media2.m4a"/><Relationship Id="rId2" Type="http://schemas.openxmlformats.org/officeDocument/2006/relationships/audio" Target="../media/media2.m4a"/></Relationships>
</file>

<file path=ppt/slides/_rels/slide60.xml.rels><?xml version="1.0" encoding="UTF-8" standalone="yes"?>
<Relationships xmlns="http://schemas.openxmlformats.org/package/2006/relationships"><Relationship Id="rId11" Type="http://schemas.openxmlformats.org/officeDocument/2006/relationships/image" Target="../media/image2.emf"/><Relationship Id="rId12" Type="http://schemas.openxmlformats.org/officeDocument/2006/relationships/image" Target="../media/image3.emf"/><Relationship Id="rId1" Type="http://schemas.microsoft.com/office/2007/relationships/media" Target="../media/media9.m4a"/><Relationship Id="rId2" Type="http://schemas.openxmlformats.org/officeDocument/2006/relationships/audio" Target="../media/media9.m4a"/><Relationship Id="rId3" Type="http://schemas.openxmlformats.org/officeDocument/2006/relationships/slideLayout" Target="../slideLayouts/slideLayout2.xml"/><Relationship Id="rId4" Type="http://schemas.openxmlformats.org/officeDocument/2006/relationships/image" Target="../media/image81.tif"/><Relationship Id="rId5" Type="http://schemas.openxmlformats.org/officeDocument/2006/relationships/image" Target="../media/image7.png"/><Relationship Id="rId6" Type="http://schemas.openxmlformats.org/officeDocument/2006/relationships/image" Target="../media/image82.emf"/><Relationship Id="rId7" Type="http://schemas.openxmlformats.org/officeDocument/2006/relationships/image" Target="../media/image83.emf"/><Relationship Id="rId8" Type="http://schemas.openxmlformats.org/officeDocument/2006/relationships/image" Target="../media/image84.png"/><Relationship Id="rId9" Type="http://schemas.openxmlformats.org/officeDocument/2006/relationships/image" Target="../media/image85.png"/><Relationship Id="rId10" Type="http://schemas.openxmlformats.org/officeDocument/2006/relationships/image" Target="../media/image1.jp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1.jpg"/><Relationship Id="rId6" Type="http://schemas.openxmlformats.org/officeDocument/2006/relationships/image" Target="../media/image2.emf"/><Relationship Id="rId7" Type="http://schemas.openxmlformats.org/officeDocument/2006/relationships/image" Target="../media/image3.emf"/><Relationship Id="rId8" Type="http://schemas.openxmlformats.org/officeDocument/2006/relationships/image" Target="../media/image86.emf"/><Relationship Id="rId1" Type="http://schemas.microsoft.com/office/2007/relationships/media" Target="../media/media9.m4a"/><Relationship Id="rId2" Type="http://schemas.openxmlformats.org/officeDocument/2006/relationships/audio" Target="../media/media9.m4a"/></Relationships>
</file>

<file path=ppt/slides/_rels/slide62.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7.png"/><Relationship Id="rId7" Type="http://schemas.openxmlformats.org/officeDocument/2006/relationships/image" Target="../media/image59.emf"/><Relationship Id="rId1" Type="http://schemas.microsoft.com/office/2007/relationships/media" Target="../media/media7.midi"/><Relationship Id="rId2" Type="http://schemas.openxmlformats.org/officeDocument/2006/relationships/audio" Target="../media/media7.midi"/></Relationships>
</file>

<file path=ppt/slides/_rels/slide6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s>
</file>

<file path=ppt/slides/_rels/slide69.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1.jpg"/><Relationship Id="rId5" Type="http://schemas.openxmlformats.org/officeDocument/2006/relationships/image" Target="../media/image2.emf"/><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9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7.png"/><Relationship Id="rId1" Type="http://schemas.microsoft.com/office/2007/relationships/media" Target="../media/media3.m4a"/><Relationship Id="rId2" Type="http://schemas.openxmlformats.org/officeDocument/2006/relationships/audio" Target="../media/media3.m4a"/></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97.emf"/></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98.emf"/></Relationships>
</file>

<file path=ppt/slides/_rels/slide72.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5" Type="http://schemas.openxmlformats.org/officeDocument/2006/relationships/image" Target="../media/image102.emf"/><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Microsoft_Excel_97_-_2004_Worksheet2.xls"/><Relationship Id="rId5" Type="http://schemas.openxmlformats.org/officeDocument/2006/relationships/image" Target="../media/image10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emf"/><Relationship Id="rId5" Type="http://schemas.openxmlformats.org/officeDocument/2006/relationships/image" Target="../media/image11.png"/><Relationship Id="rId6" Type="http://schemas.openxmlformats.org/officeDocument/2006/relationships/image" Target="../media/image7.png"/><Relationship Id="rId1" Type="http://schemas.microsoft.com/office/2007/relationships/media" Target="../media/media4.m4a"/><Relationship Id="rId2" Type="http://schemas.openxmlformats.org/officeDocument/2006/relationships/audio" Target="../media/media4.m4a"/></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png"/><Relationship Id="rId1" Type="http://schemas.microsoft.com/office/2007/relationships/media" Target="file://localhost/Users/dave/Documents/Work/Research/Talks/2013/2013-08-05-Aarhus-Computer-Science/AarhusCS2013/prelude.mid" TargetMode="External"/><Relationship Id="rId2" Type="http://schemas.openxmlformats.org/officeDocument/2006/relationships/audio" Target="file://localhost/Users/dave/Documents/Work/Research/Talks/2013/2013-08-05-Aarhus-Computer-Science/AarhusCS2013/prelude.mi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Geometric, Compression-based Pattern Discovery in Music</a:t>
            </a:r>
          </a:p>
        </p:txBody>
      </p:sp>
      <p:sp>
        <p:nvSpPr>
          <p:cNvPr id="3" name="Subtitle 2"/>
          <p:cNvSpPr>
            <a:spLocks noGrp="1"/>
          </p:cNvSpPr>
          <p:nvPr>
            <p:ph type="subTitle" idx="1"/>
          </p:nvPr>
        </p:nvSpPr>
        <p:spPr>
          <a:xfrm>
            <a:off x="1371600" y="4140929"/>
            <a:ext cx="6400800" cy="608572"/>
          </a:xfrm>
        </p:spPr>
        <p:txBody>
          <a:bodyPr/>
          <a:lstStyle/>
          <a:p>
            <a:r>
              <a:rPr lang="en-US"/>
              <a:t>David Meredith</a:t>
            </a:r>
          </a:p>
          <a:p>
            <a:endParaRPr lang="en-US"/>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570" y="5355260"/>
            <a:ext cx="1959429" cy="1297121"/>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44" y="5355260"/>
            <a:ext cx="1493654" cy="1297121"/>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723" y="5355259"/>
            <a:ext cx="1843277" cy="1297121"/>
          </a:xfrm>
          <a:prstGeom prst="rect">
            <a:avLst/>
          </a:prstGeom>
        </p:spPr>
      </p:pic>
      <p:pic>
        <p:nvPicPr>
          <p:cNvPr id="7" name="Picture 6" descr="bwv847b-d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8645"/>
            <a:ext cx="9144000" cy="1428750"/>
          </a:xfrm>
          <a:prstGeom prst="rect">
            <a:avLst/>
          </a:prstGeom>
        </p:spPr>
      </p:pic>
    </p:spTree>
    <p:extLst>
      <p:ext uri="{BB962C8B-B14F-4D97-AF65-F5344CB8AC3E}">
        <p14:creationId xmlns:p14="http://schemas.microsoft.com/office/powerpoint/2010/main" val="1267597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Using multidimensional point sets to represent music (2)</a:t>
            </a:r>
          </a:p>
        </p:txBody>
      </p:sp>
      <p:pic>
        <p:nvPicPr>
          <p:cNvPr id="22530" name="Picture 3" descr="prelu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628775"/>
            <a:ext cx="4495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prelude-point-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1628775"/>
            <a:ext cx="387826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preludemor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284538"/>
            <a:ext cx="64770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5" name="prelude.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79388" y="213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293438"/>
      </p:ext>
    </p:extLst>
  </p:cSld>
  <p:clrMapOvr>
    <a:masterClrMapping/>
  </p:clrMapOvr>
  <p:transition xmlns:p14="http://schemas.microsoft.com/office/powerpoint/2010/main" advTm="1041"/>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746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997" fill="hold"/>
                                        <p:tgtEl>
                                          <p:spTgt spid="147465"/>
                                        </p:tgtEl>
                                      </p:cBhvr>
                                    </p:cmd>
                                  </p:childTnLst>
                                </p:cTn>
                              </p:par>
                            </p:childTnLst>
                          </p:cTn>
                        </p:par>
                      </p:childTnLst>
                    </p:cTn>
                  </p:par>
                </p:childTnLst>
              </p:cTn>
              <p:nextCondLst>
                <p:cond evt="onClick" delay="0">
                  <p:tgtEl>
                    <p:spTgt spid="14746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746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Motives, themes and translatable patterns in pitch-time space</a:t>
            </a:r>
          </a:p>
        </p:txBody>
      </p:sp>
      <p:pic>
        <p:nvPicPr>
          <p:cNvPr id="4"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0642" y="5649099"/>
            <a:ext cx="812800" cy="812800"/>
          </a:xfrm>
          <a:prstGeom prst="rect">
            <a:avLst/>
          </a:prstGeom>
        </p:spPr>
      </p:pic>
      <p:pic>
        <p:nvPicPr>
          <p:cNvPr id="5" name="Picture 4"/>
          <p:cNvPicPr>
            <a:picLocks noChangeAspect="1"/>
          </p:cNvPicPr>
          <p:nvPr/>
        </p:nvPicPr>
        <p:blipFill>
          <a:blip r:embed="rId5"/>
          <a:stretch>
            <a:fillRect/>
          </a:stretch>
        </p:blipFill>
        <p:spPr>
          <a:xfrm>
            <a:off x="0" y="3829756"/>
            <a:ext cx="9144000" cy="1646018"/>
          </a:xfrm>
          <a:prstGeom prst="rect">
            <a:avLst/>
          </a:prstGeom>
        </p:spPr>
      </p:pic>
      <p:pic>
        <p:nvPicPr>
          <p:cNvPr id="6" name="Picture 5" descr="bwv8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76701"/>
            <a:ext cx="9144000" cy="1653597"/>
          </a:xfrm>
          <a:prstGeom prst="rect">
            <a:avLst/>
          </a:prstGeom>
        </p:spPr>
      </p:pic>
    </p:spTree>
    <p:extLst>
      <p:ext uri="{BB962C8B-B14F-4D97-AF65-F5344CB8AC3E}">
        <p14:creationId xmlns:p14="http://schemas.microsoft.com/office/powerpoint/2010/main" val="3648532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Compression and explanation</a:t>
            </a:r>
          </a:p>
        </p:txBody>
      </p:sp>
      <p:sp>
        <p:nvSpPr>
          <p:cNvPr id="3" name="Content Placeholder 2"/>
          <p:cNvSpPr>
            <a:spLocks noGrp="1"/>
          </p:cNvSpPr>
          <p:nvPr>
            <p:ph idx="1"/>
          </p:nvPr>
        </p:nvSpPr>
        <p:spPr>
          <a:xfrm>
            <a:off x="457200" y="3604669"/>
            <a:ext cx="8229600" cy="2722796"/>
          </a:xfrm>
        </p:spPr>
        <p:txBody>
          <a:bodyPr>
            <a:normAutofit fontScale="77500" lnSpcReduction="20000"/>
          </a:bodyPr>
          <a:lstStyle/>
          <a:p>
            <a:r>
              <a:rPr lang="en-US"/>
              <a:t>Hypothesis: The shortest descriptions provide the best explanations</a:t>
            </a:r>
          </a:p>
          <a:p>
            <a:pPr lvl="1"/>
            <a:r>
              <a:rPr lang="en-US"/>
              <a:t>Ockham’s razor, MDL, MML, Solomonoff’s theory of inductive inference</a:t>
            </a:r>
          </a:p>
          <a:p>
            <a:r>
              <a:rPr lang="en-US"/>
              <a:t>Suggests that knowledge can be extracted from data by finding short descriptions of it (i.e., by compressing it)</a:t>
            </a:r>
          </a:p>
          <a:p>
            <a:r>
              <a:rPr lang="en-US"/>
              <a:t>Identifying the maximal repeated patterns and their occurrences is an excellent strategy for compressing data</a:t>
            </a:r>
          </a:p>
          <a:p>
            <a:endParaRPr lang="en-US"/>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672" y="6327466"/>
            <a:ext cx="709584" cy="469737"/>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45" y="6327466"/>
            <a:ext cx="540909" cy="469737"/>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736" y="6327465"/>
            <a:ext cx="667521" cy="469737"/>
          </a:xfrm>
          <a:prstGeom prst="rect">
            <a:avLst/>
          </a:prstGeom>
        </p:spPr>
      </p:pic>
      <p:pic>
        <p:nvPicPr>
          <p:cNvPr id="7" name="Picture 6"/>
          <p:cNvPicPr>
            <a:picLocks noChangeAspect="1"/>
          </p:cNvPicPr>
          <p:nvPr/>
        </p:nvPicPr>
        <p:blipFill>
          <a:blip r:embed="rId5"/>
          <a:stretch>
            <a:fillRect/>
          </a:stretch>
        </p:blipFill>
        <p:spPr>
          <a:xfrm>
            <a:off x="1080256" y="1361938"/>
            <a:ext cx="7002919" cy="2187031"/>
          </a:xfrm>
          <a:prstGeom prst="rect">
            <a:avLst/>
          </a:prstGeom>
        </p:spPr>
      </p:pic>
    </p:spTree>
    <p:extLst>
      <p:ext uri="{BB962C8B-B14F-4D97-AF65-F5344CB8AC3E}">
        <p14:creationId xmlns:p14="http://schemas.microsoft.com/office/powerpoint/2010/main" val="21239765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3663"/>
          </a:xfrm>
        </p:spPr>
        <p:txBody>
          <a:bodyPr/>
          <a:lstStyle/>
          <a:p>
            <a:r>
              <a:rPr lang="en-GB" dirty="0" smtClean="0"/>
              <a:t>The goal of music analysis</a:t>
            </a:r>
            <a:endParaRPr lang="en-GB" dirty="0"/>
          </a:p>
        </p:txBody>
      </p:sp>
      <p:sp>
        <p:nvSpPr>
          <p:cNvPr id="3" name="Content Placeholder 2"/>
          <p:cNvSpPr>
            <a:spLocks noGrp="1"/>
          </p:cNvSpPr>
          <p:nvPr>
            <p:ph idx="1"/>
          </p:nvPr>
        </p:nvSpPr>
        <p:spPr>
          <a:xfrm>
            <a:off x="4577232" y="1298302"/>
            <a:ext cx="4109567" cy="4867002"/>
          </a:xfrm>
        </p:spPr>
        <p:txBody>
          <a:bodyPr>
            <a:noAutofit/>
          </a:bodyPr>
          <a:lstStyle/>
          <a:p>
            <a:r>
              <a:rPr lang="en-GB" sz="2100" dirty="0" smtClean="0"/>
              <a:t>The goal of music analysis is to find the</a:t>
            </a:r>
            <a:r>
              <a:rPr lang="en-GB" sz="2100" i="1" dirty="0" smtClean="0"/>
              <a:t> best possible </a:t>
            </a:r>
            <a:r>
              <a:rPr lang="en-GB" sz="2100" dirty="0" smtClean="0"/>
              <a:t>explanations for musical works</a:t>
            </a:r>
          </a:p>
          <a:p>
            <a:pPr lvl="1"/>
            <a:r>
              <a:rPr lang="en-GB" sz="1700" dirty="0"/>
              <a:t>not model how average listeners interpret a piece the first time they hear it</a:t>
            </a:r>
            <a:endParaRPr lang="en-GB" sz="1700" dirty="0" smtClean="0"/>
          </a:p>
          <a:p>
            <a:r>
              <a:rPr lang="en-GB" sz="2100" dirty="0" smtClean="0"/>
              <a:t>The “best possible” explanation for a musical work is one that allows you to</a:t>
            </a:r>
          </a:p>
          <a:p>
            <a:pPr lvl="1"/>
            <a:r>
              <a:rPr lang="en-GB" sz="2100" dirty="0" smtClean="0"/>
              <a:t>remember it most easily</a:t>
            </a:r>
          </a:p>
          <a:p>
            <a:pPr lvl="1"/>
            <a:r>
              <a:rPr lang="en-GB" sz="2100" dirty="0" smtClean="0"/>
              <a:t>identify errors most accurately</a:t>
            </a:r>
          </a:p>
          <a:p>
            <a:pPr lvl="1"/>
            <a:r>
              <a:rPr lang="en-GB" sz="2100" dirty="0" smtClean="0"/>
              <a:t>predict best what will come next</a:t>
            </a:r>
          </a:p>
        </p:txBody>
      </p:sp>
      <p:pic>
        <p:nvPicPr>
          <p:cNvPr id="4" name="Picture 3"/>
          <p:cNvPicPr>
            <a:picLocks noChangeAspect="1"/>
          </p:cNvPicPr>
          <p:nvPr/>
        </p:nvPicPr>
        <p:blipFill>
          <a:blip r:embed="rId2"/>
          <a:stretch>
            <a:fillRect/>
          </a:stretch>
        </p:blipFill>
        <p:spPr>
          <a:xfrm>
            <a:off x="457200" y="1298301"/>
            <a:ext cx="4102368" cy="5177633"/>
          </a:xfrm>
          <a:prstGeom prst="rect">
            <a:avLst/>
          </a:prstGeom>
        </p:spPr>
      </p:pic>
      <p:sp>
        <p:nvSpPr>
          <p:cNvPr id="5" name="TextBox 4"/>
          <p:cNvSpPr txBox="1"/>
          <p:nvPr/>
        </p:nvSpPr>
        <p:spPr>
          <a:xfrm>
            <a:off x="379760" y="6444954"/>
            <a:ext cx="2564920" cy="276999"/>
          </a:xfrm>
          <a:prstGeom prst="rect">
            <a:avLst/>
          </a:prstGeom>
          <a:noFill/>
        </p:spPr>
        <p:txBody>
          <a:bodyPr wrap="square" rtlCol="0">
            <a:spAutoFit/>
          </a:bodyPr>
          <a:lstStyle/>
          <a:p>
            <a:r>
              <a:rPr lang="en-GB" sz="1200" dirty="0" err="1" smtClean="0"/>
              <a:t>Lerdahl</a:t>
            </a:r>
            <a:r>
              <a:rPr lang="en-GB" sz="1200" dirty="0" smtClean="0"/>
              <a:t> and </a:t>
            </a:r>
            <a:r>
              <a:rPr lang="en-GB" sz="1200" dirty="0" err="1" smtClean="0"/>
              <a:t>Jackendoff</a:t>
            </a:r>
            <a:r>
              <a:rPr lang="en-GB" sz="1200" dirty="0" smtClean="0"/>
              <a:t> (1983, p.205)</a:t>
            </a:r>
            <a:endParaRPr lang="en-GB" sz="1200" dirty="0"/>
          </a:p>
        </p:txBody>
      </p:sp>
    </p:spTree>
    <p:extLst>
      <p:ext uri="{BB962C8B-B14F-4D97-AF65-F5344CB8AC3E}">
        <p14:creationId xmlns:p14="http://schemas.microsoft.com/office/powerpoint/2010/main" val="14760920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musical analysis as a program</a:t>
            </a:r>
            <a:endParaRPr lang="en-GB" dirty="0"/>
          </a:p>
        </p:txBody>
      </p:sp>
      <p:sp>
        <p:nvSpPr>
          <p:cNvPr id="3" name="Content Placeholder 2"/>
          <p:cNvSpPr>
            <a:spLocks noGrp="1"/>
          </p:cNvSpPr>
          <p:nvPr>
            <p:ph idx="1"/>
          </p:nvPr>
        </p:nvSpPr>
        <p:spPr>
          <a:xfrm>
            <a:off x="4060394" y="1417638"/>
            <a:ext cx="4626406" cy="5251722"/>
          </a:xfrm>
        </p:spPr>
        <p:txBody>
          <a:bodyPr>
            <a:normAutofit fontScale="85000" lnSpcReduction="20000"/>
          </a:bodyPr>
          <a:lstStyle/>
          <a:p>
            <a:r>
              <a:rPr lang="en-GB" dirty="0" smtClean="0"/>
              <a:t>A musical analysis can be represented (or </a:t>
            </a:r>
            <a:r>
              <a:rPr lang="en-GB" i="1" dirty="0" smtClean="0"/>
              <a:t>encoded</a:t>
            </a:r>
            <a:r>
              <a:rPr lang="en-GB" dirty="0" smtClean="0"/>
              <a:t>) as a </a:t>
            </a:r>
            <a:r>
              <a:rPr lang="en-GB" b="1" i="1" dirty="0" smtClean="0"/>
              <a:t>program</a:t>
            </a:r>
            <a:r>
              <a:rPr lang="en-GB" dirty="0" smtClean="0"/>
              <a:t> or </a:t>
            </a:r>
            <a:r>
              <a:rPr lang="en-GB" b="1" i="1" dirty="0" smtClean="0"/>
              <a:t>algorithm</a:t>
            </a:r>
            <a:endParaRPr lang="en-GB" dirty="0" smtClean="0"/>
          </a:p>
          <a:p>
            <a:pPr lvl="1"/>
            <a:r>
              <a:rPr lang="en-GB" dirty="0" smtClean="0"/>
              <a:t>The program must generate an </a:t>
            </a:r>
            <a:r>
              <a:rPr lang="en-GB" i="1" dirty="0" smtClean="0"/>
              <a:t>in </a:t>
            </a:r>
            <a:r>
              <a:rPr lang="en-GB" i="1" dirty="0" err="1" smtClean="0"/>
              <a:t>extenso</a:t>
            </a:r>
            <a:r>
              <a:rPr lang="en-GB" dirty="0" smtClean="0"/>
              <a:t> </a:t>
            </a:r>
            <a:r>
              <a:rPr lang="en-GB" b="1" i="1" dirty="0" smtClean="0"/>
              <a:t>representation</a:t>
            </a:r>
            <a:r>
              <a:rPr lang="en-GB" dirty="0" smtClean="0"/>
              <a:t> of the music to be explained as its </a:t>
            </a:r>
            <a:r>
              <a:rPr lang="en-GB" b="1" i="1" dirty="0" smtClean="0"/>
              <a:t>only</a:t>
            </a:r>
            <a:r>
              <a:rPr lang="en-GB" dirty="0" smtClean="0"/>
              <a:t> output</a:t>
            </a:r>
          </a:p>
          <a:p>
            <a:r>
              <a:rPr lang="en-GB" dirty="0" smtClean="0"/>
              <a:t>The program is usually a </a:t>
            </a:r>
            <a:r>
              <a:rPr lang="en-GB" b="1" i="1" dirty="0" smtClean="0"/>
              <a:t>compact </a:t>
            </a:r>
            <a:r>
              <a:rPr lang="en-GB" dirty="0" smtClean="0"/>
              <a:t>or </a:t>
            </a:r>
            <a:r>
              <a:rPr lang="en-GB" b="1" i="1" dirty="0" smtClean="0"/>
              <a:t>compressed</a:t>
            </a:r>
            <a:r>
              <a:rPr lang="en-GB" dirty="0" smtClean="0"/>
              <a:t> encoding of its output</a:t>
            </a:r>
          </a:p>
          <a:p>
            <a:r>
              <a:rPr lang="en-GB" dirty="0" smtClean="0"/>
              <a:t>The program is a </a:t>
            </a:r>
            <a:r>
              <a:rPr lang="en-GB" b="1" i="1" dirty="0" smtClean="0"/>
              <a:t>description </a:t>
            </a:r>
            <a:r>
              <a:rPr lang="en-GB" dirty="0" smtClean="0"/>
              <a:t>of its output</a:t>
            </a:r>
          </a:p>
          <a:p>
            <a:r>
              <a:rPr lang="en-GB" dirty="0" smtClean="0"/>
              <a:t>If this description is </a:t>
            </a:r>
            <a:r>
              <a:rPr lang="en-GB" b="1" i="1" dirty="0" smtClean="0"/>
              <a:t>short enough</a:t>
            </a:r>
            <a:r>
              <a:rPr lang="en-GB" dirty="0" smtClean="0"/>
              <a:t>, it becomes an </a:t>
            </a:r>
            <a:r>
              <a:rPr lang="en-GB" b="1" i="1" dirty="0" smtClean="0"/>
              <a:t>explanation </a:t>
            </a:r>
            <a:r>
              <a:rPr lang="en-GB" dirty="0" smtClean="0"/>
              <a:t>of its output</a:t>
            </a:r>
          </a:p>
        </p:txBody>
      </p:sp>
      <p:pic>
        <p:nvPicPr>
          <p:cNvPr id="5" name="Picture 4"/>
          <p:cNvPicPr>
            <a:picLocks noChangeAspect="1"/>
          </p:cNvPicPr>
          <p:nvPr/>
        </p:nvPicPr>
        <p:blipFill>
          <a:blip r:embed="rId3"/>
          <a:stretch>
            <a:fillRect/>
          </a:stretch>
        </p:blipFill>
        <p:spPr>
          <a:xfrm>
            <a:off x="457199" y="1417638"/>
            <a:ext cx="3283871" cy="4708525"/>
          </a:xfrm>
          <a:prstGeom prst="rect">
            <a:avLst/>
          </a:prstGeom>
        </p:spPr>
      </p:pic>
      <p:sp>
        <p:nvSpPr>
          <p:cNvPr id="6" name="TextBox 5"/>
          <p:cNvSpPr txBox="1"/>
          <p:nvPr/>
        </p:nvSpPr>
        <p:spPr>
          <a:xfrm>
            <a:off x="457200" y="6198350"/>
            <a:ext cx="1126105" cy="261610"/>
          </a:xfrm>
          <a:prstGeom prst="rect">
            <a:avLst/>
          </a:prstGeom>
          <a:noFill/>
        </p:spPr>
        <p:txBody>
          <a:bodyPr wrap="none" rtlCol="0">
            <a:spAutoFit/>
          </a:bodyPr>
          <a:lstStyle/>
          <a:p>
            <a:r>
              <a:rPr lang="en-GB" sz="1100" dirty="0" smtClean="0"/>
              <a:t>Meredith (2012) </a:t>
            </a:r>
            <a:endParaRPr lang="en-GB" sz="1100" dirty="0"/>
          </a:p>
        </p:txBody>
      </p:sp>
    </p:spTree>
    <p:extLst>
      <p:ext uri="{BB962C8B-B14F-4D97-AF65-F5344CB8AC3E}">
        <p14:creationId xmlns:p14="http://schemas.microsoft.com/office/powerpoint/2010/main" val="28496780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Program </a:t>
            </a:r>
            <a:r>
              <a:rPr lang="en-GB" i="1" dirty="0" smtClean="0"/>
              <a:t>length</a:t>
            </a:r>
            <a:r>
              <a:rPr lang="en-GB" dirty="0" smtClean="0"/>
              <a:t> as a measure of complexity</a:t>
            </a:r>
            <a:endParaRPr lang="en-GB" dirty="0"/>
          </a:p>
        </p:txBody>
      </p:sp>
      <p:sp>
        <p:nvSpPr>
          <p:cNvPr id="3" name="Content Placeholder 2"/>
          <p:cNvSpPr>
            <a:spLocks noGrp="1"/>
          </p:cNvSpPr>
          <p:nvPr>
            <p:ph idx="1"/>
          </p:nvPr>
        </p:nvSpPr>
        <p:spPr>
          <a:xfrm>
            <a:off x="4931804" y="2595796"/>
            <a:ext cx="3754995" cy="4042024"/>
          </a:xfrm>
        </p:spPr>
        <p:txBody>
          <a:bodyPr>
            <a:normAutofit fontScale="85000" lnSpcReduction="20000"/>
          </a:bodyPr>
          <a:lstStyle/>
          <a:p>
            <a:r>
              <a:rPr lang="en-GB" dirty="0" smtClean="0"/>
              <a:t>From Kolmogorov (1965) complexity theory:</a:t>
            </a:r>
          </a:p>
          <a:p>
            <a:pPr lvl="1"/>
            <a:r>
              <a:rPr lang="en-GB" dirty="0" smtClean="0"/>
              <a:t>can use the </a:t>
            </a:r>
            <a:r>
              <a:rPr lang="en-GB" b="1" i="1" dirty="0" smtClean="0"/>
              <a:t>length</a:t>
            </a:r>
            <a:r>
              <a:rPr lang="en-GB" dirty="0" smtClean="0"/>
              <a:t> of a program to measure the </a:t>
            </a:r>
            <a:r>
              <a:rPr lang="en-GB" b="1" i="1" dirty="0" smtClean="0"/>
              <a:t>complexity</a:t>
            </a:r>
            <a:r>
              <a:rPr lang="en-GB" dirty="0" smtClean="0"/>
              <a:t> of its corresponding explanation</a:t>
            </a:r>
          </a:p>
          <a:p>
            <a:pPr lvl="1"/>
            <a:r>
              <a:rPr lang="en-GB" dirty="0" smtClean="0"/>
              <a:t>The </a:t>
            </a:r>
            <a:r>
              <a:rPr lang="en-GB" b="1" i="1" dirty="0" smtClean="0"/>
              <a:t>shorter</a:t>
            </a:r>
            <a:r>
              <a:rPr lang="en-GB" dirty="0" smtClean="0"/>
              <a:t> the program, the </a:t>
            </a:r>
            <a:r>
              <a:rPr lang="en-GB" b="1" i="1" dirty="0" smtClean="0"/>
              <a:t>simpler</a:t>
            </a:r>
            <a:r>
              <a:rPr lang="en-GB" dirty="0" smtClean="0"/>
              <a:t> and </a:t>
            </a:r>
            <a:r>
              <a:rPr lang="en-GB" b="1" i="1" dirty="0" smtClean="0"/>
              <a:t>better</a:t>
            </a:r>
            <a:r>
              <a:rPr lang="en-GB" dirty="0" smtClean="0"/>
              <a:t> the explanation</a:t>
            </a:r>
            <a:endParaRPr lang="en-GB" dirty="0"/>
          </a:p>
        </p:txBody>
      </p:sp>
      <p:pic>
        <p:nvPicPr>
          <p:cNvPr id="5" name="Picture 4"/>
          <p:cNvPicPr>
            <a:picLocks noChangeAspect="1"/>
          </p:cNvPicPr>
          <p:nvPr/>
        </p:nvPicPr>
        <p:blipFill>
          <a:blip r:embed="rId2"/>
          <a:stretch>
            <a:fillRect/>
          </a:stretch>
        </p:blipFill>
        <p:spPr>
          <a:xfrm>
            <a:off x="457200" y="2595796"/>
            <a:ext cx="4117668" cy="4117668"/>
          </a:xfrm>
          <a:prstGeom prst="rect">
            <a:avLst/>
          </a:prstGeom>
        </p:spPr>
      </p:pic>
      <p:sp>
        <p:nvSpPr>
          <p:cNvPr id="6" name="TextBox 5"/>
          <p:cNvSpPr txBox="1"/>
          <p:nvPr/>
        </p:nvSpPr>
        <p:spPr>
          <a:xfrm>
            <a:off x="676731" y="1585290"/>
            <a:ext cx="8010068" cy="369332"/>
          </a:xfrm>
          <a:prstGeom prst="rect">
            <a:avLst/>
          </a:prstGeom>
          <a:noFill/>
        </p:spPr>
        <p:txBody>
          <a:bodyPr wrap="square" rtlCol="0">
            <a:spAutoFit/>
          </a:bodyPr>
          <a:lstStyle/>
          <a:p>
            <a:pPr defTabSz="457200" eaLnBrk="1" fontAlgn="auto" hangingPunct="1">
              <a:spcBef>
                <a:spcPts val="0"/>
              </a:spcBef>
              <a:spcAft>
                <a:spcPts val="0"/>
              </a:spcAft>
            </a:pPr>
            <a:r>
              <a:rPr lang="en-GB" sz="1800" dirty="0">
                <a:solidFill>
                  <a:prstClr val="black"/>
                </a:solidFill>
                <a:latin typeface="Calibri"/>
                <a:ea typeface="+mn-ea"/>
                <a:cs typeface="+mn-cs"/>
              </a:rPr>
              <a:t>P(p(0,0),p(0,1),p(1,0),p(1,1),p(2,0),p(2,1),p(2,2),p(2,3),p(3,0),p(3,1),p(3,2),p(3,3))</a:t>
            </a:r>
          </a:p>
        </p:txBody>
      </p:sp>
      <p:sp>
        <p:nvSpPr>
          <p:cNvPr id="7" name="TextBox 6"/>
          <p:cNvSpPr txBox="1"/>
          <p:nvPr/>
        </p:nvSpPr>
        <p:spPr>
          <a:xfrm>
            <a:off x="676731" y="2068673"/>
            <a:ext cx="8010068" cy="369332"/>
          </a:xfrm>
          <a:prstGeom prst="rect">
            <a:avLst/>
          </a:prstGeom>
          <a:noFill/>
        </p:spPr>
        <p:txBody>
          <a:bodyPr wrap="square" rtlCol="0">
            <a:spAutoFit/>
          </a:bodyPr>
          <a:lstStyle/>
          <a:p>
            <a:pPr defTabSz="457200" eaLnBrk="1" fontAlgn="auto" hangingPunct="1">
              <a:spcBef>
                <a:spcPts val="0"/>
              </a:spcBef>
              <a:spcAft>
                <a:spcPts val="0"/>
              </a:spcAft>
            </a:pPr>
            <a:r>
              <a:rPr lang="en-GB" sz="1800" dirty="0">
                <a:solidFill>
                  <a:prstClr val="black"/>
                </a:solidFill>
                <a:latin typeface="Calibri"/>
                <a:ea typeface="+mn-ea"/>
                <a:cs typeface="+mn-cs"/>
              </a:rPr>
              <a:t>T</a:t>
            </a:r>
            <a:r>
              <a:rPr lang="en-GB" sz="1800" dirty="0" smtClean="0">
                <a:solidFill>
                  <a:prstClr val="black"/>
                </a:solidFill>
                <a:latin typeface="Calibri"/>
                <a:ea typeface="+mn-ea"/>
                <a:cs typeface="+mn-cs"/>
              </a:rPr>
              <a:t>(</a:t>
            </a:r>
            <a:r>
              <a:rPr lang="en-GB" sz="1800" dirty="0">
                <a:solidFill>
                  <a:prstClr val="black"/>
                </a:solidFill>
                <a:latin typeface="Calibri"/>
                <a:ea typeface="+mn-ea"/>
                <a:cs typeface="+mn-cs"/>
              </a:rPr>
              <a:t>P(p(0,0),p(0,1),p(1,0),p(1,1)),V(v(2,0),v(2,2)))</a:t>
            </a:r>
          </a:p>
        </p:txBody>
      </p:sp>
    </p:spTree>
    <p:extLst>
      <p:ext uri="{BB962C8B-B14F-4D97-AF65-F5344CB8AC3E}">
        <p14:creationId xmlns:p14="http://schemas.microsoft.com/office/powerpoint/2010/main" val="14646471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Music analysis aims to compress music</a:t>
            </a:r>
            <a:endParaRPr lang="en-GB" dirty="0"/>
          </a:p>
        </p:txBody>
      </p:sp>
      <p:sp>
        <p:nvSpPr>
          <p:cNvPr id="3" name="Content Placeholder 2"/>
          <p:cNvSpPr>
            <a:spLocks noGrp="1"/>
          </p:cNvSpPr>
          <p:nvPr>
            <p:ph idx="1"/>
          </p:nvPr>
        </p:nvSpPr>
        <p:spPr>
          <a:xfrm>
            <a:off x="3239104" y="3009900"/>
            <a:ext cx="5447696" cy="3116263"/>
          </a:xfrm>
        </p:spPr>
        <p:txBody>
          <a:bodyPr>
            <a:normAutofit/>
          </a:bodyPr>
          <a:lstStyle/>
          <a:p>
            <a:r>
              <a:rPr lang="en-GB" dirty="0" smtClean="0"/>
              <a:t>Since the best explanations are the shortest descriptions, the aim of music analysis is to </a:t>
            </a:r>
            <a:r>
              <a:rPr lang="en-GB" b="1" i="1" dirty="0" smtClean="0"/>
              <a:t>compress </a:t>
            </a:r>
            <a:r>
              <a:rPr lang="en-GB" dirty="0" smtClean="0"/>
              <a:t>music as much as possible</a:t>
            </a:r>
            <a:endParaRPr lang="en-GB" dirty="0"/>
          </a:p>
        </p:txBody>
      </p:sp>
      <p:pic>
        <p:nvPicPr>
          <p:cNvPr id="4" name="Picture 3"/>
          <p:cNvPicPr>
            <a:picLocks noChangeAspect="1"/>
          </p:cNvPicPr>
          <p:nvPr/>
        </p:nvPicPr>
        <p:blipFill>
          <a:blip r:embed="rId2"/>
          <a:stretch>
            <a:fillRect/>
          </a:stretch>
        </p:blipFill>
        <p:spPr>
          <a:xfrm>
            <a:off x="457200" y="3009900"/>
            <a:ext cx="2298700" cy="2946400"/>
          </a:xfrm>
          <a:prstGeom prst="rect">
            <a:avLst/>
          </a:prstGeom>
        </p:spPr>
      </p:pic>
      <p:pic>
        <p:nvPicPr>
          <p:cNvPr id="5" name="Picture 4"/>
          <p:cNvPicPr>
            <a:picLocks noChangeAspect="1"/>
          </p:cNvPicPr>
          <p:nvPr/>
        </p:nvPicPr>
        <p:blipFill>
          <a:blip r:embed="rId3"/>
          <a:stretch>
            <a:fillRect/>
          </a:stretch>
        </p:blipFill>
        <p:spPr>
          <a:xfrm>
            <a:off x="457200" y="1536700"/>
            <a:ext cx="2451100" cy="1257300"/>
          </a:xfrm>
          <a:prstGeom prst="rect">
            <a:avLst/>
          </a:prstGeom>
        </p:spPr>
      </p:pic>
      <p:sp>
        <p:nvSpPr>
          <p:cNvPr id="7" name="Rectangle 6"/>
          <p:cNvSpPr/>
          <p:nvPr/>
        </p:nvSpPr>
        <p:spPr>
          <a:xfrm>
            <a:off x="3239104" y="1536700"/>
            <a:ext cx="5447696" cy="646331"/>
          </a:xfrm>
          <a:prstGeom prst="rect">
            <a:avLst/>
          </a:prstGeom>
        </p:spPr>
        <p:txBody>
          <a:bodyPr wrap="square">
            <a:spAutoFit/>
          </a:bodyPr>
          <a:lstStyle/>
          <a:p>
            <a:pPr defTabSz="457200" eaLnBrk="1" fontAlgn="auto" hangingPunct="1">
              <a:spcBef>
                <a:spcPts val="0"/>
              </a:spcBef>
              <a:spcAft>
                <a:spcPts val="0"/>
              </a:spcAft>
            </a:pPr>
            <a:r>
              <a:rPr lang="en-GB" sz="1800" dirty="0">
                <a:solidFill>
                  <a:prstClr val="black"/>
                </a:solidFill>
                <a:latin typeface="Calibri"/>
                <a:ea typeface="+mn-ea"/>
                <a:cs typeface="+mn-cs"/>
              </a:rPr>
              <a:t>P(p(1,27),p(2,26),p(3,27),p(4,28),p(5,26),p(6,25),p(7,26),p(8,27),p(9,25),p(10,24),p(11,25),p(12,26))</a:t>
            </a:r>
          </a:p>
        </p:txBody>
      </p:sp>
      <p:sp>
        <p:nvSpPr>
          <p:cNvPr id="8" name="Rectangle 7"/>
          <p:cNvSpPr/>
          <p:nvPr/>
        </p:nvSpPr>
        <p:spPr>
          <a:xfrm>
            <a:off x="3239104" y="2415548"/>
            <a:ext cx="5447696" cy="369332"/>
          </a:xfrm>
          <a:prstGeom prst="rect">
            <a:avLst/>
          </a:prstGeom>
        </p:spPr>
        <p:txBody>
          <a:bodyPr wrap="square">
            <a:spAutoFit/>
          </a:bodyPr>
          <a:lstStyle/>
          <a:p>
            <a:pPr defTabSz="457200" eaLnBrk="1" fontAlgn="auto" hangingPunct="1">
              <a:spcBef>
                <a:spcPts val="0"/>
              </a:spcBef>
              <a:spcAft>
                <a:spcPts val="0"/>
              </a:spcAft>
            </a:pPr>
            <a:r>
              <a:rPr lang="en-GB" sz="1800" dirty="0">
                <a:solidFill>
                  <a:prstClr val="black"/>
                </a:solidFill>
                <a:latin typeface="Calibri"/>
                <a:ea typeface="+mn-ea"/>
                <a:cs typeface="+mn-cs"/>
              </a:rPr>
              <a:t>T</a:t>
            </a:r>
            <a:r>
              <a:rPr lang="en-GB" sz="1800" dirty="0" smtClean="0">
                <a:solidFill>
                  <a:prstClr val="black"/>
                </a:solidFill>
                <a:latin typeface="Calibri"/>
                <a:ea typeface="+mn-ea"/>
                <a:cs typeface="+mn-cs"/>
              </a:rPr>
              <a:t>(</a:t>
            </a:r>
            <a:r>
              <a:rPr lang="en-GB" sz="1800" dirty="0">
                <a:solidFill>
                  <a:prstClr val="black"/>
                </a:solidFill>
                <a:latin typeface="Calibri"/>
                <a:ea typeface="+mn-ea"/>
                <a:cs typeface="+mn-cs"/>
              </a:rPr>
              <a:t>P(p(1,27),p</a:t>
            </a:r>
            <a:r>
              <a:rPr lang="en-GB" sz="1800" dirty="0" smtClean="0">
                <a:solidFill>
                  <a:prstClr val="black"/>
                </a:solidFill>
                <a:latin typeface="Calibri"/>
                <a:ea typeface="+mn-ea"/>
                <a:cs typeface="+mn-cs"/>
              </a:rPr>
              <a:t>(2,26</a:t>
            </a:r>
            <a:r>
              <a:rPr lang="en-GB" sz="1800" dirty="0">
                <a:solidFill>
                  <a:prstClr val="black"/>
                </a:solidFill>
                <a:latin typeface="Calibri"/>
                <a:ea typeface="+mn-ea"/>
                <a:cs typeface="+mn-cs"/>
              </a:rPr>
              <a:t>)</a:t>
            </a:r>
            <a:r>
              <a:rPr lang="en-GB" sz="1800" dirty="0" smtClean="0">
                <a:solidFill>
                  <a:prstClr val="black"/>
                </a:solidFill>
                <a:latin typeface="Calibri"/>
                <a:ea typeface="+mn-ea"/>
                <a:cs typeface="+mn-cs"/>
              </a:rPr>
              <a:t>,p(3,27), p(4,28)),</a:t>
            </a:r>
            <a:r>
              <a:rPr lang="en-GB" sz="1800" dirty="0">
                <a:solidFill>
                  <a:prstClr val="black"/>
                </a:solidFill>
                <a:latin typeface="Calibri"/>
                <a:ea typeface="+mn-ea"/>
                <a:cs typeface="+mn-cs"/>
              </a:rPr>
              <a:t>V(v</a:t>
            </a:r>
            <a:r>
              <a:rPr lang="en-GB" sz="1800" dirty="0" smtClean="0">
                <a:solidFill>
                  <a:prstClr val="black"/>
                </a:solidFill>
                <a:latin typeface="Calibri"/>
                <a:ea typeface="+mn-ea"/>
                <a:cs typeface="+mn-cs"/>
              </a:rPr>
              <a:t>(4,</a:t>
            </a:r>
            <a:r>
              <a:rPr lang="en-GB" sz="1800" dirty="0">
                <a:solidFill>
                  <a:prstClr val="black"/>
                </a:solidFill>
                <a:latin typeface="Calibri"/>
                <a:ea typeface="+mn-ea"/>
                <a:cs typeface="+mn-cs"/>
              </a:rPr>
              <a:t>-1),v</a:t>
            </a:r>
            <a:r>
              <a:rPr lang="en-GB" sz="1800" dirty="0" smtClean="0">
                <a:solidFill>
                  <a:prstClr val="black"/>
                </a:solidFill>
                <a:latin typeface="Calibri"/>
                <a:ea typeface="+mn-ea"/>
                <a:cs typeface="+mn-cs"/>
              </a:rPr>
              <a:t>(8,-2))</a:t>
            </a:r>
            <a:r>
              <a:rPr lang="en-GB" sz="1800" dirty="0">
                <a:solidFill>
                  <a:prstClr val="black"/>
                </a:solidFill>
                <a:latin typeface="Calibri"/>
                <a:ea typeface="+mn-ea"/>
                <a:cs typeface="+mn-cs"/>
              </a:rPr>
              <a:t>)</a:t>
            </a:r>
          </a:p>
        </p:txBody>
      </p:sp>
      <p:sp>
        <p:nvSpPr>
          <p:cNvPr id="9" name="TextBox 8"/>
          <p:cNvSpPr txBox="1"/>
          <p:nvPr/>
        </p:nvSpPr>
        <p:spPr>
          <a:xfrm>
            <a:off x="512340" y="6073056"/>
            <a:ext cx="3983144" cy="369332"/>
          </a:xfrm>
          <a:prstGeom prst="rect">
            <a:avLst/>
          </a:prstGeom>
          <a:noFill/>
        </p:spPr>
        <p:txBody>
          <a:bodyPr wrap="none" rtlCol="0">
            <a:spAutoFit/>
          </a:bodyPr>
          <a:lstStyle/>
          <a:p>
            <a:pPr defTabSz="457200" eaLnBrk="1" fontAlgn="auto" hangingPunct="1">
              <a:spcBef>
                <a:spcPts val="0"/>
              </a:spcBef>
              <a:spcAft>
                <a:spcPts val="0"/>
              </a:spcAft>
            </a:pPr>
            <a:r>
              <a:rPr lang="en-GB" sz="1800" dirty="0" smtClean="0">
                <a:solidFill>
                  <a:prstClr val="black"/>
                </a:solidFill>
                <a:latin typeface="Calibri"/>
                <a:ea typeface="+mn-ea"/>
                <a:cs typeface="+mn-cs"/>
              </a:rPr>
              <a:t>Meredith, </a:t>
            </a:r>
            <a:r>
              <a:rPr lang="en-GB" sz="1800" dirty="0" err="1" smtClean="0">
                <a:solidFill>
                  <a:prstClr val="black"/>
                </a:solidFill>
                <a:latin typeface="Calibri"/>
                <a:ea typeface="+mn-ea"/>
                <a:cs typeface="+mn-cs"/>
              </a:rPr>
              <a:t>Lemström</a:t>
            </a:r>
            <a:r>
              <a:rPr lang="en-GB" sz="1800" dirty="0" smtClean="0">
                <a:solidFill>
                  <a:prstClr val="black"/>
                </a:solidFill>
                <a:latin typeface="Calibri"/>
                <a:ea typeface="+mn-ea"/>
                <a:cs typeface="+mn-cs"/>
              </a:rPr>
              <a:t> and Wiggins (2002)</a:t>
            </a:r>
            <a:endParaRPr lang="en-GB" sz="1800" dirty="0">
              <a:solidFill>
                <a:prstClr val="black"/>
              </a:solidFill>
              <a:latin typeface="Calibri"/>
              <a:ea typeface="+mn-ea"/>
              <a:cs typeface="+mn-cs"/>
            </a:endParaRPr>
          </a:p>
        </p:txBody>
      </p:sp>
    </p:spTree>
    <p:extLst>
      <p:ext uri="{BB962C8B-B14F-4D97-AF65-F5344CB8AC3E}">
        <p14:creationId xmlns:p14="http://schemas.microsoft.com/office/powerpoint/2010/main" val="1767219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Perceptual organisations of surfaces</a:t>
            </a:r>
            <a:endParaRPr lang="en-GB" dirty="0"/>
          </a:p>
        </p:txBody>
      </p:sp>
      <p:sp>
        <p:nvSpPr>
          <p:cNvPr id="3" name="Content Placeholder 2"/>
          <p:cNvSpPr>
            <a:spLocks noGrp="1"/>
          </p:cNvSpPr>
          <p:nvPr>
            <p:ph idx="1"/>
          </p:nvPr>
        </p:nvSpPr>
        <p:spPr>
          <a:xfrm>
            <a:off x="339483" y="3756644"/>
            <a:ext cx="4824572" cy="2807012"/>
          </a:xfrm>
        </p:spPr>
        <p:txBody>
          <a:bodyPr>
            <a:normAutofit fontScale="92500" lnSpcReduction="20000"/>
          </a:bodyPr>
          <a:lstStyle/>
          <a:p>
            <a:r>
              <a:rPr lang="en-GB" dirty="0" smtClean="0"/>
              <a:t>Music analysis aims to find the most successful </a:t>
            </a:r>
            <a:r>
              <a:rPr lang="en-GB" b="1" i="1" dirty="0" smtClean="0"/>
              <a:t>perceptual organisations </a:t>
            </a:r>
            <a:r>
              <a:rPr lang="en-GB" dirty="0" smtClean="0"/>
              <a:t>that are consistent with a </a:t>
            </a:r>
            <a:r>
              <a:rPr lang="en-GB" b="1" i="1" dirty="0" smtClean="0"/>
              <a:t>musical surface</a:t>
            </a:r>
          </a:p>
          <a:p>
            <a:pPr lvl="1"/>
            <a:r>
              <a:rPr lang="en-GB" dirty="0" smtClean="0"/>
              <a:t>could be a score or a performance</a:t>
            </a:r>
            <a:endParaRPr lang="en-GB" dirty="0"/>
          </a:p>
        </p:txBody>
      </p:sp>
      <p:pic>
        <p:nvPicPr>
          <p:cNvPr id="4" name="Picture 3"/>
          <p:cNvPicPr>
            <a:picLocks noChangeAspect="1"/>
          </p:cNvPicPr>
          <p:nvPr/>
        </p:nvPicPr>
        <p:blipFill>
          <a:blip r:embed="rId2"/>
          <a:stretch>
            <a:fillRect/>
          </a:stretch>
        </p:blipFill>
        <p:spPr>
          <a:xfrm>
            <a:off x="457200" y="1600200"/>
            <a:ext cx="4109544" cy="1463114"/>
          </a:xfrm>
          <a:prstGeom prst="rect">
            <a:avLst/>
          </a:prstGeom>
        </p:spPr>
      </p:pic>
      <p:sp>
        <p:nvSpPr>
          <p:cNvPr id="5" name="TextBox 4"/>
          <p:cNvSpPr txBox="1"/>
          <p:nvPr/>
        </p:nvSpPr>
        <p:spPr>
          <a:xfrm>
            <a:off x="457200" y="3063314"/>
            <a:ext cx="2110599" cy="461665"/>
          </a:xfrm>
          <a:prstGeom prst="rect">
            <a:avLst/>
          </a:prstGeom>
          <a:noFill/>
        </p:spPr>
        <p:txBody>
          <a:bodyPr wrap="none" rtlCol="0">
            <a:spAutoFit/>
          </a:bodyPr>
          <a:lstStyle/>
          <a:p>
            <a:pPr defTabSz="457200" eaLnBrk="1" fontAlgn="auto" hangingPunct="1">
              <a:spcBef>
                <a:spcPts val="0"/>
              </a:spcBef>
              <a:spcAft>
                <a:spcPts val="0"/>
              </a:spcAft>
            </a:pPr>
            <a:r>
              <a:rPr lang="en-GB" sz="1200" dirty="0" smtClean="0">
                <a:solidFill>
                  <a:prstClr val="black"/>
                </a:solidFill>
                <a:latin typeface="Calibri"/>
                <a:ea typeface="+mn-ea"/>
                <a:cs typeface="+mn-cs"/>
              </a:rPr>
              <a:t>Analysis of Chopin Op.10, No.5</a:t>
            </a:r>
          </a:p>
          <a:p>
            <a:pPr defTabSz="457200" eaLnBrk="1" fontAlgn="auto" hangingPunct="1">
              <a:spcBef>
                <a:spcPts val="0"/>
              </a:spcBef>
              <a:spcAft>
                <a:spcPts val="0"/>
              </a:spcAft>
            </a:pPr>
            <a:r>
              <a:rPr lang="en-GB" sz="1200" dirty="0" err="1" smtClean="0">
                <a:solidFill>
                  <a:prstClr val="black"/>
                </a:solidFill>
                <a:latin typeface="Calibri"/>
                <a:ea typeface="+mn-ea"/>
                <a:cs typeface="+mn-cs"/>
              </a:rPr>
              <a:t>Schenker</a:t>
            </a:r>
            <a:r>
              <a:rPr lang="en-GB" sz="1200" dirty="0" smtClean="0">
                <a:solidFill>
                  <a:prstClr val="black"/>
                </a:solidFill>
                <a:latin typeface="Calibri"/>
                <a:ea typeface="+mn-ea"/>
                <a:cs typeface="+mn-cs"/>
              </a:rPr>
              <a:t> (1925, p.92)</a:t>
            </a:r>
            <a:endParaRPr lang="en-GB" sz="1200" dirty="0">
              <a:solidFill>
                <a:prstClr val="black"/>
              </a:solidFill>
              <a:latin typeface="Calibri"/>
              <a:ea typeface="+mn-ea"/>
              <a:cs typeface="+mn-cs"/>
            </a:endParaRPr>
          </a:p>
        </p:txBody>
      </p:sp>
      <p:pic>
        <p:nvPicPr>
          <p:cNvPr id="6" name="Picture 5"/>
          <p:cNvPicPr>
            <a:picLocks noChangeAspect="1"/>
          </p:cNvPicPr>
          <p:nvPr/>
        </p:nvPicPr>
        <p:blipFill>
          <a:blip r:embed="rId3"/>
          <a:stretch>
            <a:fillRect/>
          </a:stretch>
        </p:blipFill>
        <p:spPr>
          <a:xfrm>
            <a:off x="5164055" y="1125737"/>
            <a:ext cx="3522746" cy="4928029"/>
          </a:xfrm>
          <a:prstGeom prst="rect">
            <a:avLst/>
          </a:prstGeom>
        </p:spPr>
      </p:pic>
      <p:sp>
        <p:nvSpPr>
          <p:cNvPr id="7" name="TextBox 6"/>
          <p:cNvSpPr txBox="1"/>
          <p:nvPr/>
        </p:nvSpPr>
        <p:spPr>
          <a:xfrm>
            <a:off x="5164055" y="6111262"/>
            <a:ext cx="2798137" cy="461665"/>
          </a:xfrm>
          <a:prstGeom prst="rect">
            <a:avLst/>
          </a:prstGeom>
          <a:noFill/>
        </p:spPr>
        <p:txBody>
          <a:bodyPr wrap="none" rtlCol="0">
            <a:spAutoFit/>
          </a:bodyPr>
          <a:lstStyle/>
          <a:p>
            <a:pPr defTabSz="457200" eaLnBrk="1" fontAlgn="auto" hangingPunct="1">
              <a:spcBef>
                <a:spcPts val="0"/>
              </a:spcBef>
              <a:spcAft>
                <a:spcPts val="0"/>
              </a:spcAft>
            </a:pPr>
            <a:r>
              <a:rPr lang="en-GB" sz="1200" dirty="0" smtClean="0">
                <a:solidFill>
                  <a:prstClr val="black"/>
                </a:solidFill>
                <a:latin typeface="Calibri"/>
                <a:ea typeface="+mn-ea"/>
                <a:cs typeface="+mn-cs"/>
              </a:rPr>
              <a:t>Analysis of first bar of Chopin Op.10, No.5</a:t>
            </a:r>
          </a:p>
          <a:p>
            <a:pPr defTabSz="457200" eaLnBrk="1" fontAlgn="auto" hangingPunct="1">
              <a:spcBef>
                <a:spcPts val="0"/>
              </a:spcBef>
              <a:spcAft>
                <a:spcPts val="0"/>
              </a:spcAft>
            </a:pPr>
            <a:r>
              <a:rPr lang="en-GB" sz="1200" dirty="0" smtClean="0">
                <a:solidFill>
                  <a:prstClr val="black"/>
                </a:solidFill>
                <a:latin typeface="Calibri"/>
                <a:ea typeface="+mn-ea"/>
                <a:cs typeface="+mn-cs"/>
              </a:rPr>
              <a:t>Meredith</a:t>
            </a:r>
            <a:r>
              <a:rPr lang="en-GB" sz="1200" dirty="0">
                <a:solidFill>
                  <a:prstClr val="black"/>
                </a:solidFill>
                <a:latin typeface="Calibri"/>
                <a:ea typeface="+mn-ea"/>
                <a:cs typeface="+mn-cs"/>
              </a:rPr>
              <a:t> </a:t>
            </a:r>
            <a:r>
              <a:rPr lang="en-GB" sz="1200" dirty="0" smtClean="0">
                <a:solidFill>
                  <a:prstClr val="black"/>
                </a:solidFill>
                <a:latin typeface="Calibri"/>
                <a:ea typeface="+mn-ea"/>
                <a:cs typeface="+mn-cs"/>
              </a:rPr>
              <a:t>(2012)</a:t>
            </a:r>
            <a:endParaRPr lang="en-GB" sz="1200" dirty="0">
              <a:solidFill>
                <a:prstClr val="black"/>
              </a:solidFill>
              <a:latin typeface="Calibri"/>
              <a:ea typeface="+mn-ea"/>
              <a:cs typeface="+mn-cs"/>
            </a:endParaRPr>
          </a:p>
        </p:txBody>
      </p:sp>
    </p:spTree>
    <p:extLst>
      <p:ext uri="{BB962C8B-B14F-4D97-AF65-F5344CB8AC3E}">
        <p14:creationId xmlns:p14="http://schemas.microsoft.com/office/powerpoint/2010/main" val="23395315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normAutofit fontScale="90000"/>
          </a:bodyPr>
          <a:lstStyle/>
          <a:p>
            <a:r>
              <a:rPr lang="en-GB" sz="3600">
                <a:latin typeface="Calibri" charset="0"/>
              </a:rPr>
              <a:t>Musical objects are interpreted </a:t>
            </a:r>
            <a:br>
              <a:rPr lang="en-GB" sz="3600">
                <a:latin typeface="Calibri" charset="0"/>
              </a:rPr>
            </a:br>
            <a:r>
              <a:rPr lang="en-GB" sz="3600">
                <a:latin typeface="Calibri" charset="0"/>
              </a:rPr>
              <a:t>in the context of larger containing objects</a:t>
            </a:r>
          </a:p>
        </p:txBody>
      </p:sp>
      <p:sp>
        <p:nvSpPr>
          <p:cNvPr id="3" name="Content Placeholder 2"/>
          <p:cNvSpPr>
            <a:spLocks noGrp="1"/>
          </p:cNvSpPr>
          <p:nvPr>
            <p:ph idx="1"/>
          </p:nvPr>
        </p:nvSpPr>
        <p:spPr>
          <a:xfrm>
            <a:off x="4552950" y="1600200"/>
            <a:ext cx="4133850" cy="4709120"/>
          </a:xfrm>
        </p:spPr>
        <p:txBody>
          <a:bodyPr rtlCol="0">
            <a:normAutofit fontScale="62500" lnSpcReduction="20000"/>
          </a:bodyPr>
          <a:lstStyle/>
          <a:p>
            <a:pPr fontAlgn="auto">
              <a:spcAft>
                <a:spcPts val="0"/>
              </a:spcAft>
              <a:buFont typeface="Arial"/>
              <a:buChar char="•"/>
              <a:defRPr/>
            </a:pPr>
            <a:r>
              <a:rPr lang="en-GB" dirty="0" smtClean="0">
                <a:ea typeface="+mn-ea"/>
                <a:cs typeface="+mn-cs"/>
              </a:rPr>
              <a:t>A </a:t>
            </a:r>
            <a:r>
              <a:rPr lang="en-GB" i="1" dirty="0" smtClean="0">
                <a:ea typeface="+mn-ea"/>
                <a:cs typeface="+mn-cs"/>
              </a:rPr>
              <a:t>musical object</a:t>
            </a:r>
            <a:r>
              <a:rPr lang="en-GB" b="1" dirty="0" smtClean="0">
                <a:ea typeface="+mn-ea"/>
                <a:cs typeface="+mn-cs"/>
              </a:rPr>
              <a:t> </a:t>
            </a:r>
            <a:r>
              <a:rPr lang="en-GB" dirty="0" smtClean="0">
                <a:ea typeface="+mn-ea"/>
                <a:cs typeface="+mn-cs"/>
              </a:rPr>
              <a:t>(phrase, section, movement, work, corpus, ...) is usually interpreted </a:t>
            </a:r>
            <a:r>
              <a:rPr lang="en-GB" b="1" i="1" dirty="0" smtClean="0">
                <a:ea typeface="+mn-ea"/>
                <a:cs typeface="+mn-cs"/>
              </a:rPr>
              <a:t>within the context of </a:t>
            </a:r>
            <a:r>
              <a:rPr lang="en-GB" dirty="0" smtClean="0">
                <a:ea typeface="+mn-ea"/>
                <a:cs typeface="+mn-cs"/>
              </a:rPr>
              <a:t>some larger object that contains it</a:t>
            </a:r>
          </a:p>
          <a:p>
            <a:pPr lvl="1" fontAlgn="auto">
              <a:spcAft>
                <a:spcPts val="0"/>
              </a:spcAft>
              <a:buFont typeface="Arial"/>
              <a:buChar char="–"/>
              <a:defRPr/>
            </a:pPr>
            <a:r>
              <a:rPr lang="en-GB" dirty="0" smtClean="0">
                <a:ea typeface="+mn-ea"/>
              </a:rPr>
              <a:t>e.g., a work is often interpreted in the context of its composer’s other works (C), or other works in the same genre or form (F) or other works for the same instrument(s) (I)</a:t>
            </a:r>
          </a:p>
          <a:p>
            <a:pPr fontAlgn="auto">
              <a:spcAft>
                <a:spcPts val="0"/>
              </a:spcAft>
              <a:buFont typeface="Arial"/>
              <a:buChar char="–"/>
              <a:defRPr/>
            </a:pPr>
            <a:r>
              <a:rPr lang="en-GB" dirty="0" smtClean="0">
                <a:ea typeface="+mn-ea"/>
              </a:rPr>
              <a:t>Corresponds to a </a:t>
            </a:r>
            <a:r>
              <a:rPr lang="en-GB" i="1" dirty="0" smtClean="0">
                <a:ea typeface="+mn-ea"/>
              </a:rPr>
              <a:t>two-part code </a:t>
            </a:r>
          </a:p>
          <a:p>
            <a:pPr lvl="1" fontAlgn="auto">
              <a:spcAft>
                <a:spcPts val="0"/>
              </a:spcAft>
              <a:buFont typeface="Arial"/>
              <a:buChar char="–"/>
              <a:defRPr/>
            </a:pPr>
            <a:r>
              <a:rPr lang="en-GB" dirty="0" smtClean="0">
                <a:ea typeface="+mn-ea"/>
              </a:rPr>
              <a:t>characteristic function of the context set</a:t>
            </a:r>
          </a:p>
          <a:p>
            <a:pPr lvl="1" fontAlgn="auto">
              <a:spcAft>
                <a:spcPts val="0"/>
              </a:spcAft>
              <a:buFont typeface="Arial"/>
              <a:buChar char="–"/>
              <a:defRPr/>
            </a:pPr>
            <a:r>
              <a:rPr lang="en-GB" dirty="0" err="1" smtClean="0">
                <a:ea typeface="+mn-ea"/>
              </a:rPr>
              <a:t>codeword</a:t>
            </a:r>
            <a:r>
              <a:rPr lang="en-GB" dirty="0" smtClean="0">
                <a:ea typeface="+mn-ea"/>
              </a:rPr>
              <a:t> to identify object as member of this set</a:t>
            </a:r>
          </a:p>
          <a:p>
            <a:pPr fontAlgn="auto">
              <a:spcAft>
                <a:spcPts val="0"/>
              </a:spcAft>
              <a:buFont typeface="Arial"/>
              <a:buChar char="•"/>
              <a:defRPr/>
            </a:pPr>
            <a:endParaRPr lang="en-GB" dirty="0">
              <a:ea typeface="+mn-ea"/>
              <a:cs typeface="+mn-cs"/>
            </a:endParaRPr>
          </a:p>
        </p:txBody>
      </p:sp>
      <p:sp>
        <p:nvSpPr>
          <p:cNvPr id="4" name="Oval 3"/>
          <p:cNvSpPr/>
          <p:nvPr/>
        </p:nvSpPr>
        <p:spPr>
          <a:xfrm>
            <a:off x="457200" y="1600200"/>
            <a:ext cx="4095750" cy="45259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1"/>
          <a:lstStyle/>
          <a:p>
            <a:pPr algn="ctr">
              <a:defRPr/>
            </a:pPr>
            <a:endParaRPr lang="en-GB" sz="1800" dirty="0"/>
          </a:p>
        </p:txBody>
      </p:sp>
      <p:sp>
        <p:nvSpPr>
          <p:cNvPr id="5" name="Oval 4"/>
          <p:cNvSpPr/>
          <p:nvPr/>
        </p:nvSpPr>
        <p:spPr>
          <a:xfrm>
            <a:off x="882650" y="2647950"/>
            <a:ext cx="3268663" cy="334645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6" name="Oval 5"/>
          <p:cNvSpPr/>
          <p:nvPr/>
        </p:nvSpPr>
        <p:spPr>
          <a:xfrm>
            <a:off x="1114425" y="3686175"/>
            <a:ext cx="1874838" cy="1843088"/>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7" name="Oval 6"/>
          <p:cNvSpPr/>
          <p:nvPr/>
        </p:nvSpPr>
        <p:spPr>
          <a:xfrm>
            <a:off x="1639888" y="2770188"/>
            <a:ext cx="1765300" cy="18923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8" name="Oval 7"/>
          <p:cNvSpPr/>
          <p:nvPr/>
        </p:nvSpPr>
        <p:spPr>
          <a:xfrm>
            <a:off x="1905000" y="3686175"/>
            <a:ext cx="1998663" cy="1843088"/>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9" name="Oval 8"/>
          <p:cNvSpPr/>
          <p:nvPr/>
        </p:nvSpPr>
        <p:spPr>
          <a:xfrm>
            <a:off x="2092325" y="3949700"/>
            <a:ext cx="733425" cy="64452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0" name="Oval 9"/>
          <p:cNvSpPr/>
          <p:nvPr/>
        </p:nvSpPr>
        <p:spPr>
          <a:xfrm>
            <a:off x="2308225" y="4024313"/>
            <a:ext cx="439738" cy="49212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1" name="Oval 10"/>
          <p:cNvSpPr/>
          <p:nvPr/>
        </p:nvSpPr>
        <p:spPr>
          <a:xfrm>
            <a:off x="2478088" y="4119563"/>
            <a:ext cx="207962" cy="3048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55307" name="TextBox 11"/>
          <p:cNvSpPr txBox="1">
            <a:spLocks noChangeArrowheads="1"/>
          </p:cNvSpPr>
          <p:nvPr/>
        </p:nvSpPr>
        <p:spPr bwMode="auto">
          <a:xfrm>
            <a:off x="2428875" y="4089400"/>
            <a:ext cx="303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P</a:t>
            </a:r>
          </a:p>
        </p:txBody>
      </p:sp>
      <p:sp>
        <p:nvSpPr>
          <p:cNvPr id="55308" name="TextBox 12"/>
          <p:cNvSpPr txBox="1">
            <a:spLocks noChangeArrowheads="1"/>
          </p:cNvSpPr>
          <p:nvPr/>
        </p:nvSpPr>
        <p:spPr bwMode="auto">
          <a:xfrm>
            <a:off x="2255838" y="4086225"/>
            <a:ext cx="290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S</a:t>
            </a:r>
          </a:p>
        </p:txBody>
      </p:sp>
      <p:sp>
        <p:nvSpPr>
          <p:cNvPr id="55309" name="TextBox 13"/>
          <p:cNvSpPr txBox="1">
            <a:spLocks noChangeArrowheads="1"/>
          </p:cNvSpPr>
          <p:nvPr/>
        </p:nvSpPr>
        <p:spPr bwMode="auto">
          <a:xfrm>
            <a:off x="2008188" y="4086225"/>
            <a:ext cx="39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W</a:t>
            </a:r>
          </a:p>
        </p:txBody>
      </p:sp>
      <p:sp>
        <p:nvSpPr>
          <p:cNvPr id="55310" name="TextBox 14"/>
          <p:cNvSpPr txBox="1">
            <a:spLocks noChangeArrowheads="1"/>
          </p:cNvSpPr>
          <p:nvPr/>
        </p:nvSpPr>
        <p:spPr bwMode="auto">
          <a:xfrm>
            <a:off x="3216275" y="4629150"/>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F</a:t>
            </a:r>
          </a:p>
        </p:txBody>
      </p:sp>
      <p:sp>
        <p:nvSpPr>
          <p:cNvPr id="55311" name="TextBox 15"/>
          <p:cNvSpPr txBox="1">
            <a:spLocks noChangeArrowheads="1"/>
          </p:cNvSpPr>
          <p:nvPr/>
        </p:nvSpPr>
        <p:spPr bwMode="auto">
          <a:xfrm>
            <a:off x="1335088" y="4662488"/>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C</a:t>
            </a:r>
          </a:p>
        </p:txBody>
      </p:sp>
      <p:sp>
        <p:nvSpPr>
          <p:cNvPr id="55312" name="TextBox 16"/>
          <p:cNvSpPr txBox="1">
            <a:spLocks noChangeArrowheads="1"/>
          </p:cNvSpPr>
          <p:nvPr/>
        </p:nvSpPr>
        <p:spPr bwMode="auto">
          <a:xfrm>
            <a:off x="1244600" y="3346450"/>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T</a:t>
            </a:r>
          </a:p>
        </p:txBody>
      </p:sp>
      <p:sp>
        <p:nvSpPr>
          <p:cNvPr id="55313" name="TextBox 17"/>
          <p:cNvSpPr txBox="1">
            <a:spLocks noChangeArrowheads="1"/>
          </p:cNvSpPr>
          <p:nvPr/>
        </p:nvSpPr>
        <p:spPr bwMode="auto">
          <a:xfrm>
            <a:off x="2325688" y="1917700"/>
            <a:ext cx="382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M</a:t>
            </a:r>
          </a:p>
        </p:txBody>
      </p:sp>
      <p:sp>
        <p:nvSpPr>
          <p:cNvPr id="55314" name="TextBox 18"/>
          <p:cNvSpPr txBox="1">
            <a:spLocks noChangeArrowheads="1"/>
          </p:cNvSpPr>
          <p:nvPr/>
        </p:nvSpPr>
        <p:spPr bwMode="auto">
          <a:xfrm>
            <a:off x="2333625" y="3005138"/>
            <a:ext cx="242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800"/>
              <a:t>I</a:t>
            </a:r>
          </a:p>
        </p:txBody>
      </p:sp>
    </p:spTree>
    <p:extLst>
      <p:ext uri="{BB962C8B-B14F-4D97-AF65-F5344CB8AC3E}">
        <p14:creationId xmlns:p14="http://schemas.microsoft.com/office/powerpoint/2010/main" val="3288064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GB" sz="3600" dirty="0" smtClean="0">
                <a:ea typeface="+mj-ea"/>
                <a:cs typeface="+mj-cs"/>
              </a:rPr>
              <a:t>Music analysts look for short programs that compute </a:t>
            </a:r>
            <a:r>
              <a:rPr lang="en-GB" sz="3600" i="1" dirty="0" smtClean="0">
                <a:ea typeface="+mj-ea"/>
                <a:cs typeface="+mj-cs"/>
              </a:rPr>
              <a:t>collections </a:t>
            </a:r>
            <a:r>
              <a:rPr lang="en-GB" sz="3600" dirty="0" smtClean="0">
                <a:ea typeface="+mj-ea"/>
                <a:cs typeface="+mj-cs"/>
              </a:rPr>
              <a:t>of musical objects</a:t>
            </a:r>
            <a:endParaRPr lang="en-GB" sz="3600" dirty="0">
              <a:ea typeface="+mj-ea"/>
              <a:cs typeface="+mj-cs"/>
            </a:endParaRPr>
          </a:p>
        </p:txBody>
      </p:sp>
      <p:sp>
        <p:nvSpPr>
          <p:cNvPr id="3" name="Content Placeholder 2"/>
          <p:cNvSpPr>
            <a:spLocks noGrp="1"/>
          </p:cNvSpPr>
          <p:nvPr>
            <p:ph idx="1"/>
          </p:nvPr>
        </p:nvSpPr>
        <p:spPr>
          <a:xfrm>
            <a:off x="4584700" y="1600200"/>
            <a:ext cx="4102100" cy="4525963"/>
          </a:xfrm>
        </p:spPr>
        <p:txBody>
          <a:bodyPr rtlCol="0">
            <a:normAutofit fontScale="85000" lnSpcReduction="10000"/>
          </a:bodyPr>
          <a:lstStyle/>
          <a:p>
            <a:pPr fontAlgn="auto">
              <a:spcAft>
                <a:spcPts val="0"/>
              </a:spcAft>
              <a:buFont typeface="Arial"/>
              <a:buChar char="•"/>
              <a:defRPr/>
            </a:pPr>
            <a:r>
              <a:rPr lang="en-GB" dirty="0" smtClean="0">
                <a:ea typeface="+mn-ea"/>
                <a:cs typeface="+mn-cs"/>
              </a:rPr>
              <a:t>The analyst tries to find the </a:t>
            </a:r>
            <a:r>
              <a:rPr lang="en-GB" b="1" i="1" dirty="0" smtClean="0">
                <a:ea typeface="+mn-ea"/>
                <a:cs typeface="+mn-cs"/>
              </a:rPr>
              <a:t>shortest</a:t>
            </a:r>
            <a:r>
              <a:rPr lang="en-GB" dirty="0" smtClean="0">
                <a:ea typeface="+mn-ea"/>
                <a:cs typeface="+mn-cs"/>
              </a:rPr>
              <a:t> program that computes a </a:t>
            </a:r>
            <a:r>
              <a:rPr lang="en-GB" i="1" dirty="0" smtClean="0">
                <a:ea typeface="+mn-ea"/>
                <a:cs typeface="+mn-cs"/>
              </a:rPr>
              <a:t>set </a:t>
            </a:r>
            <a:r>
              <a:rPr lang="en-GB" dirty="0" smtClean="0">
                <a:ea typeface="+mn-ea"/>
                <a:cs typeface="+mn-cs"/>
              </a:rPr>
              <a:t>of </a:t>
            </a:r>
            <a:r>
              <a:rPr lang="en-GB" i="1" dirty="0" smtClean="0">
                <a:ea typeface="+mn-ea"/>
                <a:cs typeface="+mn-cs"/>
              </a:rPr>
              <a:t>in </a:t>
            </a:r>
            <a:r>
              <a:rPr lang="en-GB" i="1" dirty="0" err="1" smtClean="0">
                <a:ea typeface="+mn-ea"/>
                <a:cs typeface="+mn-cs"/>
              </a:rPr>
              <a:t>extenso</a:t>
            </a:r>
            <a:r>
              <a:rPr lang="en-GB" i="1" dirty="0" smtClean="0">
                <a:ea typeface="+mn-ea"/>
                <a:cs typeface="+mn-cs"/>
              </a:rPr>
              <a:t> </a:t>
            </a:r>
            <a:r>
              <a:rPr lang="en-GB" dirty="0" smtClean="0">
                <a:ea typeface="+mn-ea"/>
                <a:cs typeface="+mn-cs"/>
              </a:rPr>
              <a:t>descriptions of</a:t>
            </a:r>
          </a:p>
          <a:p>
            <a:pPr lvl="1" fontAlgn="auto">
              <a:spcAft>
                <a:spcPts val="0"/>
              </a:spcAft>
              <a:buFont typeface="Arial"/>
              <a:buChar char="–"/>
              <a:defRPr/>
            </a:pPr>
            <a:r>
              <a:rPr lang="en-GB" dirty="0" smtClean="0">
                <a:ea typeface="+mn-ea"/>
              </a:rPr>
              <a:t>the object to be explained (the </a:t>
            </a:r>
            <a:r>
              <a:rPr lang="en-GB" b="1" i="1" dirty="0" err="1" smtClean="0">
                <a:ea typeface="+mn-ea"/>
              </a:rPr>
              <a:t>explanandum</a:t>
            </a:r>
            <a:r>
              <a:rPr lang="en-GB" dirty="0" smtClean="0">
                <a:ea typeface="+mn-ea"/>
              </a:rPr>
              <a:t>)</a:t>
            </a:r>
          </a:p>
          <a:p>
            <a:pPr lvl="1" fontAlgn="auto">
              <a:spcAft>
                <a:spcPts val="0"/>
              </a:spcAft>
              <a:buFont typeface="Arial"/>
              <a:buChar char="–"/>
              <a:defRPr/>
            </a:pPr>
            <a:r>
              <a:rPr lang="en-GB" dirty="0" smtClean="0">
                <a:ea typeface="+mn-ea"/>
              </a:rPr>
              <a:t>other objects, related to the </a:t>
            </a:r>
            <a:r>
              <a:rPr lang="en-GB" dirty="0" err="1" smtClean="0">
                <a:ea typeface="+mn-ea"/>
              </a:rPr>
              <a:t>explanandum</a:t>
            </a:r>
            <a:r>
              <a:rPr lang="en-GB" dirty="0" smtClean="0">
                <a:ea typeface="+mn-ea"/>
              </a:rPr>
              <a:t>, defining a </a:t>
            </a:r>
            <a:r>
              <a:rPr lang="en-GB" b="1" i="1" dirty="0" smtClean="0">
                <a:ea typeface="+mn-ea"/>
              </a:rPr>
              <a:t>context</a:t>
            </a:r>
            <a:r>
              <a:rPr lang="en-GB" dirty="0" smtClean="0">
                <a:ea typeface="+mn-ea"/>
              </a:rPr>
              <a:t> within which the </a:t>
            </a:r>
            <a:r>
              <a:rPr lang="en-GB" dirty="0" err="1" smtClean="0">
                <a:ea typeface="+mn-ea"/>
              </a:rPr>
              <a:t>explanandum</a:t>
            </a:r>
            <a:r>
              <a:rPr lang="en-GB" dirty="0" smtClean="0">
                <a:ea typeface="+mn-ea"/>
              </a:rPr>
              <a:t> is to be interpreted</a:t>
            </a:r>
          </a:p>
        </p:txBody>
      </p:sp>
      <p:sp>
        <p:nvSpPr>
          <p:cNvPr id="4" name="Rectangle 3"/>
          <p:cNvSpPr/>
          <p:nvPr/>
        </p:nvSpPr>
        <p:spPr>
          <a:xfrm>
            <a:off x="1889125" y="1982788"/>
            <a:ext cx="465138" cy="5111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dirty="0"/>
              <a:t>P</a:t>
            </a:r>
          </a:p>
        </p:txBody>
      </p:sp>
      <p:sp>
        <p:nvSpPr>
          <p:cNvPr id="5" name="Down Arrow 4"/>
          <p:cNvSpPr/>
          <p:nvPr/>
        </p:nvSpPr>
        <p:spPr>
          <a:xfrm>
            <a:off x="1703388" y="2959100"/>
            <a:ext cx="836612" cy="9747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6" name="Oval 5"/>
          <p:cNvSpPr/>
          <p:nvPr/>
        </p:nvSpPr>
        <p:spPr>
          <a:xfrm>
            <a:off x="1254125" y="4383088"/>
            <a:ext cx="1766888" cy="17430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7" name="Oval 6"/>
          <p:cNvSpPr/>
          <p:nvPr/>
        </p:nvSpPr>
        <p:spPr>
          <a:xfrm>
            <a:off x="1703388" y="4816475"/>
            <a:ext cx="18573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8" name="Oval 7"/>
          <p:cNvSpPr/>
          <p:nvPr/>
        </p:nvSpPr>
        <p:spPr>
          <a:xfrm>
            <a:off x="2168525" y="4783138"/>
            <a:ext cx="185738"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9" name="Oval 8"/>
          <p:cNvSpPr/>
          <p:nvPr/>
        </p:nvSpPr>
        <p:spPr>
          <a:xfrm>
            <a:off x="1703388" y="5461000"/>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0" name="Oval 9"/>
          <p:cNvSpPr/>
          <p:nvPr/>
        </p:nvSpPr>
        <p:spPr>
          <a:xfrm>
            <a:off x="2447925" y="5461000"/>
            <a:ext cx="185738"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1" name="Oval 10"/>
          <p:cNvSpPr/>
          <p:nvPr/>
        </p:nvSpPr>
        <p:spPr>
          <a:xfrm>
            <a:off x="1982788" y="5705475"/>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2" name="Oval 11"/>
          <p:cNvSpPr/>
          <p:nvPr/>
        </p:nvSpPr>
        <p:spPr>
          <a:xfrm>
            <a:off x="2074863" y="5246688"/>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3" name="Oval 12"/>
          <p:cNvSpPr/>
          <p:nvPr/>
        </p:nvSpPr>
        <p:spPr>
          <a:xfrm>
            <a:off x="2600325" y="4930775"/>
            <a:ext cx="185738" cy="18573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Tree>
    <p:extLst>
      <p:ext uri="{BB962C8B-B14F-4D97-AF65-F5344CB8AC3E}">
        <p14:creationId xmlns:p14="http://schemas.microsoft.com/office/powerpoint/2010/main" val="26179599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New Springer book </a:t>
            </a:r>
            <a:br>
              <a:rPr lang="en-US"/>
            </a:br>
            <a:r>
              <a:rPr lang="en-US"/>
              <a:t>on Computational Music Analysis</a:t>
            </a:r>
          </a:p>
        </p:txBody>
      </p:sp>
      <p:sp>
        <p:nvSpPr>
          <p:cNvPr id="3" name="Content Placeholder 2"/>
          <p:cNvSpPr>
            <a:spLocks noGrp="1"/>
          </p:cNvSpPr>
          <p:nvPr>
            <p:ph idx="1"/>
          </p:nvPr>
        </p:nvSpPr>
        <p:spPr>
          <a:xfrm>
            <a:off x="457200" y="5770465"/>
            <a:ext cx="8229600" cy="434456"/>
          </a:xfrm>
        </p:spPr>
        <p:txBody>
          <a:bodyPr>
            <a:normAutofit fontScale="77500" lnSpcReduction="20000"/>
          </a:bodyPr>
          <a:lstStyle/>
          <a:p>
            <a:r>
              <a:rPr lang="en-US">
                <a:hlinkClick r:id="rId2"/>
              </a:rPr>
              <a:t>http://link.springer.com/book/10.1007/978-3-319-25931-4</a:t>
            </a:r>
            <a:endParaRPr lang="en-US"/>
          </a:p>
        </p:txBody>
      </p:sp>
      <p:pic>
        <p:nvPicPr>
          <p:cNvPr id="4" name="Picture 3" descr="Meredith_Computational_Cover_15101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705" y="1778084"/>
            <a:ext cx="5570516" cy="3929409"/>
          </a:xfrm>
          <a:prstGeom prst="rect">
            <a:avLst/>
          </a:prstGeom>
        </p:spPr>
      </p:pic>
      <p:pic>
        <p:nvPicPr>
          <p:cNvPr id="5" name="Picture 4" descr="flag_yellow_hig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672" y="6260626"/>
            <a:ext cx="709584" cy="469737"/>
          </a:xfrm>
          <a:prstGeom prst="rect">
            <a:avLst/>
          </a:prstGeom>
        </p:spPr>
      </p:pic>
      <p:pic>
        <p:nvPicPr>
          <p:cNvPr id="6" name="Picture 5" descr="Lrn2Cre8-logocolou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545" y="6260626"/>
            <a:ext cx="540909" cy="469737"/>
          </a:xfrm>
          <a:prstGeom prst="rect">
            <a:avLst/>
          </a:prstGeom>
        </p:spPr>
      </p:pic>
      <p:pic>
        <p:nvPicPr>
          <p:cNvPr id="7" name="Picture 6" descr="AAU_LOGO_CMYK_UK.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3736" y="6260625"/>
            <a:ext cx="667521" cy="469737"/>
          </a:xfrm>
          <a:prstGeom prst="rect">
            <a:avLst/>
          </a:prstGeom>
        </p:spPr>
      </p:pic>
    </p:spTree>
    <p:extLst>
      <p:ext uri="{BB962C8B-B14F-4D97-AF65-F5344CB8AC3E}">
        <p14:creationId xmlns:p14="http://schemas.microsoft.com/office/powerpoint/2010/main" val="3171733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93688" y="1751013"/>
            <a:ext cx="2014537" cy="452278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7" name="Rectangle 26"/>
          <p:cNvSpPr/>
          <p:nvPr/>
        </p:nvSpPr>
        <p:spPr>
          <a:xfrm>
            <a:off x="2695575" y="1751013"/>
            <a:ext cx="2012950" cy="452278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 name="Title 1"/>
          <p:cNvSpPr>
            <a:spLocks noGrp="1"/>
          </p:cNvSpPr>
          <p:nvPr>
            <p:ph type="title"/>
          </p:nvPr>
        </p:nvSpPr>
        <p:spPr/>
        <p:txBody>
          <a:bodyPr rtlCol="0">
            <a:normAutofit fontScale="90000"/>
          </a:bodyPr>
          <a:lstStyle/>
          <a:p>
            <a:pPr fontAlgn="auto">
              <a:spcAft>
                <a:spcPts val="0"/>
              </a:spcAft>
              <a:defRPr/>
            </a:pPr>
            <a:r>
              <a:rPr lang="en-GB" dirty="0" smtClean="0">
                <a:ea typeface="+mj-ea"/>
                <a:cs typeface="+mj-cs"/>
              </a:rPr>
              <a:t>Listener interprets new music in the context of previously heard music</a:t>
            </a:r>
            <a:endParaRPr lang="en-GB" dirty="0">
              <a:ea typeface="+mj-ea"/>
              <a:cs typeface="+mj-cs"/>
            </a:endParaRPr>
          </a:p>
        </p:txBody>
      </p:sp>
      <p:sp>
        <p:nvSpPr>
          <p:cNvPr id="3" name="Content Placeholder 2"/>
          <p:cNvSpPr>
            <a:spLocks noGrp="1"/>
          </p:cNvSpPr>
          <p:nvPr>
            <p:ph idx="1"/>
          </p:nvPr>
        </p:nvSpPr>
        <p:spPr>
          <a:xfrm>
            <a:off x="4708525" y="1600200"/>
            <a:ext cx="3978275" cy="4999038"/>
          </a:xfrm>
        </p:spPr>
        <p:txBody>
          <a:bodyPr rtlCol="0">
            <a:normAutofit fontScale="92500" lnSpcReduction="20000"/>
          </a:bodyPr>
          <a:lstStyle/>
          <a:p>
            <a:pPr fontAlgn="auto">
              <a:spcAft>
                <a:spcPts val="0"/>
              </a:spcAft>
              <a:buFont typeface="Arial"/>
              <a:buChar char="•"/>
              <a:defRPr/>
            </a:pPr>
            <a:r>
              <a:rPr lang="en-GB" dirty="0" smtClean="0">
                <a:ea typeface="+mn-ea"/>
                <a:cs typeface="+mn-cs"/>
              </a:rPr>
              <a:t>When the (expert) listener interprets a new piece, the existing explanation (program), </a:t>
            </a:r>
            <a:r>
              <a:rPr lang="en-GB" i="1" dirty="0" smtClean="0">
                <a:ea typeface="+mn-ea"/>
                <a:cs typeface="+mn-cs"/>
              </a:rPr>
              <a:t>P</a:t>
            </a:r>
            <a:r>
              <a:rPr lang="en-GB" dirty="0" smtClean="0">
                <a:ea typeface="+mn-ea"/>
                <a:cs typeface="+mn-cs"/>
              </a:rPr>
              <a:t>, for all music previously heard is </a:t>
            </a:r>
            <a:r>
              <a:rPr lang="en-GB" i="1" dirty="0" smtClean="0">
                <a:ea typeface="+mn-ea"/>
                <a:cs typeface="+mn-cs"/>
              </a:rPr>
              <a:t>modified</a:t>
            </a:r>
            <a:r>
              <a:rPr lang="en-GB" dirty="0" smtClean="0">
                <a:ea typeface="+mn-ea"/>
                <a:cs typeface="+mn-cs"/>
              </a:rPr>
              <a:t> (as little as possible), to produce a new program, </a:t>
            </a:r>
            <a:r>
              <a:rPr lang="en-GB" i="1" dirty="0" smtClean="0">
                <a:ea typeface="+mn-ea"/>
                <a:cs typeface="+mn-cs"/>
              </a:rPr>
              <a:t>P', </a:t>
            </a:r>
            <a:r>
              <a:rPr lang="en-GB" dirty="0" smtClean="0">
                <a:ea typeface="+mn-ea"/>
                <a:cs typeface="+mn-cs"/>
              </a:rPr>
              <a:t>to account for the new music </a:t>
            </a:r>
            <a:r>
              <a:rPr lang="en-GB" i="1" dirty="0" smtClean="0">
                <a:ea typeface="+mn-ea"/>
                <a:cs typeface="+mn-cs"/>
              </a:rPr>
              <a:t>in addition</a:t>
            </a:r>
            <a:endParaRPr lang="en-GB" dirty="0">
              <a:ea typeface="+mn-ea"/>
              <a:cs typeface="+mn-cs"/>
            </a:endParaRPr>
          </a:p>
        </p:txBody>
      </p:sp>
      <p:sp>
        <p:nvSpPr>
          <p:cNvPr id="7" name="Rectangle 6"/>
          <p:cNvSpPr/>
          <p:nvPr/>
        </p:nvSpPr>
        <p:spPr>
          <a:xfrm>
            <a:off x="1022350" y="1982788"/>
            <a:ext cx="465138" cy="5111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dirty="0"/>
              <a:t>P</a:t>
            </a:r>
          </a:p>
        </p:txBody>
      </p:sp>
      <p:sp>
        <p:nvSpPr>
          <p:cNvPr id="8" name="Down Arrow 7"/>
          <p:cNvSpPr/>
          <p:nvPr/>
        </p:nvSpPr>
        <p:spPr>
          <a:xfrm>
            <a:off x="836613" y="2959100"/>
            <a:ext cx="836612" cy="9747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9" name="Oval 8"/>
          <p:cNvSpPr/>
          <p:nvPr/>
        </p:nvSpPr>
        <p:spPr>
          <a:xfrm>
            <a:off x="387350" y="4383088"/>
            <a:ext cx="1765300" cy="17430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0" name="Oval 9"/>
          <p:cNvSpPr/>
          <p:nvPr/>
        </p:nvSpPr>
        <p:spPr>
          <a:xfrm>
            <a:off x="836613" y="4816475"/>
            <a:ext cx="18573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1" name="Oval 10"/>
          <p:cNvSpPr/>
          <p:nvPr/>
        </p:nvSpPr>
        <p:spPr>
          <a:xfrm>
            <a:off x="1301750" y="4783138"/>
            <a:ext cx="185738"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2" name="Oval 11"/>
          <p:cNvSpPr/>
          <p:nvPr/>
        </p:nvSpPr>
        <p:spPr>
          <a:xfrm>
            <a:off x="836613" y="5461000"/>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3" name="Oval 12"/>
          <p:cNvSpPr/>
          <p:nvPr/>
        </p:nvSpPr>
        <p:spPr>
          <a:xfrm>
            <a:off x="1579563" y="5461000"/>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4" name="Oval 13"/>
          <p:cNvSpPr/>
          <p:nvPr/>
        </p:nvSpPr>
        <p:spPr>
          <a:xfrm>
            <a:off x="1114425" y="5705475"/>
            <a:ext cx="187325"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5" name="Oval 14"/>
          <p:cNvSpPr/>
          <p:nvPr/>
        </p:nvSpPr>
        <p:spPr>
          <a:xfrm>
            <a:off x="1208088" y="5246688"/>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6" name="Rectangle 15"/>
          <p:cNvSpPr/>
          <p:nvPr/>
        </p:nvSpPr>
        <p:spPr>
          <a:xfrm>
            <a:off x="3468688" y="1982788"/>
            <a:ext cx="465137" cy="5111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dirty="0"/>
              <a:t>P'</a:t>
            </a:r>
          </a:p>
        </p:txBody>
      </p:sp>
      <p:sp>
        <p:nvSpPr>
          <p:cNvPr id="17" name="Down Arrow 16"/>
          <p:cNvSpPr/>
          <p:nvPr/>
        </p:nvSpPr>
        <p:spPr>
          <a:xfrm>
            <a:off x="3282950" y="2959100"/>
            <a:ext cx="836613" cy="9747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8" name="Oval 17"/>
          <p:cNvSpPr/>
          <p:nvPr/>
        </p:nvSpPr>
        <p:spPr>
          <a:xfrm>
            <a:off x="2833688" y="4383088"/>
            <a:ext cx="1766887" cy="17430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9" name="Oval 18"/>
          <p:cNvSpPr/>
          <p:nvPr/>
        </p:nvSpPr>
        <p:spPr>
          <a:xfrm>
            <a:off x="3282950" y="4816475"/>
            <a:ext cx="185738"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0" name="Oval 19"/>
          <p:cNvSpPr/>
          <p:nvPr/>
        </p:nvSpPr>
        <p:spPr>
          <a:xfrm>
            <a:off x="3748088" y="4783138"/>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1" name="Oval 20"/>
          <p:cNvSpPr/>
          <p:nvPr/>
        </p:nvSpPr>
        <p:spPr>
          <a:xfrm>
            <a:off x="3282950" y="5461000"/>
            <a:ext cx="185738"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2" name="Oval 21"/>
          <p:cNvSpPr/>
          <p:nvPr/>
        </p:nvSpPr>
        <p:spPr>
          <a:xfrm>
            <a:off x="4027488" y="5461000"/>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3" name="Oval 22"/>
          <p:cNvSpPr/>
          <p:nvPr/>
        </p:nvSpPr>
        <p:spPr>
          <a:xfrm>
            <a:off x="3562350" y="5705475"/>
            <a:ext cx="185738"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4" name="Oval 23"/>
          <p:cNvSpPr/>
          <p:nvPr/>
        </p:nvSpPr>
        <p:spPr>
          <a:xfrm>
            <a:off x="3656013" y="5246688"/>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5" name="Oval 24"/>
          <p:cNvSpPr/>
          <p:nvPr/>
        </p:nvSpPr>
        <p:spPr>
          <a:xfrm>
            <a:off x="1979613" y="4467225"/>
            <a:ext cx="185737" cy="18573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6" name="Oval 25"/>
          <p:cNvSpPr/>
          <p:nvPr/>
        </p:nvSpPr>
        <p:spPr>
          <a:xfrm>
            <a:off x="4160838" y="4943475"/>
            <a:ext cx="185737" cy="1873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Tree>
    <p:extLst>
      <p:ext uri="{BB962C8B-B14F-4D97-AF65-F5344CB8AC3E}">
        <p14:creationId xmlns:p14="http://schemas.microsoft.com/office/powerpoint/2010/main" val="10038059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93688" y="1751013"/>
            <a:ext cx="2014537" cy="452278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7" name="Rectangle 26"/>
          <p:cNvSpPr/>
          <p:nvPr/>
        </p:nvSpPr>
        <p:spPr>
          <a:xfrm>
            <a:off x="2695575" y="1751013"/>
            <a:ext cx="2012950" cy="452278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 name="Title 1"/>
          <p:cNvSpPr>
            <a:spLocks noGrp="1"/>
          </p:cNvSpPr>
          <p:nvPr>
            <p:ph type="title"/>
          </p:nvPr>
        </p:nvSpPr>
        <p:spPr/>
        <p:txBody>
          <a:bodyPr rtlCol="0">
            <a:normAutofit fontScale="90000"/>
          </a:bodyPr>
          <a:lstStyle/>
          <a:p>
            <a:pPr fontAlgn="auto">
              <a:spcAft>
                <a:spcPts val="0"/>
              </a:spcAft>
              <a:defRPr/>
            </a:pPr>
            <a:r>
              <a:rPr lang="en-GB" dirty="0" smtClean="0">
                <a:ea typeface="+mj-ea"/>
                <a:cs typeface="+mj-cs"/>
              </a:rPr>
              <a:t>Perceived structure represented by process by which object is generated</a:t>
            </a:r>
            <a:endParaRPr lang="en-GB" dirty="0">
              <a:ea typeface="+mj-ea"/>
              <a:cs typeface="+mj-cs"/>
            </a:endParaRPr>
          </a:p>
        </p:txBody>
      </p:sp>
      <p:sp>
        <p:nvSpPr>
          <p:cNvPr id="3" name="Content Placeholder 2"/>
          <p:cNvSpPr>
            <a:spLocks noGrp="1"/>
          </p:cNvSpPr>
          <p:nvPr>
            <p:ph idx="1"/>
          </p:nvPr>
        </p:nvSpPr>
        <p:spPr>
          <a:xfrm>
            <a:off x="4708525" y="1600200"/>
            <a:ext cx="3978275" cy="4999038"/>
          </a:xfrm>
        </p:spPr>
        <p:txBody>
          <a:bodyPr rtlCol="0">
            <a:normAutofit fontScale="92500" lnSpcReduction="20000"/>
          </a:bodyPr>
          <a:lstStyle/>
          <a:p>
            <a:pPr fontAlgn="auto">
              <a:spcAft>
                <a:spcPts val="0"/>
              </a:spcAft>
              <a:buFont typeface="Arial"/>
              <a:buChar char="•"/>
              <a:defRPr/>
            </a:pPr>
            <a:r>
              <a:rPr lang="en-GB" dirty="0" smtClean="0">
                <a:ea typeface="+mn-ea"/>
                <a:cs typeface="+mn-cs"/>
              </a:rPr>
              <a:t>Perceived structure of new musical object represented by specific way in which P' computes that object</a:t>
            </a:r>
          </a:p>
          <a:p>
            <a:pPr fontAlgn="auto">
              <a:spcAft>
                <a:spcPts val="0"/>
              </a:spcAft>
              <a:buFont typeface="Arial"/>
              <a:buChar char="•"/>
              <a:defRPr/>
            </a:pPr>
            <a:r>
              <a:rPr lang="en-GB" dirty="0" smtClean="0">
                <a:ea typeface="+mn-ea"/>
                <a:cs typeface="+mn-cs"/>
              </a:rPr>
              <a:t>On this view, both music analysis and music perception are the </a:t>
            </a:r>
            <a:r>
              <a:rPr lang="en-GB" b="1" i="1" dirty="0" smtClean="0">
                <a:ea typeface="+mn-ea"/>
                <a:cs typeface="+mn-cs"/>
              </a:rPr>
              <a:t>compression</a:t>
            </a:r>
            <a:r>
              <a:rPr lang="en-GB" dirty="0" smtClean="0">
                <a:ea typeface="+mn-ea"/>
                <a:cs typeface="+mn-cs"/>
              </a:rPr>
              <a:t> of collections of musical objects</a:t>
            </a:r>
            <a:endParaRPr lang="en-GB" dirty="0">
              <a:ea typeface="+mn-ea"/>
              <a:cs typeface="+mn-cs"/>
            </a:endParaRPr>
          </a:p>
        </p:txBody>
      </p:sp>
      <p:sp>
        <p:nvSpPr>
          <p:cNvPr id="7" name="Rectangle 6"/>
          <p:cNvSpPr/>
          <p:nvPr/>
        </p:nvSpPr>
        <p:spPr>
          <a:xfrm>
            <a:off x="1022350" y="1982788"/>
            <a:ext cx="465138" cy="5111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dirty="0"/>
              <a:t>P</a:t>
            </a:r>
          </a:p>
        </p:txBody>
      </p:sp>
      <p:sp>
        <p:nvSpPr>
          <p:cNvPr id="8" name="Down Arrow 7"/>
          <p:cNvSpPr/>
          <p:nvPr/>
        </p:nvSpPr>
        <p:spPr>
          <a:xfrm>
            <a:off x="836613" y="2959100"/>
            <a:ext cx="836612" cy="9747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9" name="Oval 8"/>
          <p:cNvSpPr/>
          <p:nvPr/>
        </p:nvSpPr>
        <p:spPr>
          <a:xfrm>
            <a:off x="387350" y="4383088"/>
            <a:ext cx="1765300" cy="17430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0" name="Oval 9"/>
          <p:cNvSpPr/>
          <p:nvPr/>
        </p:nvSpPr>
        <p:spPr>
          <a:xfrm>
            <a:off x="836613" y="4816475"/>
            <a:ext cx="18573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1" name="Oval 10"/>
          <p:cNvSpPr/>
          <p:nvPr/>
        </p:nvSpPr>
        <p:spPr>
          <a:xfrm>
            <a:off x="1301750" y="4783138"/>
            <a:ext cx="185738"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2" name="Oval 11"/>
          <p:cNvSpPr/>
          <p:nvPr/>
        </p:nvSpPr>
        <p:spPr>
          <a:xfrm>
            <a:off x="836613" y="5461000"/>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3" name="Oval 12"/>
          <p:cNvSpPr/>
          <p:nvPr/>
        </p:nvSpPr>
        <p:spPr>
          <a:xfrm>
            <a:off x="1579563" y="5461000"/>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4" name="Oval 13"/>
          <p:cNvSpPr/>
          <p:nvPr/>
        </p:nvSpPr>
        <p:spPr>
          <a:xfrm>
            <a:off x="1114425" y="5705475"/>
            <a:ext cx="187325"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5" name="Oval 14"/>
          <p:cNvSpPr/>
          <p:nvPr/>
        </p:nvSpPr>
        <p:spPr>
          <a:xfrm>
            <a:off x="1208088" y="5246688"/>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6" name="Rectangle 15"/>
          <p:cNvSpPr/>
          <p:nvPr/>
        </p:nvSpPr>
        <p:spPr>
          <a:xfrm>
            <a:off x="3468688" y="1982788"/>
            <a:ext cx="465137" cy="5111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dirty="0"/>
              <a:t>P'</a:t>
            </a:r>
          </a:p>
        </p:txBody>
      </p:sp>
      <p:sp>
        <p:nvSpPr>
          <p:cNvPr id="17" name="Down Arrow 16"/>
          <p:cNvSpPr/>
          <p:nvPr/>
        </p:nvSpPr>
        <p:spPr>
          <a:xfrm>
            <a:off x="3282950" y="2959100"/>
            <a:ext cx="836613" cy="9747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8" name="Oval 17"/>
          <p:cNvSpPr/>
          <p:nvPr/>
        </p:nvSpPr>
        <p:spPr>
          <a:xfrm>
            <a:off x="2833688" y="4383088"/>
            <a:ext cx="1766887" cy="17430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9" name="Oval 18"/>
          <p:cNvSpPr/>
          <p:nvPr/>
        </p:nvSpPr>
        <p:spPr>
          <a:xfrm>
            <a:off x="3282950" y="4816475"/>
            <a:ext cx="185738"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0" name="Oval 19"/>
          <p:cNvSpPr/>
          <p:nvPr/>
        </p:nvSpPr>
        <p:spPr>
          <a:xfrm>
            <a:off x="3748088" y="4783138"/>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1" name="Oval 20"/>
          <p:cNvSpPr/>
          <p:nvPr/>
        </p:nvSpPr>
        <p:spPr>
          <a:xfrm>
            <a:off x="3282950" y="5461000"/>
            <a:ext cx="185738"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2" name="Oval 21"/>
          <p:cNvSpPr/>
          <p:nvPr/>
        </p:nvSpPr>
        <p:spPr>
          <a:xfrm>
            <a:off x="4027488" y="5461000"/>
            <a:ext cx="185737"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3" name="Oval 22"/>
          <p:cNvSpPr/>
          <p:nvPr/>
        </p:nvSpPr>
        <p:spPr>
          <a:xfrm>
            <a:off x="3562350" y="5705475"/>
            <a:ext cx="185738" cy="18573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4" name="Oval 23"/>
          <p:cNvSpPr/>
          <p:nvPr/>
        </p:nvSpPr>
        <p:spPr>
          <a:xfrm>
            <a:off x="3656013" y="5246688"/>
            <a:ext cx="185737" cy="1857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5" name="Oval 24"/>
          <p:cNvSpPr/>
          <p:nvPr/>
        </p:nvSpPr>
        <p:spPr>
          <a:xfrm>
            <a:off x="1979613" y="4467225"/>
            <a:ext cx="185737" cy="18573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26" name="Oval 25"/>
          <p:cNvSpPr/>
          <p:nvPr/>
        </p:nvSpPr>
        <p:spPr>
          <a:xfrm>
            <a:off x="4160838" y="4943475"/>
            <a:ext cx="185737" cy="1873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Tree>
    <p:extLst>
      <p:ext uri="{BB962C8B-B14F-4D97-AF65-F5344CB8AC3E}">
        <p14:creationId xmlns:p14="http://schemas.microsoft.com/office/powerpoint/2010/main" val="1326072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GB" dirty="0" smtClean="0">
                <a:ea typeface="+mj-ea"/>
                <a:cs typeface="+mj-cs"/>
              </a:rPr>
              <a:t>Perception and analysis are </a:t>
            </a:r>
            <a:r>
              <a:rPr lang="en-GB" b="1" i="1" dirty="0" smtClean="0">
                <a:ea typeface="+mj-ea"/>
                <a:cs typeface="+mj-cs"/>
              </a:rPr>
              <a:t>non-optimal</a:t>
            </a:r>
            <a:r>
              <a:rPr lang="en-GB" dirty="0" smtClean="0">
                <a:ea typeface="+mj-ea"/>
                <a:cs typeface="+mj-cs"/>
              </a:rPr>
              <a:t> compression</a:t>
            </a:r>
            <a:endParaRPr lang="en-GB" dirty="0">
              <a:ea typeface="+mj-ea"/>
              <a:cs typeface="+mj-cs"/>
            </a:endParaRPr>
          </a:p>
        </p:txBody>
      </p:sp>
      <p:sp>
        <p:nvSpPr>
          <p:cNvPr id="59394" name="Content Placeholder 2"/>
          <p:cNvSpPr>
            <a:spLocks noGrp="1"/>
          </p:cNvSpPr>
          <p:nvPr>
            <p:ph idx="1"/>
          </p:nvPr>
        </p:nvSpPr>
        <p:spPr>
          <a:xfrm>
            <a:off x="457200" y="1600200"/>
            <a:ext cx="8229600" cy="5048250"/>
          </a:xfrm>
        </p:spPr>
        <p:txBody>
          <a:bodyPr/>
          <a:lstStyle/>
          <a:p>
            <a:r>
              <a:rPr lang="en-GB">
                <a:latin typeface="Calibri" charset="0"/>
              </a:rPr>
              <a:t>Both analyst and (expert) listener </a:t>
            </a:r>
            <a:r>
              <a:rPr lang="en-GB" b="1" i="1">
                <a:latin typeface="Calibri" charset="0"/>
              </a:rPr>
              <a:t>aim</a:t>
            </a:r>
            <a:r>
              <a:rPr lang="en-GB">
                <a:latin typeface="Calibri" charset="0"/>
              </a:rPr>
              <a:t> to find shortest encodings</a:t>
            </a:r>
          </a:p>
          <a:p>
            <a:r>
              <a:rPr lang="en-GB">
                <a:latin typeface="Calibri" charset="0"/>
              </a:rPr>
              <a:t>Neither analyst nor listener achieve this aim in general</a:t>
            </a:r>
          </a:p>
          <a:p>
            <a:r>
              <a:rPr lang="en-GB">
                <a:latin typeface="Calibri" charset="0"/>
              </a:rPr>
              <a:t>Hampered by limitations of memory and perceptual system</a:t>
            </a:r>
          </a:p>
          <a:p>
            <a:pPr lvl="2"/>
            <a:r>
              <a:rPr lang="en-GB">
                <a:latin typeface="Calibri" charset="0"/>
              </a:rPr>
              <a:t>e.g., require recognizable patterns to be fairly </a:t>
            </a:r>
            <a:r>
              <a:rPr lang="en-GB" i="1">
                <a:latin typeface="Calibri" charset="0"/>
              </a:rPr>
              <a:t>compact</a:t>
            </a:r>
            <a:r>
              <a:rPr lang="en-GB">
                <a:latin typeface="Calibri" charset="0"/>
              </a:rPr>
              <a:t> in pitch-time space (Collins </a:t>
            </a:r>
            <a:r>
              <a:rPr lang="en-GB" i="1">
                <a:latin typeface="Calibri" charset="0"/>
              </a:rPr>
              <a:t>et al</a:t>
            </a:r>
            <a:r>
              <a:rPr lang="en-GB">
                <a:latin typeface="Calibri" charset="0"/>
              </a:rPr>
              <a:t>., 2011)</a:t>
            </a:r>
          </a:p>
        </p:txBody>
      </p:sp>
    </p:spTree>
    <p:extLst>
      <p:ext uri="{BB962C8B-B14F-4D97-AF65-F5344CB8AC3E}">
        <p14:creationId xmlns:p14="http://schemas.microsoft.com/office/powerpoint/2010/main" val="32982017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Most musical repetitions are neither perceived nor intended</a:t>
            </a:r>
          </a:p>
        </p:txBody>
      </p:sp>
      <p:pic>
        <p:nvPicPr>
          <p:cNvPr id="6146" name="Picture 4" descr="rachmaninof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828800"/>
            <a:ext cx="80772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rach-bs1-6.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50825" y="263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badpattern.MID">
            <a:hlinkClick r:id="" action="ppaction://media"/>
          </p:cNvPr>
          <p:cNvPicPr>
            <a:picLocks noRot="1" noChangeAspect="1" noChangeArrowheads="1"/>
          </p:cNvPicPr>
          <p:nvPr>
            <a:audi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250825" y="4652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7"/>
          <p:cNvSpPr txBox="1">
            <a:spLocks noChangeArrowheads="1"/>
          </p:cNvSpPr>
          <p:nvPr/>
        </p:nvSpPr>
        <p:spPr bwMode="auto">
          <a:xfrm>
            <a:off x="3492500" y="5876925"/>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S. Rachmaninoff, Prelude in C sharp minor, Op.3, No.2</a:t>
            </a:r>
          </a:p>
        </p:txBody>
      </p:sp>
    </p:spTree>
    <p:extLst>
      <p:ext uri="{BB962C8B-B14F-4D97-AF65-F5344CB8AC3E}">
        <p14:creationId xmlns:p14="http://schemas.microsoft.com/office/powerpoint/2010/main" val="1869062847"/>
      </p:ext>
    </p:extLst>
  </p:cSld>
  <p:clrMapOvr>
    <a:masterClrMapping/>
  </p:clrMapOvr>
  <p:transition xmlns:p14="http://schemas.microsoft.com/office/powerpoint/2010/main" advTm="12123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57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1483" fill="hold"/>
                                        <p:tgtEl>
                                          <p:spTgt spid="75785"/>
                                        </p:tgtEl>
                                      </p:cBhvr>
                                    </p:cmd>
                                  </p:childTnLst>
                                </p:cTn>
                              </p:par>
                            </p:childTnLst>
                          </p:cTn>
                        </p:par>
                      </p:childTnLst>
                    </p:cTn>
                  </p:par>
                </p:childTnLst>
              </p:cTn>
              <p:nextCondLst>
                <p:cond evt="onClick" delay="0">
                  <p:tgtEl>
                    <p:spTgt spid="7578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5785"/>
                </p:tgtEl>
              </p:cMediaNode>
            </p:audio>
            <p:seq concurrent="1" nextAc="seek">
              <p:cTn id="8" restart="whenNotActive" fill="hold" evtFilter="cancelBubble" nodeType="interactiveSeq">
                <p:stCondLst>
                  <p:cond evt="onClick" delay="0">
                    <p:tgtEl>
                      <p:spTgt spid="7578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0750" fill="hold"/>
                                        <p:tgtEl>
                                          <p:spTgt spid="75786"/>
                                        </p:tgtEl>
                                      </p:cBhvr>
                                    </p:cmd>
                                  </p:childTnLst>
                                </p:cTn>
                              </p:par>
                            </p:childTnLst>
                          </p:cTn>
                        </p:par>
                      </p:childTnLst>
                    </p:cTn>
                  </p:par>
                </p:childTnLst>
              </p:cTn>
              <p:nextCondLst>
                <p:cond evt="onClick" delay="0">
                  <p:tgtEl>
                    <p:spTgt spid="7578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578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GB" dirty="0" smtClean="0">
                <a:ea typeface="+mj-ea"/>
                <a:cs typeface="+mj-cs"/>
              </a:rPr>
              <a:t>Individual differences depend on order of presentation of context</a:t>
            </a:r>
            <a:endParaRPr lang="en-GB" dirty="0">
              <a:ea typeface="+mj-ea"/>
              <a:cs typeface="+mj-cs"/>
            </a:endParaRPr>
          </a:p>
        </p:txBody>
      </p:sp>
      <p:sp>
        <p:nvSpPr>
          <p:cNvPr id="60418" name="Content Placeholder 2"/>
          <p:cNvSpPr>
            <a:spLocks noGrp="1"/>
          </p:cNvSpPr>
          <p:nvPr>
            <p:ph idx="1"/>
          </p:nvPr>
        </p:nvSpPr>
        <p:spPr>
          <a:xfrm>
            <a:off x="457200" y="4293096"/>
            <a:ext cx="8229600" cy="2310904"/>
          </a:xfrm>
        </p:spPr>
        <p:txBody>
          <a:bodyPr>
            <a:normAutofit fontScale="70000" lnSpcReduction="20000"/>
          </a:bodyPr>
          <a:lstStyle/>
          <a:p>
            <a:r>
              <a:rPr lang="en-GB" dirty="0">
                <a:latin typeface="Calibri" charset="0"/>
              </a:rPr>
              <a:t>Prefer to re-use previous encodings wherever possible</a:t>
            </a:r>
          </a:p>
          <a:p>
            <a:pPr lvl="1"/>
            <a:r>
              <a:rPr lang="en-GB" dirty="0">
                <a:latin typeface="Calibri" charset="0"/>
              </a:rPr>
              <a:t>“greedy algorithm”: means that way in which a new object is understood depends on the order of presentation of previous objects</a:t>
            </a:r>
          </a:p>
          <a:p>
            <a:r>
              <a:rPr lang="en-GB" dirty="0">
                <a:latin typeface="Calibri" charset="0"/>
              </a:rPr>
              <a:t>Implies that each individual will have a different interpretation of the same musical object that depends, not only on </a:t>
            </a:r>
            <a:r>
              <a:rPr lang="en-GB" i="1" dirty="0">
                <a:latin typeface="Calibri" charset="0"/>
              </a:rPr>
              <a:t>what</a:t>
            </a:r>
            <a:r>
              <a:rPr lang="en-GB" dirty="0">
                <a:latin typeface="Calibri" charset="0"/>
              </a:rPr>
              <a:t> previous music has been heard, but also the </a:t>
            </a:r>
            <a:r>
              <a:rPr lang="en-GB" i="1" dirty="0">
                <a:latin typeface="Calibri" charset="0"/>
              </a:rPr>
              <a:t>order</a:t>
            </a:r>
            <a:r>
              <a:rPr lang="en-GB" dirty="0">
                <a:latin typeface="Calibri" charset="0"/>
              </a:rPr>
              <a:t> in which it was encountered</a:t>
            </a:r>
          </a:p>
        </p:txBody>
      </p:sp>
      <p:pic>
        <p:nvPicPr>
          <p:cNvPr id="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86902"/>
            <a:ext cx="1780633" cy="244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844824"/>
            <a:ext cx="1721186"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Arrow 12"/>
          <p:cNvSpPr/>
          <p:nvPr/>
        </p:nvSpPr>
        <p:spPr>
          <a:xfrm>
            <a:off x="1979712" y="2427242"/>
            <a:ext cx="360040" cy="20967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pic>
        <p:nvPicPr>
          <p:cNvPr id="1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44824"/>
            <a:ext cx="1844106" cy="214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3888" y="1472259"/>
            <a:ext cx="1823679" cy="258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5"/>
          <p:cNvSpPr/>
          <p:nvPr/>
        </p:nvSpPr>
        <p:spPr>
          <a:xfrm>
            <a:off x="6632130" y="2420889"/>
            <a:ext cx="447427" cy="28803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Tree>
    <p:extLst>
      <p:ext uri="{BB962C8B-B14F-4D97-AF65-F5344CB8AC3E}">
        <p14:creationId xmlns:p14="http://schemas.microsoft.com/office/powerpoint/2010/main" val="8490953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Music analysis and point-set compression</a:t>
            </a:r>
          </a:p>
        </p:txBody>
      </p:sp>
      <p:sp>
        <p:nvSpPr>
          <p:cNvPr id="3" name="Content Placeholder 2"/>
          <p:cNvSpPr>
            <a:spLocks noGrp="1"/>
          </p:cNvSpPr>
          <p:nvPr>
            <p:ph idx="1"/>
          </p:nvPr>
        </p:nvSpPr>
        <p:spPr/>
        <p:txBody>
          <a:bodyPr>
            <a:normAutofit/>
          </a:bodyPr>
          <a:lstStyle/>
          <a:p>
            <a:r>
              <a:rPr lang="en-US" sz="1600"/>
              <a:t>Meredith, D. (2015). Music analysis and point-set compression. </a:t>
            </a:r>
            <a:r>
              <a:rPr lang="en-US" sz="1600" i="1"/>
              <a:t>Journal of New Music Research</a:t>
            </a:r>
            <a:r>
              <a:rPr lang="en-US" sz="1600"/>
              <a:t>, 44(3):245-270.</a:t>
            </a:r>
          </a:p>
          <a:p>
            <a:pPr lvl="1"/>
            <a:r>
              <a:rPr lang="de-DE" sz="1050">
                <a:hlinkClick r:id="rId2"/>
              </a:rPr>
              <a:t>http://www.tandfonline.com/doi/abs/10.1080/09298215.2015.1045003</a:t>
            </a:r>
            <a:endParaRPr lang="en-US" sz="1400"/>
          </a:p>
          <a:p>
            <a:r>
              <a:rPr lang="en-US" sz="1600"/>
              <a:t>Meredith, D. (2016). Analysing music with point-set compression algorithms. In Meredith, D. (ed.) </a:t>
            </a:r>
            <a:r>
              <a:rPr lang="en-US" sz="1600" i="1"/>
              <a:t>Computational Music Analysis</a:t>
            </a:r>
            <a:r>
              <a:rPr lang="en-US" sz="1600"/>
              <a:t>, pages 335-366. Springer.</a:t>
            </a:r>
          </a:p>
          <a:p>
            <a:pPr lvl="1"/>
            <a:r>
              <a:rPr lang="nl-NL" sz="1050">
                <a:hlinkClick r:id="rId3"/>
              </a:rPr>
              <a:t>http://link.springer.com/chapter/10.1007/978-3-319-25931-4_13</a:t>
            </a:r>
            <a:endParaRPr lang="en-US" sz="1050"/>
          </a:p>
        </p:txBody>
      </p:sp>
      <p:pic>
        <p:nvPicPr>
          <p:cNvPr id="4" name="Picture 3" descr="flag_yellow_hig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5" name="Picture 4" descr="Lrn2Cre8-logocolou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6" name="Picture 5" descr="AAU_LOGO_CMYK_UK.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35421520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Maximal translatable patterns (MTPs)</a:t>
            </a:r>
          </a:p>
        </p:txBody>
      </p:sp>
      <p:pic>
        <p:nvPicPr>
          <p:cNvPr id="5" name="Picture 4"/>
          <p:cNvPicPr>
            <a:picLocks noChangeAspect="1"/>
          </p:cNvPicPr>
          <p:nvPr/>
        </p:nvPicPr>
        <p:blipFill>
          <a:blip r:embed="rId2"/>
          <a:stretch>
            <a:fillRect/>
          </a:stretch>
        </p:blipFill>
        <p:spPr>
          <a:xfrm>
            <a:off x="1016862" y="2132856"/>
            <a:ext cx="7110276" cy="3456384"/>
          </a:xfrm>
          <a:prstGeom prst="rect">
            <a:avLst/>
          </a:prstGeom>
        </p:spPr>
      </p:pic>
    </p:spTree>
    <p:extLst>
      <p:ext uri="{BB962C8B-B14F-4D97-AF65-F5344CB8AC3E}">
        <p14:creationId xmlns:p14="http://schemas.microsoft.com/office/powerpoint/2010/main" val="2916220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Translational equivalence classes (TECs)</a:t>
            </a:r>
          </a:p>
        </p:txBody>
      </p:sp>
      <p:pic>
        <p:nvPicPr>
          <p:cNvPr id="4" name="Picture 3"/>
          <p:cNvPicPr>
            <a:picLocks noChangeAspect="1"/>
          </p:cNvPicPr>
          <p:nvPr/>
        </p:nvPicPr>
        <p:blipFill>
          <a:blip r:embed="rId2"/>
          <a:stretch>
            <a:fillRect/>
          </a:stretch>
        </p:blipFill>
        <p:spPr>
          <a:xfrm>
            <a:off x="899591" y="1888329"/>
            <a:ext cx="7295365" cy="4204967"/>
          </a:xfrm>
          <a:prstGeom prst="rect">
            <a:avLst/>
          </a:prstGeom>
        </p:spPr>
      </p:pic>
    </p:spTree>
    <p:extLst>
      <p:ext uri="{BB962C8B-B14F-4D97-AF65-F5344CB8AC3E}">
        <p14:creationId xmlns:p14="http://schemas.microsoft.com/office/powerpoint/2010/main" val="3776970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Compression with TECs</a:t>
            </a:r>
          </a:p>
        </p:txBody>
      </p:sp>
      <p:pic>
        <p:nvPicPr>
          <p:cNvPr id="4" name="Picture 3"/>
          <p:cNvPicPr>
            <a:picLocks noChangeAspect="1"/>
          </p:cNvPicPr>
          <p:nvPr/>
        </p:nvPicPr>
        <p:blipFill>
          <a:blip r:embed="rId2"/>
          <a:stretch>
            <a:fillRect/>
          </a:stretch>
        </p:blipFill>
        <p:spPr>
          <a:xfrm>
            <a:off x="899592" y="1429491"/>
            <a:ext cx="7128792" cy="4971394"/>
          </a:xfrm>
          <a:prstGeom prst="rect">
            <a:avLst/>
          </a:prstGeom>
        </p:spPr>
      </p:pic>
    </p:spTree>
    <p:extLst>
      <p:ext uri="{BB962C8B-B14F-4D97-AF65-F5344CB8AC3E}">
        <p14:creationId xmlns:p14="http://schemas.microsoft.com/office/powerpoint/2010/main" val="1196594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 - Discovering all maximal translatable patterns (MTPs)</a:t>
            </a:r>
          </a:p>
        </p:txBody>
      </p:sp>
      <p:pic>
        <p:nvPicPr>
          <p:cNvPr id="24578"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SIA-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484313"/>
            <a:ext cx="44323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SIA-vec-point-pai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1557338"/>
            <a:ext cx="1316037"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468313" y="4365625"/>
            <a:ext cx="7010400" cy="240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000">
                <a:latin typeface="Arial" charset="0"/>
              </a:rPr>
              <a:t>Pattern is </a:t>
            </a:r>
            <a:r>
              <a:rPr lang="en-US" sz="2000" i="1">
                <a:latin typeface="Arial" charset="0"/>
              </a:rPr>
              <a:t>translatable</a:t>
            </a:r>
            <a:r>
              <a:rPr lang="en-US" sz="2000">
                <a:latin typeface="Arial" charset="0"/>
              </a:rPr>
              <a:t> by vector </a:t>
            </a:r>
            <a:r>
              <a:rPr lang="en-US" sz="2000" i="1">
                <a:latin typeface="Arial" charset="0"/>
              </a:rPr>
              <a:t>v</a:t>
            </a:r>
            <a:r>
              <a:rPr lang="en-US" sz="2000">
                <a:latin typeface="Arial" charset="0"/>
              </a:rPr>
              <a:t> in</a:t>
            </a:r>
            <a:r>
              <a:rPr lang="en-US" sz="2000" i="1">
                <a:latin typeface="Arial" charset="0"/>
              </a:rPr>
              <a:t> </a:t>
            </a:r>
            <a:r>
              <a:rPr lang="en-US" sz="2000">
                <a:latin typeface="Arial" charset="0"/>
              </a:rPr>
              <a:t>dataset if it can be translated by </a:t>
            </a:r>
            <a:r>
              <a:rPr lang="en-US" sz="2000" i="1">
                <a:latin typeface="Arial" charset="0"/>
              </a:rPr>
              <a:t>v</a:t>
            </a:r>
            <a:r>
              <a:rPr lang="en-US" sz="2000">
                <a:latin typeface="Arial" charset="0"/>
              </a:rPr>
              <a:t> to give another pattern in the dataset</a:t>
            </a:r>
          </a:p>
          <a:p>
            <a:pPr>
              <a:spcBef>
                <a:spcPct val="50000"/>
              </a:spcBef>
            </a:pPr>
            <a:r>
              <a:rPr lang="en-US" sz="2000">
                <a:latin typeface="Arial" charset="0"/>
              </a:rPr>
              <a:t>MTP for a vector </a:t>
            </a:r>
            <a:r>
              <a:rPr lang="en-US" sz="2000" i="1">
                <a:latin typeface="Arial" charset="0"/>
              </a:rPr>
              <a:t>v</a:t>
            </a:r>
            <a:r>
              <a:rPr lang="en-US" sz="2000">
                <a:latin typeface="Arial" charset="0"/>
              </a:rPr>
              <a:t> contains all points mapped by </a:t>
            </a:r>
            <a:r>
              <a:rPr lang="en-US" sz="2000" i="1">
                <a:latin typeface="Arial" charset="0"/>
              </a:rPr>
              <a:t>v</a:t>
            </a:r>
            <a:r>
              <a:rPr lang="en-US" sz="2000">
                <a:latin typeface="Arial" charset="0"/>
              </a:rPr>
              <a:t> onto other points in the dataset</a:t>
            </a:r>
          </a:p>
          <a:p>
            <a:pPr>
              <a:spcBef>
                <a:spcPct val="50000"/>
              </a:spcBef>
            </a:pP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log </a:t>
            </a:r>
            <a:r>
              <a:rPr lang="en-US" sz="2000" i="1">
                <a:latin typeface="Arial" charset="0"/>
              </a:rPr>
              <a:t>n</a:t>
            </a:r>
            <a:r>
              <a:rPr lang="en-US" sz="2000">
                <a:latin typeface="Arial" charset="0"/>
              </a:rPr>
              <a:t>) time, </a:t>
            </a: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space </a:t>
            </a:r>
          </a:p>
          <a:p>
            <a:pPr>
              <a:spcBef>
                <a:spcPct val="50000"/>
              </a:spcBef>
            </a:pPr>
            <a:r>
              <a:rPr lang="en-US" sz="2000">
                <a:latin typeface="Arial" charset="0"/>
              </a:rPr>
              <a:t>O(</a:t>
            </a:r>
            <a:r>
              <a:rPr lang="en-US" sz="2000" i="1">
                <a:latin typeface="Arial" charset="0"/>
              </a:rPr>
              <a:t>kn</a:t>
            </a:r>
            <a:r>
              <a:rPr lang="en-US" sz="2000" baseline="30000">
                <a:latin typeface="Arial" charset="0"/>
              </a:rPr>
              <a:t>2</a:t>
            </a:r>
            <a:r>
              <a:rPr lang="en-US" sz="2000">
                <a:latin typeface="Arial" charset="0"/>
              </a:rPr>
              <a:t>) time if use direct address table to store vectors</a:t>
            </a:r>
          </a:p>
        </p:txBody>
      </p:sp>
    </p:spTree>
    <p:extLst>
      <p:ext uri="{BB962C8B-B14F-4D97-AF65-F5344CB8AC3E}">
        <p14:creationId xmlns:p14="http://schemas.microsoft.com/office/powerpoint/2010/main" val="89248113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Pattern discovery in Lrn2Cre8</a:t>
            </a:r>
          </a:p>
        </p:txBody>
      </p:sp>
      <p:sp>
        <p:nvSpPr>
          <p:cNvPr id="3" name="Content Placeholder 2"/>
          <p:cNvSpPr>
            <a:spLocks noGrp="1"/>
          </p:cNvSpPr>
          <p:nvPr>
            <p:ph idx="1"/>
          </p:nvPr>
        </p:nvSpPr>
        <p:spPr>
          <a:xfrm>
            <a:off x="457200" y="2896716"/>
            <a:ext cx="8229600" cy="3755060"/>
          </a:xfrm>
        </p:spPr>
        <p:txBody>
          <a:bodyPr>
            <a:normAutofit fontScale="62500" lnSpcReduction="20000"/>
          </a:bodyPr>
          <a:lstStyle/>
          <a:p>
            <a:r>
              <a:rPr lang="en-US"/>
              <a:t>We want to build systems that can learn to compose convincing novel music in recognizable styles</a:t>
            </a:r>
          </a:p>
          <a:p>
            <a:r>
              <a:rPr lang="en-US"/>
              <a:t>Such systems must learn in a bottom-up way from examples of pieces in a target style how pieces in that style are typically structured</a:t>
            </a:r>
          </a:p>
          <a:p>
            <a:pPr lvl="1"/>
            <a:r>
              <a:rPr lang="en-US"/>
              <a:t>thematic and motivic structure</a:t>
            </a:r>
          </a:p>
          <a:p>
            <a:pPr lvl="1"/>
            <a:r>
              <a:rPr lang="en-US"/>
              <a:t>metrical structure</a:t>
            </a:r>
          </a:p>
          <a:p>
            <a:pPr lvl="1"/>
            <a:r>
              <a:rPr lang="en-US"/>
              <a:t>grouping structure and form</a:t>
            </a:r>
          </a:p>
          <a:p>
            <a:pPr lvl="1"/>
            <a:r>
              <a:rPr lang="en-US"/>
              <a:t>harmonic and tonal structure</a:t>
            </a:r>
          </a:p>
          <a:p>
            <a:pPr lvl="1"/>
            <a:r>
              <a:rPr lang="en-US"/>
              <a:t>rhythmic structure</a:t>
            </a:r>
          </a:p>
          <a:p>
            <a:pPr lvl="1"/>
            <a:r>
              <a:rPr lang="en-US"/>
              <a:t>voice-leading structure and contrapuntal structure</a:t>
            </a:r>
          </a:p>
          <a:p>
            <a:pPr lvl="1"/>
            <a:r>
              <a:rPr lang="en-US"/>
              <a:t>instrumentation</a:t>
            </a:r>
          </a:p>
          <a:p>
            <a:pPr lvl="1"/>
            <a:r>
              <a:rPr lang="en-US"/>
              <a:t>production techniques</a:t>
            </a:r>
          </a:p>
          <a:p>
            <a:pPr lvl="1"/>
            <a:r>
              <a:rPr lang="en-US"/>
              <a:t>...</a:t>
            </a:r>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866" y="1417638"/>
            <a:ext cx="1959429" cy="1297121"/>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199" y="1417638"/>
            <a:ext cx="1493654" cy="1297121"/>
          </a:xfrm>
          <a:prstGeom prst="rect">
            <a:avLst/>
          </a:prstGeom>
        </p:spPr>
      </p:pic>
    </p:spTree>
    <p:extLst>
      <p:ext uri="{BB962C8B-B14F-4D97-AF65-F5344CB8AC3E}">
        <p14:creationId xmlns:p14="http://schemas.microsoft.com/office/powerpoint/2010/main" val="269067003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SIATEC - Discovering all occurrences of all MTPs</a:t>
            </a:r>
          </a:p>
        </p:txBody>
      </p:sp>
      <p:pic>
        <p:nvPicPr>
          <p:cNvPr id="26626"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SIATEC-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628775"/>
            <a:ext cx="57927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SIATEC-time-complex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789363"/>
            <a:ext cx="47212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p:cNvSpPr txBox="1">
            <a:spLocks noChangeArrowheads="1"/>
          </p:cNvSpPr>
          <p:nvPr/>
        </p:nvSpPr>
        <p:spPr bwMode="auto">
          <a:xfrm>
            <a:off x="468313" y="4292600"/>
            <a:ext cx="30480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Times" charset="0"/>
              </a:rPr>
              <a:t>Translational Equivalence Class (TEC) is set of all translationally invariant occurrences of a pattern</a:t>
            </a:r>
          </a:p>
        </p:txBody>
      </p:sp>
    </p:spTree>
    <p:extLst>
      <p:ext uri="{BB962C8B-B14F-4D97-AF65-F5344CB8AC3E}">
        <p14:creationId xmlns:p14="http://schemas.microsoft.com/office/powerpoint/2010/main" val="193735693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rtlCol="0">
            <a:normAutofit fontScale="90000"/>
          </a:bodyPr>
          <a:lstStyle/>
          <a:p>
            <a:pPr fontAlgn="auto">
              <a:spcAft>
                <a:spcPts val="0"/>
              </a:spcAft>
              <a:defRPr/>
            </a:pPr>
            <a:r>
              <a:rPr lang="en-US" dirty="0" smtClean="0">
                <a:ea typeface="+mj-ea"/>
                <a:cs typeface="+mj-cs"/>
              </a:rPr>
              <a:t>Heuristics for isolating the “best” patterns</a:t>
            </a:r>
          </a:p>
        </p:txBody>
      </p:sp>
      <p:pic>
        <p:nvPicPr>
          <p:cNvPr id="32770" name="Picture 4" descr="heurist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28800"/>
            <a:ext cx="8458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1596" name="Group 44"/>
          <p:cNvGraphicFramePr>
            <a:graphicFrameLocks noGrp="1"/>
          </p:cNvGraphicFramePr>
          <p:nvPr/>
        </p:nvGraphicFramePr>
        <p:xfrm>
          <a:off x="522288" y="3505200"/>
          <a:ext cx="8153400" cy="457200"/>
        </p:xfrm>
        <a:graphic>
          <a:graphicData uri="http://schemas.openxmlformats.org/drawingml/2006/table">
            <a:tbl>
              <a:tblPr/>
              <a:tblGrid>
                <a:gridCol w="1676400"/>
                <a:gridCol w="1676400"/>
                <a:gridCol w="1676400"/>
                <a:gridCol w="1676400"/>
                <a:gridCol w="1447800"/>
              </a:tblGrid>
              <a:tr h="152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ea typeface="ＭＳ Ｐゴシック" charset="0"/>
                          <a:cs typeface="ＭＳ Ｐゴシック" charset="0"/>
                        </a:rPr>
                        <a:t>Cov</a:t>
                      </a: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=6</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CR=6/5</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Cov=9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CR=9/5</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Comp = 1/3</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Comp = 2/5</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Comp = 2/3</a:t>
                      </a:r>
                    </a:p>
                  </a:txBody>
                  <a:tcPr horzOverflow="overflow">
                    <a:lnL>
                      <a:noFill/>
                    </a:lnL>
                    <a:lnR cap="flat">
                      <a:noFill/>
                    </a:lnR>
                    <a:lnT cap="flat">
                      <a:noFill/>
                    </a:lnT>
                    <a:lnB cap="flat">
                      <a:noFill/>
                    </a:lnB>
                    <a:lnTlToBr>
                      <a:noFill/>
                    </a:lnTlToBr>
                    <a:lnBlToTr>
                      <a:noFill/>
                    </a:lnBlToTr>
                    <a:noFill/>
                  </a:tcPr>
                </a:tc>
              </a:tr>
            </a:tbl>
          </a:graphicData>
        </a:graphic>
      </p:graphicFrame>
      <p:graphicFrame>
        <p:nvGraphicFramePr>
          <p:cNvPr id="32777" name="Object 41"/>
          <p:cNvGraphicFramePr>
            <a:graphicFrameLocks noChangeAspect="1"/>
          </p:cNvGraphicFramePr>
          <p:nvPr/>
        </p:nvGraphicFramePr>
        <p:xfrm>
          <a:off x="395288" y="3933825"/>
          <a:ext cx="8258175" cy="2743200"/>
        </p:xfrm>
        <a:graphic>
          <a:graphicData uri="http://schemas.openxmlformats.org/presentationml/2006/ole">
            <mc:AlternateContent xmlns:mc="http://schemas.openxmlformats.org/markup-compatibility/2006">
              <mc:Choice xmlns:v="urn:schemas-microsoft-com:vml" Requires="v">
                <p:oleObj spid="_x0000_s1031" name="Equation" r:id="rId5" imgW="5232400" imgH="1739900" progId="Equation.3">
                  <p:embed/>
                </p:oleObj>
              </mc:Choice>
              <mc:Fallback>
                <p:oleObj name="Equation" r:id="rId5" imgW="5232400" imgH="173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933825"/>
                        <a:ext cx="82581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5241732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GB">
                <a:latin typeface="Calibri" charset="0"/>
              </a:rPr>
              <a:t>Dual or conjugate TECs</a:t>
            </a:r>
          </a:p>
        </p:txBody>
      </p:sp>
      <p:sp>
        <p:nvSpPr>
          <p:cNvPr id="4" name="Rectangle 3"/>
          <p:cNvSpPr/>
          <p:nvPr/>
        </p:nvSpPr>
        <p:spPr>
          <a:xfrm>
            <a:off x="996950" y="2100263"/>
            <a:ext cx="3525838" cy="33956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5" name="Oval 4"/>
          <p:cNvSpPr/>
          <p:nvPr/>
        </p:nvSpPr>
        <p:spPr>
          <a:xfrm>
            <a:off x="1447800" y="3833813"/>
            <a:ext cx="225425" cy="225425"/>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6" name="Oval 5"/>
          <p:cNvSpPr/>
          <p:nvPr/>
        </p:nvSpPr>
        <p:spPr>
          <a:xfrm>
            <a:off x="1979613" y="4271963"/>
            <a:ext cx="227012" cy="225425"/>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7" name="Oval 6"/>
          <p:cNvSpPr/>
          <p:nvPr/>
        </p:nvSpPr>
        <p:spPr>
          <a:xfrm>
            <a:off x="1447800" y="4721225"/>
            <a:ext cx="225425" cy="225425"/>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8" name="Oval 7"/>
          <p:cNvSpPr/>
          <p:nvPr/>
        </p:nvSpPr>
        <p:spPr>
          <a:xfrm>
            <a:off x="3203575" y="2651125"/>
            <a:ext cx="225425" cy="2254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9" name="Oval 8"/>
          <p:cNvSpPr/>
          <p:nvPr/>
        </p:nvSpPr>
        <p:spPr>
          <a:xfrm>
            <a:off x="3735388" y="3087688"/>
            <a:ext cx="225425" cy="2254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0" name="Oval 9"/>
          <p:cNvSpPr/>
          <p:nvPr/>
        </p:nvSpPr>
        <p:spPr>
          <a:xfrm>
            <a:off x="3203575" y="3536950"/>
            <a:ext cx="225425" cy="2254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1" name="Rectangle 10"/>
          <p:cNvSpPr/>
          <p:nvPr/>
        </p:nvSpPr>
        <p:spPr>
          <a:xfrm>
            <a:off x="4675188" y="2100263"/>
            <a:ext cx="3524250" cy="33956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2" name="Oval 11"/>
          <p:cNvSpPr/>
          <p:nvPr/>
        </p:nvSpPr>
        <p:spPr>
          <a:xfrm>
            <a:off x="5126038" y="3833813"/>
            <a:ext cx="225425" cy="2254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3" name="Oval 12"/>
          <p:cNvSpPr/>
          <p:nvPr/>
        </p:nvSpPr>
        <p:spPr>
          <a:xfrm>
            <a:off x="5657850" y="4271963"/>
            <a:ext cx="225425" cy="22542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4" name="Oval 13"/>
          <p:cNvSpPr/>
          <p:nvPr/>
        </p:nvSpPr>
        <p:spPr>
          <a:xfrm>
            <a:off x="5126038" y="4721225"/>
            <a:ext cx="225425" cy="225425"/>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5" name="Oval 14"/>
          <p:cNvSpPr/>
          <p:nvPr/>
        </p:nvSpPr>
        <p:spPr>
          <a:xfrm>
            <a:off x="6880225" y="2651125"/>
            <a:ext cx="225425" cy="2254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6" name="Oval 15"/>
          <p:cNvSpPr/>
          <p:nvPr/>
        </p:nvSpPr>
        <p:spPr>
          <a:xfrm>
            <a:off x="7412038" y="3087688"/>
            <a:ext cx="227012" cy="22542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
        <p:nvSpPr>
          <p:cNvPr id="17" name="Oval 16"/>
          <p:cNvSpPr/>
          <p:nvPr/>
        </p:nvSpPr>
        <p:spPr>
          <a:xfrm>
            <a:off x="6880225" y="3536950"/>
            <a:ext cx="225425" cy="225425"/>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p>
        </p:txBody>
      </p:sp>
    </p:spTree>
    <p:extLst>
      <p:ext uri="{BB962C8B-B14F-4D97-AF65-F5344CB8AC3E}">
        <p14:creationId xmlns:p14="http://schemas.microsoft.com/office/powerpoint/2010/main" val="16035713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GB">
                <a:latin typeface="Calibri" charset="0"/>
              </a:rPr>
              <a:t>Redundant translators</a:t>
            </a:r>
          </a:p>
        </p:txBody>
      </p:sp>
      <p:sp>
        <p:nvSpPr>
          <p:cNvPr id="3" name="Content Placeholder 2"/>
          <p:cNvSpPr>
            <a:spLocks noGrp="1"/>
          </p:cNvSpPr>
          <p:nvPr>
            <p:ph idx="1"/>
          </p:nvPr>
        </p:nvSpPr>
        <p:spPr>
          <a:xfrm>
            <a:off x="4575175" y="1600200"/>
            <a:ext cx="4111625" cy="4525963"/>
          </a:xfrm>
        </p:spPr>
        <p:txBody>
          <a:bodyPr rtlCol="0">
            <a:normAutofit fontScale="85000" lnSpcReduction="10000"/>
          </a:bodyPr>
          <a:lstStyle/>
          <a:p>
            <a:pPr fontAlgn="auto">
              <a:spcAft>
                <a:spcPts val="0"/>
              </a:spcAft>
              <a:buFont typeface="Arial"/>
              <a:buChar char="•"/>
              <a:defRPr/>
            </a:pPr>
            <a:r>
              <a:rPr lang="en-GB" dirty="0" smtClean="0">
                <a:ea typeface="+mn-ea"/>
                <a:cs typeface="+mn-cs"/>
              </a:rPr>
              <a:t>Square pattern starting on (0,0) can be translated by (1,0), (2,0), (2,1) and (2,2)</a:t>
            </a:r>
          </a:p>
          <a:p>
            <a:pPr fontAlgn="auto">
              <a:spcAft>
                <a:spcPts val="0"/>
              </a:spcAft>
              <a:buFont typeface="Arial"/>
              <a:buChar char="•"/>
              <a:defRPr/>
            </a:pPr>
            <a:r>
              <a:rPr lang="en-GB" dirty="0" smtClean="0">
                <a:ea typeface="+mn-ea"/>
                <a:cs typeface="+mn-cs"/>
              </a:rPr>
              <a:t>But only need two of these to cover whole dataset</a:t>
            </a:r>
          </a:p>
          <a:p>
            <a:pPr fontAlgn="auto">
              <a:spcAft>
                <a:spcPts val="0"/>
              </a:spcAft>
              <a:buFont typeface="Arial"/>
              <a:buChar char="•"/>
              <a:defRPr/>
            </a:pPr>
            <a:r>
              <a:rPr lang="en-GB" dirty="0" smtClean="0">
                <a:ea typeface="+mn-ea"/>
                <a:cs typeface="+mn-cs"/>
              </a:rPr>
              <a:t>So (1,0) and (2,1) can be removed from the set of translators to give a shorter encoding</a:t>
            </a:r>
            <a:endParaRPr lang="en-GB" dirty="0">
              <a:ea typeface="+mn-ea"/>
              <a:cs typeface="+mn-cs"/>
            </a:endParaRPr>
          </a:p>
        </p:txBody>
      </p:sp>
      <p:pic>
        <p:nvPicPr>
          <p:cNvPr id="655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2008188"/>
            <a:ext cx="4116387"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55177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7544" y="476672"/>
            <a:ext cx="8162925" cy="769441"/>
          </a:xfrm>
        </p:spPr>
        <p:txBody>
          <a:bodyPr>
            <a:spAutoFit/>
          </a:bodyPr>
          <a:lstStyle/>
          <a:p>
            <a:r>
              <a:rPr lang="en-US"/>
              <a:t>COSIATEC</a:t>
            </a:r>
          </a:p>
        </p:txBody>
      </p:sp>
      <p:sp>
        <p:nvSpPr>
          <p:cNvPr id="82948" name="AutoShape 4"/>
          <p:cNvSpPr>
            <a:spLocks noChangeArrowheads="1"/>
          </p:cNvSpPr>
          <p:nvPr/>
        </p:nvSpPr>
        <p:spPr bwMode="auto">
          <a:xfrm>
            <a:off x="4076700" y="1484784"/>
            <a:ext cx="99060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Start</a:t>
            </a:r>
          </a:p>
        </p:txBody>
      </p:sp>
      <p:sp>
        <p:nvSpPr>
          <p:cNvPr id="82949" name="AutoShape 5"/>
          <p:cNvSpPr>
            <a:spLocks noChangeArrowheads="1"/>
          </p:cNvSpPr>
          <p:nvPr/>
        </p:nvSpPr>
        <p:spPr bwMode="auto">
          <a:xfrm>
            <a:off x="3733800" y="2018184"/>
            <a:ext cx="1676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Dataset</a:t>
            </a:r>
          </a:p>
        </p:txBody>
      </p:sp>
      <p:sp>
        <p:nvSpPr>
          <p:cNvPr id="82950" name="AutoShape 6"/>
          <p:cNvSpPr>
            <a:spLocks noChangeArrowheads="1"/>
          </p:cNvSpPr>
          <p:nvPr/>
        </p:nvSpPr>
        <p:spPr bwMode="auto">
          <a:xfrm>
            <a:off x="3924300" y="2551584"/>
            <a:ext cx="12954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SIATEC</a:t>
            </a:r>
          </a:p>
        </p:txBody>
      </p:sp>
      <p:sp>
        <p:nvSpPr>
          <p:cNvPr id="82951" name="AutoShape 7"/>
          <p:cNvSpPr>
            <a:spLocks noChangeArrowheads="1"/>
          </p:cNvSpPr>
          <p:nvPr/>
        </p:nvSpPr>
        <p:spPr bwMode="auto">
          <a:xfrm>
            <a:off x="1447800" y="3084984"/>
            <a:ext cx="6248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List of &lt;Pattern, Translator_set&gt; pairs</a:t>
            </a:r>
          </a:p>
        </p:txBody>
      </p:sp>
      <p:sp>
        <p:nvSpPr>
          <p:cNvPr id="82952" name="AutoShape 8"/>
          <p:cNvSpPr>
            <a:spLocks noChangeArrowheads="1"/>
          </p:cNvSpPr>
          <p:nvPr/>
        </p:nvSpPr>
        <p:spPr bwMode="auto">
          <a:xfrm>
            <a:off x="2095500" y="3618384"/>
            <a:ext cx="49530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Add best TEC, &lt;</a:t>
            </a:r>
            <a:r>
              <a:rPr lang="en-US" sz="1600" i="1"/>
              <a:t>P</a:t>
            </a:r>
            <a:r>
              <a:rPr lang="en-US" sz="1600"/>
              <a:t>,</a:t>
            </a:r>
            <a:r>
              <a:rPr lang="en-US" sz="1600" i="1"/>
              <a:t>V</a:t>
            </a:r>
            <a:r>
              <a:rPr lang="en-US" sz="1600"/>
              <a:t>&gt; to encoding</a:t>
            </a:r>
          </a:p>
        </p:txBody>
      </p:sp>
      <p:sp>
        <p:nvSpPr>
          <p:cNvPr id="82953" name="AutoShape 9"/>
          <p:cNvSpPr>
            <a:spLocks noChangeArrowheads="1"/>
          </p:cNvSpPr>
          <p:nvPr/>
        </p:nvSpPr>
        <p:spPr bwMode="auto">
          <a:xfrm>
            <a:off x="2069976" y="4151784"/>
            <a:ext cx="5022304"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Remove points covered by &lt;</a:t>
            </a:r>
            <a:r>
              <a:rPr lang="en-US" sz="1600" i="1"/>
              <a:t>P</a:t>
            </a:r>
            <a:r>
              <a:rPr lang="en-US" sz="1600"/>
              <a:t>,</a:t>
            </a:r>
            <a:r>
              <a:rPr lang="en-US" sz="1600" i="1"/>
              <a:t>V&gt;</a:t>
            </a:r>
            <a:r>
              <a:rPr lang="en-US" sz="1600"/>
              <a:t> from dataset</a:t>
            </a:r>
          </a:p>
        </p:txBody>
      </p:sp>
      <p:sp>
        <p:nvSpPr>
          <p:cNvPr id="82954" name="AutoShape 10"/>
          <p:cNvSpPr>
            <a:spLocks noChangeArrowheads="1"/>
          </p:cNvSpPr>
          <p:nvPr/>
        </p:nvSpPr>
        <p:spPr bwMode="auto">
          <a:xfrm>
            <a:off x="3276600" y="4685184"/>
            <a:ext cx="2590800" cy="1219200"/>
          </a:xfrm>
          <a:prstGeom prst="flowChartDecision">
            <a:avLst/>
          </a:prstGeom>
          <a:solidFill>
            <a:schemeClr val="accent1"/>
          </a:solidFill>
          <a:ln w="9525">
            <a:solidFill>
              <a:schemeClr val="tx1"/>
            </a:solidFill>
            <a:miter lim="800000"/>
            <a:headEnd/>
            <a:tailEnd/>
          </a:ln>
        </p:spPr>
        <p:txBody>
          <a:bodyPr wrap="none" anchor="ctr"/>
          <a:lstStyle/>
          <a:p>
            <a:pPr algn="ctr"/>
            <a:r>
              <a:rPr lang="en-US" sz="1600"/>
              <a:t>Is dataset empty?</a:t>
            </a:r>
          </a:p>
        </p:txBody>
      </p:sp>
      <p:sp>
        <p:nvSpPr>
          <p:cNvPr id="82955" name="AutoShape 11"/>
          <p:cNvSpPr>
            <a:spLocks noChangeArrowheads="1"/>
          </p:cNvSpPr>
          <p:nvPr/>
        </p:nvSpPr>
        <p:spPr bwMode="auto">
          <a:xfrm>
            <a:off x="3591251" y="6132984"/>
            <a:ext cx="197356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Output encoding</a:t>
            </a:r>
          </a:p>
        </p:txBody>
      </p:sp>
      <p:sp>
        <p:nvSpPr>
          <p:cNvPr id="82956" name="Text Box 12"/>
          <p:cNvSpPr txBox="1">
            <a:spLocks noChangeArrowheads="1"/>
          </p:cNvSpPr>
          <p:nvPr/>
        </p:nvSpPr>
        <p:spPr bwMode="auto">
          <a:xfrm>
            <a:off x="5791200" y="4974109"/>
            <a:ext cx="6096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No</a:t>
            </a:r>
          </a:p>
        </p:txBody>
      </p:sp>
      <p:sp>
        <p:nvSpPr>
          <p:cNvPr id="82957" name="Text Box 13"/>
          <p:cNvSpPr txBox="1">
            <a:spLocks noChangeArrowheads="1"/>
          </p:cNvSpPr>
          <p:nvPr/>
        </p:nvSpPr>
        <p:spPr bwMode="auto">
          <a:xfrm>
            <a:off x="4724400" y="5751984"/>
            <a:ext cx="7620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Yes</a:t>
            </a:r>
          </a:p>
        </p:txBody>
      </p:sp>
      <p:cxnSp>
        <p:nvCxnSpPr>
          <p:cNvPr id="82958" name="AutoShape 14"/>
          <p:cNvCxnSpPr>
            <a:cxnSpLocks noChangeShapeType="1"/>
            <a:stCxn id="82948" idx="2"/>
            <a:endCxn id="82949" idx="1"/>
          </p:cNvCxnSpPr>
          <p:nvPr/>
        </p:nvCxnSpPr>
        <p:spPr bwMode="auto">
          <a:xfrm>
            <a:off x="4572000" y="18657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59" name="AutoShape 15"/>
          <p:cNvCxnSpPr>
            <a:cxnSpLocks noChangeShapeType="1"/>
            <a:stCxn id="82949" idx="4"/>
            <a:endCxn id="82950" idx="0"/>
          </p:cNvCxnSpPr>
          <p:nvPr/>
        </p:nvCxnSpPr>
        <p:spPr bwMode="auto">
          <a:xfrm>
            <a:off x="4572000" y="23991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1" name="AutoShape 17"/>
          <p:cNvCxnSpPr>
            <a:cxnSpLocks noChangeShapeType="1"/>
            <a:stCxn id="82950" idx="2"/>
            <a:endCxn id="82951" idx="1"/>
          </p:cNvCxnSpPr>
          <p:nvPr/>
        </p:nvCxnSpPr>
        <p:spPr bwMode="auto">
          <a:xfrm>
            <a:off x="4572000" y="29325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2" name="AutoShape 18"/>
          <p:cNvCxnSpPr>
            <a:cxnSpLocks noChangeShapeType="1"/>
            <a:stCxn id="82951" idx="4"/>
            <a:endCxn id="82952" idx="0"/>
          </p:cNvCxnSpPr>
          <p:nvPr/>
        </p:nvCxnSpPr>
        <p:spPr bwMode="auto">
          <a:xfrm>
            <a:off x="4572000" y="34659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3" name="AutoShape 19"/>
          <p:cNvCxnSpPr>
            <a:cxnSpLocks noChangeShapeType="1"/>
            <a:stCxn id="82952" idx="2"/>
            <a:endCxn id="82953" idx="0"/>
          </p:cNvCxnSpPr>
          <p:nvPr/>
        </p:nvCxnSpPr>
        <p:spPr bwMode="auto">
          <a:xfrm>
            <a:off x="4572000" y="39993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4" name="AutoShape 20"/>
          <p:cNvCxnSpPr>
            <a:cxnSpLocks noChangeShapeType="1"/>
            <a:stCxn id="82953" idx="2"/>
            <a:endCxn id="82954" idx="0"/>
          </p:cNvCxnSpPr>
          <p:nvPr/>
        </p:nvCxnSpPr>
        <p:spPr bwMode="auto">
          <a:xfrm flipH="1">
            <a:off x="4572000" y="45327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5" name="AutoShape 21"/>
          <p:cNvCxnSpPr>
            <a:cxnSpLocks noChangeShapeType="1"/>
            <a:stCxn id="82954" idx="2"/>
            <a:endCxn id="82955" idx="0"/>
          </p:cNvCxnSpPr>
          <p:nvPr/>
        </p:nvCxnSpPr>
        <p:spPr bwMode="auto">
          <a:xfrm>
            <a:off x="4572000" y="5904384"/>
            <a:ext cx="6031" cy="2286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7" name="AutoShape 23"/>
          <p:cNvCxnSpPr>
            <a:cxnSpLocks noChangeShapeType="1"/>
            <a:stCxn id="82954" idx="3"/>
            <a:endCxn id="82949" idx="5"/>
          </p:cNvCxnSpPr>
          <p:nvPr/>
        </p:nvCxnSpPr>
        <p:spPr bwMode="auto">
          <a:xfrm flipH="1" flipV="1">
            <a:off x="5240338" y="2208684"/>
            <a:ext cx="627062" cy="3086100"/>
          </a:xfrm>
          <a:prstGeom prst="bentConnector3">
            <a:avLst>
              <a:gd name="adj1" fmla="val -40861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1724465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a:t>Forth’s algorithm </a:t>
            </a:r>
            <a:br>
              <a:rPr lang="en-US" sz="4000"/>
            </a:br>
            <a:r>
              <a:rPr lang="en-US" sz="4000"/>
              <a:t>(Forth 2012, Forth and Wiggins 2009)</a:t>
            </a:r>
          </a:p>
        </p:txBody>
      </p:sp>
      <p:pic>
        <p:nvPicPr>
          <p:cNvPr id="4" name="Picture 3"/>
          <p:cNvPicPr>
            <a:picLocks noChangeAspect="1"/>
          </p:cNvPicPr>
          <p:nvPr/>
        </p:nvPicPr>
        <p:blipFill>
          <a:blip r:embed="rId2"/>
          <a:stretch>
            <a:fillRect/>
          </a:stretch>
        </p:blipFill>
        <p:spPr>
          <a:xfrm>
            <a:off x="611560" y="2132856"/>
            <a:ext cx="7851170" cy="2664296"/>
          </a:xfrm>
          <a:prstGeom prst="rect">
            <a:avLst/>
          </a:prstGeom>
        </p:spPr>
      </p:pic>
    </p:spTree>
    <p:extLst>
      <p:ext uri="{BB962C8B-B14F-4D97-AF65-F5344CB8AC3E}">
        <p14:creationId xmlns:p14="http://schemas.microsoft.com/office/powerpoint/2010/main" val="187943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SIACT and SIAR</a:t>
            </a:r>
            <a:br>
              <a:rPr lang="en-US"/>
            </a:br>
            <a:r>
              <a:rPr lang="en-US"/>
              <a:t>(Collins et al. 2010, Collins 2011)</a:t>
            </a:r>
          </a:p>
        </p:txBody>
      </p:sp>
      <p:pic>
        <p:nvPicPr>
          <p:cNvPr id="4" name="Picture 3"/>
          <p:cNvPicPr>
            <a:picLocks noChangeAspect="1"/>
          </p:cNvPicPr>
          <p:nvPr/>
        </p:nvPicPr>
        <p:blipFill>
          <a:blip r:embed="rId2"/>
          <a:stretch>
            <a:fillRect/>
          </a:stretch>
        </p:blipFill>
        <p:spPr>
          <a:xfrm>
            <a:off x="755576" y="1844824"/>
            <a:ext cx="7560840" cy="4770246"/>
          </a:xfrm>
          <a:prstGeom prst="rect">
            <a:avLst/>
          </a:prstGeom>
        </p:spPr>
      </p:pic>
    </p:spTree>
    <p:extLst>
      <p:ext uri="{BB962C8B-B14F-4D97-AF65-F5344CB8AC3E}">
        <p14:creationId xmlns:p14="http://schemas.microsoft.com/office/powerpoint/2010/main" val="2328445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SIATECCompress</a:t>
            </a:r>
          </a:p>
        </p:txBody>
      </p:sp>
      <p:pic>
        <p:nvPicPr>
          <p:cNvPr id="4" name="Picture 3"/>
          <p:cNvPicPr>
            <a:picLocks noChangeAspect="1"/>
          </p:cNvPicPr>
          <p:nvPr/>
        </p:nvPicPr>
        <p:blipFill>
          <a:blip r:embed="rId2"/>
          <a:stretch>
            <a:fillRect/>
          </a:stretch>
        </p:blipFill>
        <p:spPr>
          <a:xfrm>
            <a:off x="467544" y="1412776"/>
            <a:ext cx="5904656" cy="4607948"/>
          </a:xfrm>
          <a:prstGeom prst="rect">
            <a:avLst/>
          </a:prstGeom>
        </p:spPr>
      </p:pic>
      <p:sp>
        <p:nvSpPr>
          <p:cNvPr id="5" name="Rounded Rectangular Callout 4"/>
          <p:cNvSpPr/>
          <p:nvPr/>
        </p:nvSpPr>
        <p:spPr>
          <a:xfrm>
            <a:off x="5148064" y="4365104"/>
            <a:ext cx="3528392" cy="1800200"/>
          </a:xfrm>
          <a:prstGeom prst="wedgeRoundRectCallout">
            <a:avLst>
              <a:gd name="adj1" fmla="val -81515"/>
              <a:gd name="adj2" fmla="val -7122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Adds a TEC to encoding if its &lt;P,Θ&gt; representation is shorter than the set of new points covered</a:t>
            </a:r>
          </a:p>
        </p:txBody>
      </p:sp>
    </p:spTree>
    <p:extLst>
      <p:ext uri="{BB962C8B-B14F-4D97-AF65-F5344CB8AC3E}">
        <p14:creationId xmlns:p14="http://schemas.microsoft.com/office/powerpoint/2010/main" val="44044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16554"/>
          </a:xfrm>
        </p:spPr>
        <p:txBody>
          <a:bodyPr>
            <a:normAutofit fontScale="90000"/>
          </a:bodyPr>
          <a:lstStyle/>
          <a:p>
            <a:r>
              <a:rPr lang="en-US" sz="3600"/>
              <a:t>Music analysis and point-set compression</a:t>
            </a:r>
          </a:p>
        </p:txBody>
      </p:sp>
      <p:pic>
        <p:nvPicPr>
          <p:cNvPr id="4" name="Picture 3" descr="bwv847-poin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35619"/>
            <a:ext cx="9144000" cy="1422718"/>
          </a:xfrm>
          <a:prstGeom prst="rect">
            <a:avLst/>
          </a:prstGeom>
        </p:spPr>
      </p:pic>
      <p:pic>
        <p:nvPicPr>
          <p:cNvPr id="5" name="Picture 4" descr="bwv847b-d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77277"/>
            <a:ext cx="9144000" cy="1428750"/>
          </a:xfrm>
          <a:prstGeom prst="rect">
            <a:avLst/>
          </a:prstGeom>
        </p:spPr>
      </p:pic>
      <p:pic>
        <p:nvPicPr>
          <p:cNvPr id="6" name="Picture 5" descr="bwv847b-done-SIATECCompres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27421"/>
            <a:ext cx="9144000" cy="1432322"/>
          </a:xfrm>
          <a:prstGeom prst="rect">
            <a:avLst/>
          </a:prstGeom>
        </p:spPr>
      </p:pic>
      <p:sp>
        <p:nvSpPr>
          <p:cNvPr id="7" name="TextBox 6"/>
          <p:cNvSpPr txBox="1"/>
          <p:nvPr/>
        </p:nvSpPr>
        <p:spPr>
          <a:xfrm>
            <a:off x="3787951" y="560634"/>
            <a:ext cx="1569660" cy="369332"/>
          </a:xfrm>
          <a:prstGeom prst="rect">
            <a:avLst/>
          </a:prstGeom>
          <a:solidFill>
            <a:schemeClr val="bg1"/>
          </a:solidFill>
        </p:spPr>
        <p:txBody>
          <a:bodyPr wrap="none" rtlCol="0">
            <a:spAutoFit/>
          </a:bodyPr>
          <a:lstStyle/>
          <a:p>
            <a:r>
              <a:rPr lang="en-US"/>
              <a:t>Input point set</a:t>
            </a:r>
          </a:p>
        </p:txBody>
      </p:sp>
      <p:sp>
        <p:nvSpPr>
          <p:cNvPr id="8" name="TextBox 7"/>
          <p:cNvSpPr txBox="1"/>
          <p:nvPr/>
        </p:nvSpPr>
        <p:spPr>
          <a:xfrm>
            <a:off x="4020436" y="2105431"/>
            <a:ext cx="1107996" cy="369332"/>
          </a:xfrm>
          <a:prstGeom prst="rect">
            <a:avLst/>
          </a:prstGeom>
          <a:solidFill>
            <a:schemeClr val="bg1"/>
          </a:solidFill>
        </p:spPr>
        <p:txBody>
          <a:bodyPr wrap="none" rtlCol="0">
            <a:spAutoFit/>
          </a:bodyPr>
          <a:lstStyle/>
          <a:p>
            <a:r>
              <a:rPr lang="en-US"/>
              <a:t>COSIATEC</a:t>
            </a:r>
          </a:p>
        </p:txBody>
      </p:sp>
      <p:sp>
        <p:nvSpPr>
          <p:cNvPr id="9" name="TextBox 8"/>
          <p:cNvSpPr txBox="1"/>
          <p:nvPr/>
        </p:nvSpPr>
        <p:spPr>
          <a:xfrm>
            <a:off x="3691642" y="3658596"/>
            <a:ext cx="1762021" cy="369332"/>
          </a:xfrm>
          <a:prstGeom prst="rect">
            <a:avLst/>
          </a:prstGeom>
          <a:solidFill>
            <a:schemeClr val="bg1"/>
          </a:solidFill>
        </p:spPr>
        <p:txBody>
          <a:bodyPr wrap="none" rtlCol="0">
            <a:spAutoFit/>
          </a:bodyPr>
          <a:lstStyle/>
          <a:p>
            <a:r>
              <a:rPr lang="en-US"/>
              <a:t>SIATECCompress</a:t>
            </a:r>
          </a:p>
        </p:txBody>
      </p:sp>
      <p:pic>
        <p:nvPicPr>
          <p:cNvPr id="10" name="Picture 9" descr="bwv847b-done-Fort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79038"/>
            <a:ext cx="9144000" cy="1432322"/>
          </a:xfrm>
          <a:prstGeom prst="rect">
            <a:avLst/>
          </a:prstGeom>
        </p:spPr>
      </p:pic>
      <p:sp>
        <p:nvSpPr>
          <p:cNvPr id="11" name="TextBox 10"/>
          <p:cNvSpPr txBox="1"/>
          <p:nvPr/>
        </p:nvSpPr>
        <p:spPr>
          <a:xfrm>
            <a:off x="3651705" y="5205023"/>
            <a:ext cx="1801958" cy="369332"/>
          </a:xfrm>
          <a:prstGeom prst="rect">
            <a:avLst/>
          </a:prstGeom>
          <a:solidFill>
            <a:schemeClr val="bg1"/>
          </a:solidFill>
        </p:spPr>
        <p:txBody>
          <a:bodyPr wrap="none" rtlCol="0">
            <a:spAutoFit/>
          </a:bodyPr>
          <a:lstStyle/>
          <a:p>
            <a:r>
              <a:rPr lang="en-US"/>
              <a:t>Forth’s algorithm</a:t>
            </a:r>
          </a:p>
        </p:txBody>
      </p:sp>
      <p:sp>
        <p:nvSpPr>
          <p:cNvPr id="12" name="TextBox 11"/>
          <p:cNvSpPr txBox="1"/>
          <p:nvPr/>
        </p:nvSpPr>
        <p:spPr>
          <a:xfrm>
            <a:off x="6508740" y="597119"/>
            <a:ext cx="2536046" cy="276999"/>
          </a:xfrm>
          <a:prstGeom prst="rect">
            <a:avLst/>
          </a:prstGeom>
          <a:noFill/>
        </p:spPr>
        <p:txBody>
          <a:bodyPr wrap="none" rtlCol="0">
            <a:spAutoFit/>
          </a:bodyPr>
          <a:lstStyle/>
          <a:p>
            <a:r>
              <a:rPr lang="en-US" sz="1200"/>
              <a:t>J. S. Bach, Fugue in C minor, BWV 847</a:t>
            </a:r>
          </a:p>
        </p:txBody>
      </p:sp>
      <p:pic>
        <p:nvPicPr>
          <p:cNvPr id="13"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2153" y="125114"/>
            <a:ext cx="367323" cy="367323"/>
          </a:xfrm>
          <a:prstGeom prst="rect">
            <a:avLst/>
          </a:prstGeom>
        </p:spPr>
      </p:pic>
    </p:spTree>
    <p:extLst>
      <p:ext uri="{BB962C8B-B14F-4D97-AF65-F5344CB8AC3E}">
        <p14:creationId xmlns:p14="http://schemas.microsoft.com/office/powerpoint/2010/main" val="29441909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457200" y="274638"/>
            <a:ext cx="8229600" cy="850106"/>
          </a:xfrm>
        </p:spPr>
        <p:txBody>
          <a:bodyPr>
            <a:normAutofit fontScale="90000"/>
          </a:bodyPr>
          <a:lstStyle/>
          <a:p>
            <a:r>
              <a:rPr lang="en-GB" sz="2800" dirty="0" smtClean="0">
                <a:latin typeface="Calibri" charset="0"/>
              </a:rPr>
              <a:t>COSIATEC</a:t>
            </a:r>
            <a:br>
              <a:rPr lang="en-GB" sz="2800" dirty="0" smtClean="0">
                <a:latin typeface="Calibri" charset="0"/>
              </a:rPr>
            </a:br>
            <a:r>
              <a:rPr lang="en-GB" sz="2800" dirty="0" smtClean="0">
                <a:latin typeface="Calibri" charset="0"/>
              </a:rPr>
              <a:t>J.S. Bach, Fugue in C minor, BWV 847</a:t>
            </a:r>
            <a:endParaRPr lang="en-GB" sz="2800" dirty="0">
              <a:latin typeface="Calibri" charset="0"/>
            </a:endParaRPr>
          </a:p>
        </p:txBody>
      </p:sp>
      <p:sp>
        <p:nvSpPr>
          <p:cNvPr id="3" name="Content Placeholder 2"/>
          <p:cNvSpPr>
            <a:spLocks noGrp="1"/>
          </p:cNvSpPr>
          <p:nvPr>
            <p:ph idx="1"/>
          </p:nvPr>
        </p:nvSpPr>
        <p:spPr>
          <a:xfrm>
            <a:off x="457200" y="3272119"/>
            <a:ext cx="8229600" cy="3422370"/>
          </a:xfrm>
        </p:spPr>
        <p:txBody>
          <a:bodyPr rtlCol="0">
            <a:normAutofit fontScale="85000" lnSpcReduction="10000"/>
          </a:bodyPr>
          <a:lstStyle/>
          <a:p>
            <a:r>
              <a:rPr lang="en-US"/>
              <a:t>Number of TECs: 26</a:t>
            </a:r>
          </a:p>
          <a:p>
            <a:r>
              <a:rPr lang="en-US"/>
              <a:t>Encoding length: 268</a:t>
            </a:r>
          </a:p>
          <a:p>
            <a:r>
              <a:rPr lang="en-US"/>
              <a:t>Number of notes: 751</a:t>
            </a:r>
          </a:p>
          <a:p>
            <a:r>
              <a:rPr lang="en-US"/>
              <a:t>Encoding length without residual point set: 248</a:t>
            </a:r>
          </a:p>
          <a:p>
            <a:r>
              <a:rPr lang="en-US"/>
              <a:t>Number and proportion of residual points: 20, 2.66%</a:t>
            </a:r>
          </a:p>
          <a:p>
            <a:r>
              <a:rPr lang="en-US"/>
              <a:t>Compression ratio: 2.80</a:t>
            </a:r>
          </a:p>
          <a:p>
            <a:r>
              <a:rPr lang="en-US"/>
              <a:t>Compression ratio excluding residual point set: 2.95</a:t>
            </a:r>
          </a:p>
          <a:p>
            <a:pPr lvl="1" fontAlgn="auto">
              <a:spcAft>
                <a:spcPts val="0"/>
              </a:spcAft>
              <a:buFont typeface="Arial"/>
              <a:buChar char="–"/>
              <a:defRPr/>
            </a:pPr>
            <a:endParaRPr lang="en-GB" dirty="0" smtClean="0">
              <a:ea typeface="+mn-ea"/>
            </a:endParaRPr>
          </a:p>
          <a:p>
            <a:pPr lvl="1" fontAlgn="auto">
              <a:spcAft>
                <a:spcPts val="0"/>
              </a:spcAft>
              <a:buFont typeface="Arial"/>
              <a:buChar char="–"/>
              <a:defRPr/>
            </a:pPr>
            <a:endParaRPr lang="en-GB" dirty="0">
              <a:ea typeface="+mn-ea"/>
            </a:endParaRPr>
          </a:p>
        </p:txBody>
      </p:sp>
      <p:pic>
        <p:nvPicPr>
          <p:cNvPr id="4" name="Picture 3"/>
          <p:cNvPicPr>
            <a:picLocks noChangeAspect="1"/>
          </p:cNvPicPr>
          <p:nvPr/>
        </p:nvPicPr>
        <p:blipFill>
          <a:blip r:embed="rId4"/>
          <a:stretch>
            <a:fillRect/>
          </a:stretch>
        </p:blipFill>
        <p:spPr>
          <a:xfrm>
            <a:off x="0" y="1393265"/>
            <a:ext cx="9144000" cy="1645526"/>
          </a:xfrm>
          <a:prstGeom prst="rect">
            <a:avLst/>
          </a:prstGeom>
        </p:spPr>
      </p:pic>
      <p:pic>
        <p:nvPicPr>
          <p:cNvPr id="7"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8641" y="3484378"/>
            <a:ext cx="812800" cy="812800"/>
          </a:xfrm>
          <a:prstGeom prst="rect">
            <a:avLst/>
          </a:prstGeom>
        </p:spPr>
      </p:pic>
    </p:spTree>
    <p:extLst>
      <p:ext uri="{BB962C8B-B14F-4D97-AF65-F5344CB8AC3E}">
        <p14:creationId xmlns:p14="http://schemas.microsoft.com/office/powerpoint/2010/main" val="1254268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7590"/>
          </a:xfrm>
        </p:spPr>
        <p:txBody>
          <a:bodyPr>
            <a:normAutofit/>
          </a:bodyPr>
          <a:lstStyle/>
          <a:p>
            <a:r>
              <a:rPr lang="en-US"/>
              <a:t>Pattern discovery in Lrn2Cre8</a:t>
            </a:r>
          </a:p>
        </p:txBody>
      </p:sp>
      <p:sp>
        <p:nvSpPr>
          <p:cNvPr id="3" name="Content Placeholder 2"/>
          <p:cNvSpPr>
            <a:spLocks noGrp="1"/>
          </p:cNvSpPr>
          <p:nvPr>
            <p:ph idx="1"/>
          </p:nvPr>
        </p:nvSpPr>
        <p:spPr>
          <a:xfrm>
            <a:off x="457200" y="1481606"/>
            <a:ext cx="8229600" cy="5113214"/>
          </a:xfrm>
        </p:spPr>
        <p:txBody>
          <a:bodyPr>
            <a:normAutofit/>
          </a:bodyPr>
          <a:lstStyle/>
          <a:p>
            <a:r>
              <a:rPr lang="en-US"/>
              <a:t>Focus here is on discovery of various classes of </a:t>
            </a:r>
            <a:r>
              <a:rPr lang="en-US" i="1"/>
              <a:t>repeated pattern</a:t>
            </a:r>
            <a:endParaRPr lang="en-US"/>
          </a:p>
          <a:p>
            <a:pPr lvl="1"/>
            <a:r>
              <a:rPr lang="en-US"/>
              <a:t>provides essential information for</a:t>
            </a:r>
          </a:p>
          <a:p>
            <a:pPr lvl="2"/>
            <a:r>
              <a:rPr lang="en-US"/>
              <a:t>metrical structure</a:t>
            </a:r>
          </a:p>
          <a:p>
            <a:pPr lvl="2"/>
            <a:r>
              <a:rPr lang="en-US"/>
              <a:t>grouping structure and form</a:t>
            </a:r>
          </a:p>
          <a:p>
            <a:pPr lvl="2"/>
            <a:r>
              <a:rPr lang="en-US"/>
              <a:t>motivic/thematic structure</a:t>
            </a:r>
          </a:p>
          <a:p>
            <a:pPr lvl="2"/>
            <a:r>
              <a:rPr lang="en-US"/>
              <a:t>voice-leading and contrapuntal structure</a:t>
            </a:r>
          </a:p>
          <a:p>
            <a:pPr lvl="1"/>
            <a:r>
              <a:rPr lang="en-US"/>
              <a:t>can potentially be used to inform a system for automatic expressive performance</a:t>
            </a:r>
          </a:p>
        </p:txBody>
      </p:sp>
    </p:spTree>
    <p:extLst>
      <p:ext uri="{BB962C8B-B14F-4D97-AF65-F5344CB8AC3E}">
        <p14:creationId xmlns:p14="http://schemas.microsoft.com/office/powerpoint/2010/main" val="35694685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0774"/>
          </a:xfrm>
        </p:spPr>
        <p:txBody>
          <a:bodyPr>
            <a:noAutofit/>
          </a:bodyPr>
          <a:lstStyle/>
          <a:p>
            <a:r>
              <a:rPr lang="en-US" sz="2800"/>
              <a:t>COSIACTTEC</a:t>
            </a:r>
            <a:br>
              <a:rPr lang="en-US" sz="2800"/>
            </a:br>
            <a:r>
              <a:rPr lang="en-GB" sz="2800" dirty="0" smtClean="0">
                <a:latin typeface="Calibri" charset="0"/>
              </a:rPr>
              <a:t>J.S. Bach, Fugue in C minor, BWV 847</a:t>
            </a:r>
            <a:endParaRPr lang="en-US" sz="2800"/>
          </a:p>
        </p:txBody>
      </p:sp>
      <p:sp>
        <p:nvSpPr>
          <p:cNvPr id="3" name="Content Placeholder 2"/>
          <p:cNvSpPr>
            <a:spLocks noGrp="1"/>
          </p:cNvSpPr>
          <p:nvPr>
            <p:ph idx="1"/>
          </p:nvPr>
        </p:nvSpPr>
        <p:spPr>
          <a:xfrm>
            <a:off x="457200" y="3690472"/>
            <a:ext cx="8229600" cy="2435692"/>
          </a:xfrm>
        </p:spPr>
        <p:txBody>
          <a:bodyPr>
            <a:normAutofit fontScale="70000" lnSpcReduction="20000"/>
          </a:bodyPr>
          <a:lstStyle/>
          <a:p>
            <a:r>
              <a:rPr lang="en-US"/>
              <a:t>Number of TECs: 21</a:t>
            </a:r>
          </a:p>
          <a:p>
            <a:r>
              <a:rPr lang="en-US"/>
              <a:t>Encoding length: 277</a:t>
            </a:r>
          </a:p>
          <a:p>
            <a:r>
              <a:rPr lang="en-US"/>
              <a:t>Number of notes: 751</a:t>
            </a:r>
          </a:p>
          <a:p>
            <a:r>
              <a:rPr lang="en-US"/>
              <a:t>Encoding length without residual point set: 210</a:t>
            </a:r>
          </a:p>
          <a:p>
            <a:r>
              <a:rPr lang="en-US"/>
              <a:t>Number and proportion of residual points: 67, 8.92%</a:t>
            </a:r>
          </a:p>
          <a:p>
            <a:r>
              <a:rPr lang="en-US"/>
              <a:t>Compression ratio: 2.71</a:t>
            </a:r>
          </a:p>
          <a:p>
            <a:r>
              <a:rPr lang="en-US"/>
              <a:t>Compression ratio excluding residual point set: 3.26</a:t>
            </a:r>
          </a:p>
          <a:p>
            <a:endParaRPr lang="en-US"/>
          </a:p>
        </p:txBody>
      </p:sp>
      <p:pic>
        <p:nvPicPr>
          <p:cNvPr id="4" name="Picture 3"/>
          <p:cNvPicPr>
            <a:picLocks noChangeAspect="1"/>
          </p:cNvPicPr>
          <p:nvPr/>
        </p:nvPicPr>
        <p:blipFill>
          <a:blip r:embed="rId4"/>
          <a:stretch>
            <a:fillRect/>
          </a:stretch>
        </p:blipFill>
        <p:spPr>
          <a:xfrm>
            <a:off x="0" y="1784524"/>
            <a:ext cx="9144000" cy="1637952"/>
          </a:xfrm>
          <a:prstGeom prst="rect">
            <a:avLst/>
          </a:prstGeom>
        </p:spPr>
      </p:pic>
      <p:pic>
        <p:nvPicPr>
          <p:cNvPr id="5"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8641" y="3484378"/>
            <a:ext cx="812800" cy="812800"/>
          </a:xfrm>
          <a:prstGeom prst="rect">
            <a:avLst/>
          </a:prstGeom>
        </p:spPr>
      </p:pic>
    </p:spTree>
    <p:extLst>
      <p:ext uri="{BB962C8B-B14F-4D97-AF65-F5344CB8AC3E}">
        <p14:creationId xmlns:p14="http://schemas.microsoft.com/office/powerpoint/2010/main" val="2477227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0774"/>
          </a:xfrm>
        </p:spPr>
        <p:txBody>
          <a:bodyPr>
            <a:noAutofit/>
          </a:bodyPr>
          <a:lstStyle/>
          <a:p>
            <a:r>
              <a:rPr lang="en-US" sz="2800"/>
              <a:t>COSIARTEC</a:t>
            </a:r>
            <a:br>
              <a:rPr lang="en-US" sz="2800"/>
            </a:br>
            <a:r>
              <a:rPr lang="en-GB" sz="2800" dirty="0" smtClean="0">
                <a:latin typeface="Calibri" charset="0"/>
              </a:rPr>
              <a:t>J.S. Bach, Fugue in C minor, BWV 847</a:t>
            </a:r>
            <a:endParaRPr lang="en-US" sz="2800"/>
          </a:p>
        </p:txBody>
      </p:sp>
      <p:sp>
        <p:nvSpPr>
          <p:cNvPr id="3" name="Content Placeholder 2"/>
          <p:cNvSpPr>
            <a:spLocks noGrp="1"/>
          </p:cNvSpPr>
          <p:nvPr>
            <p:ph idx="1"/>
          </p:nvPr>
        </p:nvSpPr>
        <p:spPr>
          <a:xfrm>
            <a:off x="457200" y="3690472"/>
            <a:ext cx="8229600" cy="2435692"/>
          </a:xfrm>
        </p:spPr>
        <p:txBody>
          <a:bodyPr>
            <a:normAutofit fontScale="70000" lnSpcReduction="20000"/>
          </a:bodyPr>
          <a:lstStyle/>
          <a:p>
            <a:r>
              <a:rPr lang="en-US"/>
              <a:t>Number of TECs: 26</a:t>
            </a:r>
          </a:p>
          <a:p>
            <a:r>
              <a:rPr lang="en-US"/>
              <a:t>Encoding length: 269</a:t>
            </a:r>
          </a:p>
          <a:p>
            <a:r>
              <a:rPr lang="en-US"/>
              <a:t>Number of notes: 751</a:t>
            </a:r>
          </a:p>
          <a:p>
            <a:r>
              <a:rPr lang="en-US"/>
              <a:t>Encoding length without residual point set: 248</a:t>
            </a:r>
          </a:p>
          <a:p>
            <a:r>
              <a:rPr lang="en-US"/>
              <a:t>Number and proportion of residual points: 21, 2.80%</a:t>
            </a:r>
          </a:p>
          <a:p>
            <a:r>
              <a:rPr lang="en-US"/>
              <a:t>Compression ratio: 2.79</a:t>
            </a:r>
          </a:p>
          <a:p>
            <a:r>
              <a:rPr lang="en-US"/>
              <a:t>Compression ratio excluding residual point set: 2.94</a:t>
            </a:r>
          </a:p>
          <a:p>
            <a:endParaRPr lang="en-US"/>
          </a:p>
        </p:txBody>
      </p:sp>
      <p:pic>
        <p:nvPicPr>
          <p:cNvPr id="5"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18641" y="3484378"/>
            <a:ext cx="812800" cy="812800"/>
          </a:xfrm>
          <a:prstGeom prst="rect">
            <a:avLst/>
          </a:prstGeom>
        </p:spPr>
      </p:pic>
      <p:pic>
        <p:nvPicPr>
          <p:cNvPr id="6" name="Picture 5"/>
          <p:cNvPicPr>
            <a:picLocks noChangeAspect="1"/>
          </p:cNvPicPr>
          <p:nvPr/>
        </p:nvPicPr>
        <p:blipFill>
          <a:blip r:embed="rId5"/>
          <a:stretch>
            <a:fillRect/>
          </a:stretch>
        </p:blipFill>
        <p:spPr>
          <a:xfrm>
            <a:off x="0" y="1486731"/>
            <a:ext cx="9144000" cy="1643755"/>
          </a:xfrm>
          <a:prstGeom prst="rect">
            <a:avLst/>
          </a:prstGeom>
        </p:spPr>
      </p:pic>
    </p:spTree>
    <p:extLst>
      <p:ext uri="{BB962C8B-B14F-4D97-AF65-F5344CB8AC3E}">
        <p14:creationId xmlns:p14="http://schemas.microsoft.com/office/powerpoint/2010/main" val="4188927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a:t>SIATECCompress</a:t>
            </a:r>
            <a:br>
              <a:rPr lang="en-US" sz="2800"/>
            </a:br>
            <a:r>
              <a:rPr lang="en-GB" sz="2800" dirty="0" smtClean="0">
                <a:latin typeface="Calibri" charset="0"/>
              </a:rPr>
              <a:t>J.S. Bach, Fugue in C minor, BWV 847</a:t>
            </a:r>
            <a:endParaRPr lang="en-US" sz="2800"/>
          </a:p>
        </p:txBody>
      </p:sp>
      <p:pic>
        <p:nvPicPr>
          <p:cNvPr id="7" name="Picture 6"/>
          <p:cNvPicPr>
            <a:picLocks noChangeAspect="1"/>
          </p:cNvPicPr>
          <p:nvPr/>
        </p:nvPicPr>
        <p:blipFill>
          <a:blip r:embed="rId2"/>
          <a:stretch>
            <a:fillRect/>
          </a:stretch>
        </p:blipFill>
        <p:spPr>
          <a:xfrm>
            <a:off x="0" y="1782506"/>
            <a:ext cx="9144000" cy="1641987"/>
          </a:xfrm>
          <a:prstGeom prst="rect">
            <a:avLst/>
          </a:prstGeom>
        </p:spPr>
      </p:pic>
      <p:sp>
        <p:nvSpPr>
          <p:cNvPr id="8" name="Content Placeholder 7"/>
          <p:cNvSpPr>
            <a:spLocks noGrp="1"/>
          </p:cNvSpPr>
          <p:nvPr>
            <p:ph idx="1"/>
          </p:nvPr>
        </p:nvSpPr>
        <p:spPr>
          <a:xfrm>
            <a:off x="457200" y="3700665"/>
            <a:ext cx="8229600" cy="2425498"/>
          </a:xfrm>
        </p:spPr>
        <p:txBody>
          <a:bodyPr>
            <a:normAutofit/>
          </a:bodyPr>
          <a:lstStyle/>
          <a:p>
            <a:r>
              <a:rPr lang="en-US"/>
              <a:t>Number of TECs: 26</a:t>
            </a:r>
          </a:p>
          <a:p>
            <a:r>
              <a:rPr lang="en-US"/>
              <a:t>Encoding length: 496</a:t>
            </a:r>
          </a:p>
          <a:p>
            <a:r>
              <a:rPr lang="en-US"/>
              <a:t>Number of notes: 751</a:t>
            </a:r>
          </a:p>
          <a:p>
            <a:r>
              <a:rPr lang="en-US"/>
              <a:t>Compression ratio: 1.51</a:t>
            </a:r>
          </a:p>
          <a:p>
            <a:endParaRPr lang="en-US"/>
          </a:p>
          <a:p>
            <a:endParaRPr lang="en-US"/>
          </a:p>
        </p:txBody>
      </p:sp>
    </p:spTree>
    <p:extLst>
      <p:ext uri="{BB962C8B-B14F-4D97-AF65-F5344CB8AC3E}">
        <p14:creationId xmlns:p14="http://schemas.microsoft.com/office/powerpoint/2010/main" val="333832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a:t>Forth’s algorithm</a:t>
            </a:r>
            <a:br>
              <a:rPr lang="en-US" sz="2800"/>
            </a:br>
            <a:r>
              <a:rPr lang="en-GB" sz="2800" dirty="0" smtClean="0">
                <a:latin typeface="Calibri" charset="0"/>
              </a:rPr>
              <a:t>J.S. Bach, Fugue in C minor, BWV 847</a:t>
            </a:r>
            <a:endParaRPr lang="en-US" sz="2800"/>
          </a:p>
        </p:txBody>
      </p:sp>
      <p:sp>
        <p:nvSpPr>
          <p:cNvPr id="3" name="Content Placeholder 2"/>
          <p:cNvSpPr>
            <a:spLocks noGrp="1"/>
          </p:cNvSpPr>
          <p:nvPr>
            <p:ph idx="1"/>
          </p:nvPr>
        </p:nvSpPr>
        <p:spPr>
          <a:xfrm>
            <a:off x="457200" y="3459792"/>
            <a:ext cx="8229600" cy="3076589"/>
          </a:xfrm>
        </p:spPr>
        <p:txBody>
          <a:bodyPr>
            <a:normAutofit fontScale="92500" lnSpcReduction="10000"/>
          </a:bodyPr>
          <a:lstStyle/>
          <a:p>
            <a:r>
              <a:rPr lang="en-US"/>
              <a:t>Number of TECs: 8</a:t>
            </a:r>
          </a:p>
          <a:p>
            <a:r>
              <a:rPr lang="en-US"/>
              <a:t>Compression ratio: 1.4</a:t>
            </a:r>
          </a:p>
          <a:p>
            <a:r>
              <a:rPr lang="en-US"/>
              <a:t>Encoding length: 534</a:t>
            </a:r>
          </a:p>
          <a:p>
            <a:r>
              <a:rPr lang="en-US"/>
              <a:t>Number of points in dataset: 751</a:t>
            </a:r>
          </a:p>
          <a:p>
            <a:r>
              <a:rPr lang="en-US"/>
              <a:t>Total number of points covered: 725</a:t>
            </a:r>
          </a:p>
          <a:p>
            <a:r>
              <a:rPr lang="en-US"/>
              <a:t>Total proportion of points covered: 0.97</a:t>
            </a:r>
          </a:p>
          <a:p>
            <a:endParaRPr lang="en-US"/>
          </a:p>
        </p:txBody>
      </p:sp>
      <p:pic>
        <p:nvPicPr>
          <p:cNvPr id="4" name="Picture 3"/>
          <p:cNvPicPr>
            <a:picLocks noChangeAspect="1"/>
          </p:cNvPicPr>
          <p:nvPr/>
        </p:nvPicPr>
        <p:blipFill>
          <a:blip r:embed="rId2"/>
          <a:stretch>
            <a:fillRect/>
          </a:stretch>
        </p:blipFill>
        <p:spPr>
          <a:xfrm>
            <a:off x="0" y="1648423"/>
            <a:ext cx="9144000" cy="1636191"/>
          </a:xfrm>
          <a:prstGeom prst="rect">
            <a:avLst/>
          </a:prstGeom>
        </p:spPr>
      </p:pic>
    </p:spTree>
    <p:extLst>
      <p:ext uri="{BB962C8B-B14F-4D97-AF65-F5344CB8AC3E}">
        <p14:creationId xmlns:p14="http://schemas.microsoft.com/office/powerpoint/2010/main" val="3432430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457200" y="274638"/>
            <a:ext cx="8229600" cy="850106"/>
          </a:xfrm>
        </p:spPr>
        <p:txBody>
          <a:bodyPr/>
          <a:lstStyle/>
          <a:p>
            <a:r>
              <a:rPr lang="en-GB" sz="2800" dirty="0" smtClean="0">
                <a:latin typeface="Calibri" charset="0"/>
              </a:rPr>
              <a:t>J.S. Bach, Fugue in C major, BWV 846</a:t>
            </a:r>
            <a:endParaRPr lang="en-GB" sz="2800" dirty="0">
              <a:latin typeface="Calibri" charset="0"/>
            </a:endParaRPr>
          </a:p>
        </p:txBody>
      </p:sp>
      <p:sp>
        <p:nvSpPr>
          <p:cNvPr id="3" name="Content Placeholder 2"/>
          <p:cNvSpPr>
            <a:spLocks noGrp="1"/>
          </p:cNvSpPr>
          <p:nvPr>
            <p:ph idx="1"/>
          </p:nvPr>
        </p:nvSpPr>
        <p:spPr>
          <a:xfrm>
            <a:off x="457200" y="3929063"/>
            <a:ext cx="8229600" cy="2765425"/>
          </a:xfrm>
        </p:spPr>
        <p:txBody>
          <a:bodyPr rtlCol="0">
            <a:normAutofit fontScale="92500" lnSpcReduction="10000"/>
          </a:bodyPr>
          <a:lstStyle/>
          <a:p>
            <a:pPr fontAlgn="auto">
              <a:spcAft>
                <a:spcPts val="0"/>
              </a:spcAft>
              <a:buFont typeface="Arial"/>
              <a:buChar char="•"/>
              <a:defRPr/>
            </a:pPr>
            <a:r>
              <a:rPr lang="en-GB" dirty="0" smtClean="0">
                <a:ea typeface="+mn-ea"/>
                <a:cs typeface="+mn-cs"/>
              </a:rPr>
              <a:t>Fugue in C major, BWV 846</a:t>
            </a:r>
          </a:p>
          <a:p>
            <a:pPr lvl="1" fontAlgn="auto">
              <a:spcAft>
                <a:spcPts val="0"/>
              </a:spcAft>
              <a:buFont typeface="Arial"/>
              <a:buChar char="–"/>
              <a:defRPr/>
            </a:pPr>
            <a:r>
              <a:rPr lang="en-GB" dirty="0" smtClean="0">
                <a:ea typeface="+mn-ea"/>
              </a:rPr>
              <a:t>Input length: 729 points</a:t>
            </a:r>
          </a:p>
          <a:p>
            <a:pPr lvl="1" fontAlgn="auto">
              <a:spcAft>
                <a:spcPts val="0"/>
              </a:spcAft>
              <a:buFont typeface="Arial"/>
              <a:buChar char="–"/>
              <a:defRPr/>
            </a:pPr>
            <a:r>
              <a:rPr lang="en-GB" dirty="0" smtClean="0">
                <a:ea typeface="+mn-ea"/>
              </a:rPr>
              <a:t>Encoding length: 249 points or vectors</a:t>
            </a:r>
          </a:p>
          <a:p>
            <a:pPr lvl="1" fontAlgn="auto">
              <a:spcAft>
                <a:spcPts val="0"/>
              </a:spcAft>
              <a:buFont typeface="Arial"/>
              <a:buChar char="–"/>
              <a:defRPr/>
            </a:pPr>
            <a:r>
              <a:rPr lang="en-GB" dirty="0" smtClean="0">
                <a:ea typeface="+mn-ea"/>
              </a:rPr>
              <a:t>26 TECs used to account for piece</a:t>
            </a:r>
          </a:p>
          <a:p>
            <a:pPr lvl="1" fontAlgn="auto">
              <a:spcAft>
                <a:spcPts val="0"/>
              </a:spcAft>
              <a:buFont typeface="Arial"/>
              <a:buChar char="–"/>
              <a:defRPr/>
            </a:pPr>
            <a:r>
              <a:rPr lang="en-GB" dirty="0" smtClean="0">
                <a:ea typeface="+mn-ea"/>
              </a:rPr>
              <a:t>24 notes (3.29%) not included in repeated patterns</a:t>
            </a:r>
          </a:p>
          <a:p>
            <a:pPr lvl="1" fontAlgn="auto">
              <a:spcAft>
                <a:spcPts val="0"/>
              </a:spcAft>
              <a:buFont typeface="Arial"/>
              <a:buChar char="–"/>
              <a:defRPr/>
            </a:pPr>
            <a:r>
              <a:rPr lang="en-GB" dirty="0" smtClean="0">
                <a:ea typeface="+mn-ea"/>
              </a:rPr>
              <a:t>Compression ratio: 2.93</a:t>
            </a:r>
          </a:p>
          <a:p>
            <a:pPr lvl="1" fontAlgn="auto">
              <a:spcAft>
                <a:spcPts val="0"/>
              </a:spcAft>
              <a:buFont typeface="Arial"/>
              <a:buChar char="–"/>
              <a:defRPr/>
            </a:pPr>
            <a:endParaRPr lang="en-GB" dirty="0" smtClean="0">
              <a:ea typeface="+mn-ea"/>
            </a:endParaRPr>
          </a:p>
          <a:p>
            <a:pPr lvl="1" fontAlgn="auto">
              <a:spcAft>
                <a:spcPts val="0"/>
              </a:spcAft>
              <a:buFont typeface="Arial"/>
              <a:buChar char="–"/>
              <a:defRPr/>
            </a:pPr>
            <a:endParaRPr lang="en-GB" dirty="0">
              <a:ea typeface="+mn-ea"/>
            </a:endParaRPr>
          </a:p>
        </p:txBody>
      </p:sp>
      <p:pic>
        <p:nvPicPr>
          <p:cNvPr id="6861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38288"/>
            <a:ext cx="9144000"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2 The Well-Tempered Clavier, Book I_ Fugue No. 1 in C Major, BWV 84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4221088"/>
            <a:ext cx="812800" cy="812800"/>
          </a:xfrm>
          <a:prstGeom prst="rect">
            <a:avLst/>
          </a:prstGeom>
        </p:spPr>
      </p:pic>
    </p:spTree>
    <p:extLst>
      <p:ext uri="{BB962C8B-B14F-4D97-AF65-F5344CB8AC3E}">
        <p14:creationId xmlns:p14="http://schemas.microsoft.com/office/powerpoint/2010/main" val="160151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230188"/>
            <a:ext cx="8229600" cy="606524"/>
          </a:xfrm>
        </p:spPr>
        <p:txBody>
          <a:bodyPr/>
          <a:lstStyle/>
          <a:p>
            <a:r>
              <a:rPr lang="en-GB" sz="3200" dirty="0" smtClean="0">
                <a:latin typeface="Calibri" charset="0"/>
              </a:rPr>
              <a:t>J. S. Bach, Fugue in C minor, BWV 847</a:t>
            </a:r>
            <a:endParaRPr lang="en-GB" sz="3200" dirty="0">
              <a:latin typeface="Calibri" charset="0"/>
            </a:endParaRPr>
          </a:p>
        </p:txBody>
      </p:sp>
      <p:sp>
        <p:nvSpPr>
          <p:cNvPr id="3" name="Content Placeholder 2"/>
          <p:cNvSpPr>
            <a:spLocks noGrp="1"/>
          </p:cNvSpPr>
          <p:nvPr>
            <p:ph idx="1"/>
          </p:nvPr>
        </p:nvSpPr>
        <p:spPr>
          <a:xfrm>
            <a:off x="457200" y="3787775"/>
            <a:ext cx="8229600" cy="2895600"/>
          </a:xfrm>
        </p:spPr>
        <p:txBody>
          <a:bodyPr rtlCol="0">
            <a:normAutofit fontScale="92500" lnSpcReduction="10000"/>
          </a:bodyPr>
          <a:lstStyle/>
          <a:p>
            <a:pPr fontAlgn="auto">
              <a:spcAft>
                <a:spcPts val="0"/>
              </a:spcAft>
              <a:buFont typeface="Arial"/>
              <a:buChar char="•"/>
              <a:defRPr/>
            </a:pPr>
            <a:r>
              <a:rPr lang="en-GB" dirty="0" smtClean="0">
                <a:ea typeface="+mn-ea"/>
                <a:cs typeface="+mn-cs"/>
              </a:rPr>
              <a:t>Fugue in C minor, BWV 847</a:t>
            </a:r>
          </a:p>
          <a:p>
            <a:pPr lvl="1" fontAlgn="auto">
              <a:spcAft>
                <a:spcPts val="0"/>
              </a:spcAft>
              <a:buFont typeface="Arial"/>
              <a:buChar char="–"/>
              <a:defRPr/>
            </a:pPr>
            <a:r>
              <a:rPr lang="en-GB" dirty="0" smtClean="0">
                <a:ea typeface="+mn-ea"/>
              </a:rPr>
              <a:t>Input length: 751 points (notes)</a:t>
            </a:r>
          </a:p>
          <a:p>
            <a:pPr lvl="1" fontAlgn="auto">
              <a:spcAft>
                <a:spcPts val="0"/>
              </a:spcAft>
              <a:buFont typeface="Arial"/>
              <a:buChar char="–"/>
              <a:defRPr/>
            </a:pPr>
            <a:r>
              <a:rPr lang="en-GB" dirty="0" smtClean="0">
                <a:ea typeface="+mn-ea"/>
              </a:rPr>
              <a:t>Encoding length: 273 points or vectors</a:t>
            </a:r>
          </a:p>
          <a:p>
            <a:pPr lvl="1" fontAlgn="auto">
              <a:spcAft>
                <a:spcPts val="0"/>
              </a:spcAft>
              <a:buFont typeface="Arial"/>
              <a:buChar char="–"/>
              <a:defRPr/>
            </a:pPr>
            <a:r>
              <a:rPr lang="en-GB" dirty="0" smtClean="0">
                <a:ea typeface="+mn-ea"/>
              </a:rPr>
              <a:t>25 TECs (patterns) used to account for piece</a:t>
            </a:r>
          </a:p>
          <a:p>
            <a:pPr lvl="1" fontAlgn="auto">
              <a:spcAft>
                <a:spcPts val="0"/>
              </a:spcAft>
              <a:buFont typeface="Arial"/>
              <a:buChar char="–"/>
              <a:defRPr/>
            </a:pPr>
            <a:r>
              <a:rPr lang="en-GB" dirty="0" smtClean="0">
                <a:ea typeface="+mn-ea"/>
              </a:rPr>
              <a:t>22 notes (2.66%) not included in a repeated pattern</a:t>
            </a:r>
          </a:p>
          <a:p>
            <a:pPr lvl="1" fontAlgn="auto">
              <a:spcAft>
                <a:spcPts val="0"/>
              </a:spcAft>
              <a:buFont typeface="Arial"/>
              <a:buChar char="–"/>
              <a:defRPr/>
            </a:pPr>
            <a:r>
              <a:rPr lang="en-GB" dirty="0" smtClean="0">
                <a:ea typeface="+mn-ea"/>
              </a:rPr>
              <a:t>Compression ratio: 2.75</a:t>
            </a:r>
          </a:p>
          <a:p>
            <a:pPr lvl="1" fontAlgn="auto">
              <a:spcAft>
                <a:spcPts val="0"/>
              </a:spcAft>
              <a:buFont typeface="Arial"/>
              <a:buChar char="–"/>
              <a:defRPr/>
            </a:pPr>
            <a:endParaRPr lang="en-GB" dirty="0">
              <a:ea typeface="+mn-ea"/>
            </a:endParaRPr>
          </a:p>
        </p:txBody>
      </p:sp>
      <p:pic>
        <p:nvPicPr>
          <p:cNvPr id="6963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90042"/>
            <a:ext cx="9144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4 The Well-Tempered Clavier, Book I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4149080"/>
            <a:ext cx="812800" cy="812800"/>
          </a:xfrm>
          <a:prstGeom prst="rect">
            <a:avLst/>
          </a:prstGeom>
        </p:spPr>
      </p:pic>
    </p:spTree>
    <p:extLst>
      <p:ext uri="{BB962C8B-B14F-4D97-AF65-F5344CB8AC3E}">
        <p14:creationId xmlns:p14="http://schemas.microsoft.com/office/powerpoint/2010/main" val="19530194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29200"/>
            <a:ext cx="8229600" cy="1512168"/>
          </a:xfrm>
        </p:spPr>
        <p:txBody>
          <a:bodyPr rtlCol="0">
            <a:normAutofit fontScale="55000" lnSpcReduction="20000"/>
          </a:bodyPr>
          <a:lstStyle/>
          <a:p>
            <a:pPr fontAlgn="auto">
              <a:spcAft>
                <a:spcPts val="0"/>
              </a:spcAft>
              <a:buFont typeface="Arial"/>
              <a:buChar char="•"/>
              <a:defRPr/>
            </a:pPr>
            <a:r>
              <a:rPr lang="en-GB" dirty="0" smtClean="0">
                <a:ea typeface="+mn-ea"/>
                <a:cs typeface="+mn-cs"/>
              </a:rPr>
              <a:t>Fugue in D major, BWV 850</a:t>
            </a:r>
          </a:p>
          <a:p>
            <a:pPr lvl="1" fontAlgn="auto">
              <a:spcAft>
                <a:spcPts val="0"/>
              </a:spcAft>
              <a:buFont typeface="Arial"/>
              <a:buChar char="–"/>
              <a:defRPr/>
            </a:pPr>
            <a:r>
              <a:rPr lang="en-GB" dirty="0" smtClean="0">
                <a:ea typeface="+mn-ea"/>
              </a:rPr>
              <a:t>Input length: 772 points</a:t>
            </a:r>
          </a:p>
          <a:p>
            <a:pPr lvl="1" fontAlgn="auto">
              <a:spcAft>
                <a:spcPts val="0"/>
              </a:spcAft>
              <a:buFont typeface="Arial"/>
              <a:buChar char="–"/>
              <a:defRPr/>
            </a:pPr>
            <a:r>
              <a:rPr lang="en-GB" dirty="0" smtClean="0">
                <a:ea typeface="+mn-ea"/>
              </a:rPr>
              <a:t>Encoding length: 260 points or vectors</a:t>
            </a:r>
          </a:p>
          <a:p>
            <a:pPr lvl="1" fontAlgn="auto">
              <a:spcAft>
                <a:spcPts val="0"/>
              </a:spcAft>
              <a:buFont typeface="Arial"/>
              <a:buChar char="–"/>
              <a:defRPr/>
            </a:pPr>
            <a:r>
              <a:rPr lang="en-GB" dirty="0">
                <a:ea typeface="+mn-ea"/>
              </a:rPr>
              <a:t>2</a:t>
            </a:r>
            <a:r>
              <a:rPr lang="en-GB" dirty="0" smtClean="0">
                <a:ea typeface="+mn-ea"/>
              </a:rPr>
              <a:t>8 TECs used to account for the piece</a:t>
            </a:r>
          </a:p>
          <a:p>
            <a:pPr lvl="1" fontAlgn="auto">
              <a:spcAft>
                <a:spcPts val="0"/>
              </a:spcAft>
              <a:buFont typeface="Arial"/>
              <a:buChar char="–"/>
              <a:defRPr/>
            </a:pPr>
            <a:r>
              <a:rPr lang="en-GB" dirty="0" smtClean="0">
                <a:ea typeface="+mn-ea"/>
              </a:rPr>
              <a:t>Compression ratio: 2.97</a:t>
            </a:r>
          </a:p>
          <a:p>
            <a:pPr lvl="1" fontAlgn="auto">
              <a:spcAft>
                <a:spcPts val="0"/>
              </a:spcAft>
              <a:buFont typeface="Arial"/>
              <a:buChar char="–"/>
              <a:defRPr/>
            </a:pPr>
            <a:r>
              <a:rPr lang="en-GB" dirty="0" smtClean="0">
                <a:ea typeface="+mn-ea"/>
              </a:rPr>
              <a:t>26 notes (3.37%) not included in repeated patterns</a:t>
            </a:r>
          </a:p>
        </p:txBody>
      </p:sp>
      <p:sp>
        <p:nvSpPr>
          <p:cNvPr id="72706" name="Title 1"/>
          <p:cNvSpPr>
            <a:spLocks noGrp="1"/>
          </p:cNvSpPr>
          <p:nvPr>
            <p:ph type="title"/>
          </p:nvPr>
        </p:nvSpPr>
        <p:spPr>
          <a:xfrm>
            <a:off x="457200" y="44624"/>
            <a:ext cx="8229600" cy="634082"/>
          </a:xfrm>
        </p:spPr>
        <p:txBody>
          <a:bodyPr/>
          <a:lstStyle/>
          <a:p>
            <a:r>
              <a:rPr lang="en-GB" sz="3200" dirty="0" smtClean="0">
                <a:latin typeface="Calibri" charset="0"/>
              </a:rPr>
              <a:t>J.S. Bach, Fugue in D major, BWV 850</a:t>
            </a:r>
            <a:endParaRPr lang="en-GB" sz="3200" dirty="0">
              <a:latin typeface="Calibri" charset="0"/>
            </a:endParaRPr>
          </a:p>
        </p:txBody>
      </p:sp>
      <p:pic>
        <p:nvPicPr>
          <p:cNvPr id="7270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57" y="764704"/>
            <a:ext cx="91440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10 Das Wohltemperierte Klavier_ Book 1, BWV 846-869_ Fugue in D Major, BWV 85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384" y="5373216"/>
            <a:ext cx="504056" cy="504056"/>
          </a:xfrm>
          <a:prstGeom prst="rect">
            <a:avLst/>
          </a:prstGeom>
        </p:spPr>
      </p:pic>
      <p:pic>
        <p:nvPicPr>
          <p:cNvPr id="5" name="1-10 Das Wohltemperierte Klavier_ Book 1, BWV 846-869_ Fugue in D Major, BWV 850.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028384" y="6000576"/>
            <a:ext cx="524768" cy="524768"/>
          </a:xfrm>
          <a:prstGeom prst="rect">
            <a:avLst/>
          </a:prstGeom>
        </p:spPr>
      </p:pic>
      <p:pic>
        <p:nvPicPr>
          <p:cNvPr id="7" name="Picture 6"/>
          <p:cNvPicPr>
            <a:picLocks noChangeAspect="1"/>
          </p:cNvPicPr>
          <p:nvPr/>
        </p:nvPicPr>
        <p:blipFill>
          <a:blip r:embed="rId8"/>
          <a:stretch>
            <a:fillRect/>
          </a:stretch>
        </p:blipFill>
        <p:spPr>
          <a:xfrm>
            <a:off x="0" y="2924944"/>
            <a:ext cx="9144000" cy="2277502"/>
          </a:xfrm>
          <a:prstGeom prst="rect">
            <a:avLst/>
          </a:prstGeom>
        </p:spPr>
      </p:pic>
    </p:spTree>
    <p:extLst>
      <p:ext uri="{BB962C8B-B14F-4D97-AF65-F5344CB8AC3E}">
        <p14:creationId xmlns:p14="http://schemas.microsoft.com/office/powerpoint/2010/main" val="32653543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690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1618"/>
          </a:xfrm>
        </p:spPr>
        <p:txBody>
          <a:bodyPr>
            <a:noAutofit/>
          </a:bodyPr>
          <a:lstStyle/>
          <a:p>
            <a:r>
              <a:rPr lang="en-US" sz="3200"/>
              <a:t>Using point-set compression algorithms for folk-song classification</a:t>
            </a:r>
          </a:p>
        </p:txBody>
      </p:sp>
      <p:pic>
        <p:nvPicPr>
          <p:cNvPr id="4" name="Picture 3"/>
          <p:cNvPicPr>
            <a:picLocks noChangeAspect="1"/>
          </p:cNvPicPr>
          <p:nvPr/>
        </p:nvPicPr>
        <p:blipFill>
          <a:blip r:embed="rId4"/>
          <a:stretch>
            <a:fillRect/>
          </a:stretch>
        </p:blipFill>
        <p:spPr>
          <a:xfrm>
            <a:off x="2483946" y="2982879"/>
            <a:ext cx="4183554" cy="689056"/>
          </a:xfrm>
          <a:prstGeom prst="rect">
            <a:avLst/>
          </a:prstGeom>
        </p:spPr>
      </p:pic>
      <p:pic>
        <p:nvPicPr>
          <p:cNvPr id="5" name="Picture 4" descr="nlb-examp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423" y="1405629"/>
            <a:ext cx="6985000" cy="1435100"/>
          </a:xfrm>
          <a:prstGeom prst="rect">
            <a:avLst/>
          </a:prstGeom>
        </p:spPr>
      </p:pic>
      <p:pic>
        <p:nvPicPr>
          <p:cNvPr id="6" name="nlb-example.mid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7604" y="1885783"/>
            <a:ext cx="409657" cy="409657"/>
          </a:xfrm>
          <a:prstGeom prst="rect">
            <a:avLst/>
          </a:prstGeom>
        </p:spPr>
      </p:pic>
      <p:pic>
        <p:nvPicPr>
          <p:cNvPr id="7" name="Picture 6"/>
          <p:cNvPicPr>
            <a:picLocks noChangeAspect="1"/>
          </p:cNvPicPr>
          <p:nvPr/>
        </p:nvPicPr>
        <p:blipFill>
          <a:blip r:embed="rId7"/>
          <a:stretch>
            <a:fillRect/>
          </a:stretch>
        </p:blipFill>
        <p:spPr>
          <a:xfrm>
            <a:off x="703384" y="3832018"/>
            <a:ext cx="7659728" cy="2850131"/>
          </a:xfrm>
          <a:prstGeom prst="rect">
            <a:avLst/>
          </a:prstGeom>
        </p:spPr>
      </p:pic>
    </p:spTree>
    <p:extLst>
      <p:ext uri="{BB962C8B-B14F-4D97-AF65-F5344CB8AC3E}">
        <p14:creationId xmlns:p14="http://schemas.microsoft.com/office/powerpoint/2010/main" val="41240429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518864" y="531813"/>
            <a:ext cx="8229600" cy="860425"/>
          </a:xfrm>
        </p:spPr>
        <p:txBody>
          <a:bodyPr>
            <a:normAutofit fontScale="90000"/>
          </a:bodyPr>
          <a:lstStyle/>
          <a:p>
            <a:r>
              <a:rPr lang="en-GB">
                <a:latin typeface="Calibri" charset="0"/>
              </a:rPr>
              <a:t>Example COSIATEC encoding of NLB folk song</a:t>
            </a:r>
          </a:p>
        </p:txBody>
      </p:sp>
      <p:pic>
        <p:nvPicPr>
          <p:cNvPr id="6656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816100"/>
            <a:ext cx="9144000" cy="606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55875"/>
            <a:ext cx="9144000"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276211"/>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978275"/>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6"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705350"/>
            <a:ext cx="9144000" cy="56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7" name="Rectangle 11"/>
          <p:cNvSpPr>
            <a:spLocks noChangeArrowheads="1"/>
          </p:cNvSpPr>
          <p:nvPr/>
        </p:nvSpPr>
        <p:spPr bwMode="auto">
          <a:xfrm>
            <a:off x="153988" y="5424099"/>
            <a:ext cx="8901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800"/>
              <a:t>(NLB015569_01, “</a:t>
            </a:r>
            <a:r>
              <a:rPr lang="en-GB" altLang="ja-JP" sz="1800"/>
              <a:t>Daar zou er een maagdje vroeg opstaan 2</a:t>
            </a:r>
            <a:r>
              <a:rPr lang="en-GB" sz="1800"/>
              <a:t>”</a:t>
            </a:r>
            <a:r>
              <a:rPr lang="en-GB" altLang="ja-JP" sz="1800"/>
              <a:t>, from the Nederlandse Liederen Bank, </a:t>
            </a:r>
            <a:r>
              <a:rPr lang="en-GB" altLang="ja-JP" sz="1800">
                <a:hlinkClick r:id="rId9"/>
              </a:rPr>
              <a:t>http://www.liederenbank.nl</a:t>
            </a:r>
            <a:r>
              <a:rPr lang="en-GB" altLang="ja-JP" sz="1800"/>
              <a:t>. Courtesy of Peter van Kranenburg.)</a:t>
            </a:r>
            <a:endParaRPr lang="en-GB" sz="1800"/>
          </a:p>
        </p:txBody>
      </p:sp>
      <p:pic>
        <p:nvPicPr>
          <p:cNvPr id="2" name="NLB015569_01.m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520" y="620688"/>
            <a:ext cx="812800" cy="812800"/>
          </a:xfrm>
          <a:prstGeom prst="rect">
            <a:avLst/>
          </a:prstGeom>
        </p:spPr>
      </p:pic>
    </p:spTree>
    <p:extLst>
      <p:ext uri="{BB962C8B-B14F-4D97-AF65-F5344CB8AC3E}">
        <p14:creationId xmlns:p14="http://schemas.microsoft.com/office/powerpoint/2010/main" val="2969696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smtClean="0"/>
              <a:t>MIREX 2013:</a:t>
            </a:r>
            <a:br>
              <a:rPr lang="en-GB" sz="3600" dirty="0" smtClean="0"/>
            </a:br>
            <a:r>
              <a:rPr lang="en-GB" sz="3600" dirty="0" smtClean="0"/>
              <a:t>Discovery of repeated themes and sections</a:t>
            </a:r>
            <a:endParaRPr lang="en-GB" sz="3600" dirty="0"/>
          </a:p>
        </p:txBody>
      </p:sp>
      <p:sp>
        <p:nvSpPr>
          <p:cNvPr id="3" name="Content Placeholder 2"/>
          <p:cNvSpPr>
            <a:spLocks noGrp="1"/>
          </p:cNvSpPr>
          <p:nvPr>
            <p:ph idx="1"/>
          </p:nvPr>
        </p:nvSpPr>
        <p:spPr/>
        <p:txBody>
          <a:bodyPr/>
          <a:lstStyle/>
          <a:p>
            <a:r>
              <a:rPr lang="en-GB" dirty="0" smtClean="0"/>
              <a:t>First MIREX competition on pattern discovery</a:t>
            </a:r>
          </a:p>
          <a:p>
            <a:pPr lvl="1"/>
            <a:r>
              <a:rPr lang="en-GB" sz="1400" dirty="0" smtClean="0">
                <a:hlinkClick r:id="rId2"/>
              </a:rPr>
              <a:t>http://www.music-ir.org/mirex/wiki/2013:Discovery_of_Repeated_Themes_%26_Sections</a:t>
            </a:r>
            <a:endParaRPr lang="en-GB" sz="1400" dirty="0" smtClean="0"/>
          </a:p>
          <a:p>
            <a:r>
              <a:rPr lang="en-GB" dirty="0" smtClean="0"/>
              <a:t>JKU Pattern Development database</a:t>
            </a:r>
          </a:p>
          <a:p>
            <a:pPr lvl="1"/>
            <a:r>
              <a:rPr lang="en-GB" sz="1800" dirty="0" smtClean="0">
                <a:hlinkClick r:id="rId3"/>
              </a:rPr>
              <a:t>https://dl.dropbox.com/u/11997856/JKU/JKUPDD-noAudio-Jul2013.zip</a:t>
            </a:r>
            <a:endParaRPr lang="en-GB" sz="1800" dirty="0" smtClean="0"/>
          </a:p>
          <a:p>
            <a:pPr lvl="1"/>
            <a:r>
              <a:rPr lang="en-GB" dirty="0" smtClean="0"/>
              <a:t>Five pieces, each with a set of “ground-truth” patterns (occurrence sets)</a:t>
            </a:r>
          </a:p>
          <a:p>
            <a:pPr lvl="2"/>
            <a:r>
              <a:rPr lang="en-GB" dirty="0" smtClean="0"/>
              <a:t>Patterns come from analyses by well-known analysts (e.g., Schoenberg, Bruhn)</a:t>
            </a:r>
            <a:endParaRPr lang="en-GB" dirty="0"/>
          </a:p>
        </p:txBody>
      </p:sp>
    </p:spTree>
    <p:extLst>
      <p:ext uri="{BB962C8B-B14F-4D97-AF65-F5344CB8AC3E}">
        <p14:creationId xmlns:p14="http://schemas.microsoft.com/office/powerpoint/2010/main" val="2096381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274638"/>
            <a:ext cx="8229600" cy="993775"/>
          </a:xfrm>
        </p:spPr>
        <p:txBody>
          <a:bodyPr/>
          <a:lstStyle/>
          <a:p>
            <a:r>
              <a:rPr lang="en-GB">
                <a:latin typeface="Calibri" charset="0"/>
              </a:rPr>
              <a:t>Repeated patterns in music</a:t>
            </a:r>
          </a:p>
        </p:txBody>
      </p:sp>
      <p:sp>
        <p:nvSpPr>
          <p:cNvPr id="3" name="Content Placeholder 2"/>
          <p:cNvSpPr>
            <a:spLocks noGrp="1"/>
          </p:cNvSpPr>
          <p:nvPr>
            <p:ph idx="1"/>
          </p:nvPr>
        </p:nvSpPr>
        <p:spPr>
          <a:xfrm>
            <a:off x="457200" y="3789363"/>
            <a:ext cx="8229600" cy="2336800"/>
          </a:xfrm>
        </p:spPr>
        <p:txBody>
          <a:bodyPr>
            <a:normAutofit/>
          </a:bodyPr>
          <a:lstStyle/>
          <a:p>
            <a:pPr marL="0" indent="0">
              <a:lnSpc>
                <a:spcPct val="70000"/>
              </a:lnSpc>
              <a:buFont typeface="Arial" charset="0"/>
              <a:buNone/>
            </a:pPr>
            <a:r>
              <a:rPr lang="en-US" sz="2700" i="1">
                <a:latin typeface="Calibri" charset="0"/>
              </a:rPr>
              <a:t>“the importance of parallelism [i.e., repetition] in musical structure cannot be overestimated. The more parallelism one can detect, the more internally coherent an analysis becomes, and the less independent information must be processed and retained in hearing or remembering a piece”</a:t>
            </a:r>
          </a:p>
          <a:p>
            <a:pPr marL="457200" lvl="1" indent="0" algn="r">
              <a:lnSpc>
                <a:spcPct val="70000"/>
              </a:lnSpc>
              <a:buFont typeface="Arial" charset="0"/>
              <a:buNone/>
            </a:pPr>
            <a:r>
              <a:rPr lang="en-US" sz="1800">
                <a:latin typeface="Calibri" charset="0"/>
              </a:rPr>
              <a:t>Lerdahl and Jackendoff (1983, p.52)</a:t>
            </a:r>
          </a:p>
        </p:txBody>
      </p:sp>
      <p:pic>
        <p:nvPicPr>
          <p:cNvPr id="4915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557338"/>
            <a:ext cx="74882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6"/>
          <p:cNvSpPr txBox="1">
            <a:spLocks noChangeArrowheads="1"/>
          </p:cNvSpPr>
          <p:nvPr/>
        </p:nvSpPr>
        <p:spPr bwMode="auto">
          <a:xfrm>
            <a:off x="5003800" y="3429000"/>
            <a:ext cx="3633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J.S. Bach, Fugue in C major, BWV 846</a:t>
            </a:r>
          </a:p>
        </p:txBody>
      </p:sp>
      <p:pic>
        <p:nvPicPr>
          <p:cNvPr id="2" name="1-02 The Well-Tempered Clavier, Book I_ Fugue No. 1 in C Major, BWV 84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512" y="1988840"/>
            <a:ext cx="812800" cy="812800"/>
          </a:xfrm>
          <a:prstGeom prst="rect">
            <a:avLst/>
          </a:prstGeom>
        </p:spPr>
      </p:pic>
    </p:spTree>
    <p:extLst>
      <p:ext uri="{BB962C8B-B14F-4D97-AF65-F5344CB8AC3E}">
        <p14:creationId xmlns:p14="http://schemas.microsoft.com/office/powerpoint/2010/main" val="32092917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0234"/>
          </a:xfrm>
        </p:spPr>
        <p:txBody>
          <a:bodyPr>
            <a:noAutofit/>
          </a:bodyPr>
          <a:lstStyle/>
          <a:p>
            <a:r>
              <a:rPr lang="en-US" sz="2400"/>
              <a:t>Johannes Kepler University Patterns Development Database</a:t>
            </a:r>
            <a:br>
              <a:rPr lang="en-US" sz="2400"/>
            </a:br>
            <a:r>
              <a:rPr lang="en-US" sz="2400"/>
              <a:t>(JKU-PDD)</a:t>
            </a:r>
          </a:p>
        </p:txBody>
      </p:sp>
      <p:sp>
        <p:nvSpPr>
          <p:cNvPr id="3" name="Content Placeholder 2"/>
          <p:cNvSpPr>
            <a:spLocks noGrp="1"/>
          </p:cNvSpPr>
          <p:nvPr>
            <p:ph idx="1"/>
          </p:nvPr>
        </p:nvSpPr>
        <p:spPr>
          <a:xfrm>
            <a:off x="457200" y="1908256"/>
            <a:ext cx="8229600" cy="4217907"/>
          </a:xfrm>
        </p:spPr>
        <p:txBody>
          <a:bodyPr>
            <a:normAutofit fontScale="92500" lnSpcReduction="10000"/>
          </a:bodyPr>
          <a:lstStyle/>
          <a:p>
            <a:r>
              <a:rPr lang="en-US"/>
              <a:t>Gibbons, “Silver Swan” (madrigal) (1612)</a:t>
            </a:r>
          </a:p>
          <a:p>
            <a:r>
              <a:rPr lang="en-US"/>
              <a:t>J. S. Bach, Fugue in A minor (BWV 889) from 2</a:t>
            </a:r>
            <a:r>
              <a:rPr lang="en-US" baseline="30000"/>
              <a:t>nd</a:t>
            </a:r>
            <a:r>
              <a:rPr lang="en-US"/>
              <a:t> book of the WTC (1742)</a:t>
            </a:r>
          </a:p>
          <a:p>
            <a:r>
              <a:rPr lang="en-US"/>
              <a:t>Mozart, Piano Sonata in E flat major (K. 282), 2</a:t>
            </a:r>
            <a:r>
              <a:rPr lang="en-US" baseline="30000"/>
              <a:t>nd</a:t>
            </a:r>
            <a:r>
              <a:rPr lang="en-US"/>
              <a:t> movement (1774)</a:t>
            </a:r>
          </a:p>
          <a:p>
            <a:r>
              <a:rPr lang="en-US"/>
              <a:t>Beethoven, Piano Sonata in F minor, Op.2, No.1 (1795)</a:t>
            </a:r>
          </a:p>
          <a:p>
            <a:r>
              <a:rPr lang="en-US"/>
              <a:t>Chopin, Mazurka in B flat minor, Op.24, No.4 (1836)</a:t>
            </a:r>
          </a:p>
          <a:p>
            <a:endParaRPr lang="en-US"/>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170937525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39700" y="0"/>
            <a:ext cx="8853596" cy="6858000"/>
          </a:xfrm>
          <a:prstGeom prst="rect">
            <a:avLst/>
          </a:prstGeom>
        </p:spPr>
      </p:pic>
      <p:pic>
        <p:nvPicPr>
          <p:cNvPr id="2" name="2-16 The Well-Tempered Clavier, Book 2_ Fugue No. 20 in A Minor, BWV 88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2410" y="145955"/>
            <a:ext cx="451990" cy="451990"/>
          </a:xfrm>
          <a:prstGeom prst="rect">
            <a:avLst/>
          </a:prstGeom>
        </p:spPr>
      </p:pic>
      <p:pic>
        <p:nvPicPr>
          <p:cNvPr id="3" name="Picture 2"/>
          <p:cNvPicPr>
            <a:picLocks noChangeAspect="1"/>
          </p:cNvPicPr>
          <p:nvPr/>
        </p:nvPicPr>
        <p:blipFill>
          <a:blip r:embed="rId6"/>
          <a:stretch>
            <a:fillRect/>
          </a:stretch>
        </p:blipFill>
        <p:spPr>
          <a:xfrm>
            <a:off x="3505200" y="1352712"/>
            <a:ext cx="2133600" cy="393700"/>
          </a:xfrm>
          <a:prstGeom prst="rect">
            <a:avLst/>
          </a:prstGeom>
        </p:spPr>
      </p:pic>
      <p:pic>
        <p:nvPicPr>
          <p:cNvPr id="4" name="Picture 3"/>
          <p:cNvPicPr>
            <a:picLocks noChangeAspect="1"/>
          </p:cNvPicPr>
          <p:nvPr/>
        </p:nvPicPr>
        <p:blipFill>
          <a:blip r:embed="rId7"/>
          <a:stretch>
            <a:fillRect/>
          </a:stretch>
        </p:blipFill>
        <p:spPr>
          <a:xfrm>
            <a:off x="1943100" y="3422650"/>
            <a:ext cx="5257800" cy="495300"/>
          </a:xfrm>
          <a:prstGeom prst="rect">
            <a:avLst/>
          </a:prstGeom>
        </p:spPr>
      </p:pic>
      <p:pic>
        <p:nvPicPr>
          <p:cNvPr id="5" name="Picture 4"/>
          <p:cNvPicPr>
            <a:picLocks noChangeAspect="1"/>
          </p:cNvPicPr>
          <p:nvPr/>
        </p:nvPicPr>
        <p:blipFill>
          <a:blip r:embed="rId8"/>
          <a:stretch>
            <a:fillRect/>
          </a:stretch>
        </p:blipFill>
        <p:spPr>
          <a:xfrm>
            <a:off x="3797300" y="5499100"/>
            <a:ext cx="1536700" cy="431800"/>
          </a:xfrm>
          <a:prstGeom prst="rect">
            <a:avLst/>
          </a:prstGeom>
        </p:spPr>
      </p:pic>
    </p:spTree>
    <p:extLst>
      <p:ext uri="{BB962C8B-B14F-4D97-AF65-F5344CB8AC3E}">
        <p14:creationId xmlns:p14="http://schemas.microsoft.com/office/powerpoint/2010/main" val="12752503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BB and Segment modes</a:t>
            </a:r>
          </a:p>
        </p:txBody>
      </p:sp>
      <p:pic>
        <p:nvPicPr>
          <p:cNvPr id="4" name="Picture 3"/>
          <p:cNvPicPr>
            <a:picLocks noChangeAspect="1"/>
          </p:cNvPicPr>
          <p:nvPr/>
        </p:nvPicPr>
        <p:blipFill>
          <a:blip r:embed="rId2"/>
          <a:stretch>
            <a:fillRect/>
          </a:stretch>
        </p:blipFill>
        <p:spPr>
          <a:xfrm>
            <a:off x="1167051" y="2598616"/>
            <a:ext cx="6739512" cy="2400951"/>
          </a:xfrm>
          <a:prstGeom prst="rect">
            <a:avLst/>
          </a:prstGeom>
        </p:spPr>
      </p:pic>
      <p:pic>
        <p:nvPicPr>
          <p:cNvPr id="5" name="Picture 4" descr="flag_yellow_hig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6" name="Picture 5" descr="Lrn2Cre8-logocolou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7" name="Picture 6" descr="AAU_LOGO_CMYK_UK.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42524166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Point-set compression algorithms on JKU-PDD</a:t>
            </a:r>
          </a:p>
        </p:txBody>
      </p:sp>
      <p:pic>
        <p:nvPicPr>
          <p:cNvPr id="4" name="Picture 3"/>
          <p:cNvPicPr>
            <a:picLocks noChangeAspect="1"/>
          </p:cNvPicPr>
          <p:nvPr/>
        </p:nvPicPr>
        <p:blipFill>
          <a:blip r:embed="rId2"/>
          <a:stretch>
            <a:fillRect/>
          </a:stretch>
        </p:blipFill>
        <p:spPr>
          <a:xfrm>
            <a:off x="2494410" y="1501206"/>
            <a:ext cx="4051300" cy="2527300"/>
          </a:xfrm>
          <a:prstGeom prst="rect">
            <a:avLst/>
          </a:prstGeom>
        </p:spPr>
      </p:pic>
      <p:pic>
        <p:nvPicPr>
          <p:cNvPr id="5" name="Picture 4"/>
          <p:cNvPicPr>
            <a:picLocks noChangeAspect="1"/>
          </p:cNvPicPr>
          <p:nvPr/>
        </p:nvPicPr>
        <p:blipFill>
          <a:blip r:embed="rId3"/>
          <a:stretch>
            <a:fillRect/>
          </a:stretch>
        </p:blipFill>
        <p:spPr>
          <a:xfrm>
            <a:off x="1295400" y="4162669"/>
            <a:ext cx="6553200" cy="2362200"/>
          </a:xfrm>
          <a:prstGeom prst="rect">
            <a:avLst/>
          </a:prstGeom>
        </p:spPr>
      </p:pic>
    </p:spTree>
    <p:extLst>
      <p:ext uri="{BB962C8B-B14F-4D97-AF65-F5344CB8AC3E}">
        <p14:creationId xmlns:p14="http://schemas.microsoft.com/office/powerpoint/2010/main" val="297244773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 on MIREX 2013 test set</a:t>
            </a:r>
          </a:p>
        </p:txBody>
      </p:sp>
      <p:sp>
        <p:nvSpPr>
          <p:cNvPr id="3" name="Content Placeholder 2"/>
          <p:cNvSpPr>
            <a:spLocks noGrp="1"/>
          </p:cNvSpPr>
          <p:nvPr>
            <p:ph idx="1"/>
          </p:nvPr>
        </p:nvSpPr>
        <p:spPr>
          <a:xfrm>
            <a:off x="457200" y="3717032"/>
            <a:ext cx="8229600" cy="2880320"/>
          </a:xfrm>
        </p:spPr>
        <p:txBody>
          <a:bodyPr>
            <a:normAutofit fontScale="92500" lnSpcReduction="10000"/>
          </a:bodyPr>
          <a:lstStyle/>
          <a:p>
            <a:r>
              <a:rPr lang="en-US"/>
              <a:t>DM10 (SIATECCompressSegment) generally performed best overall</a:t>
            </a:r>
          </a:p>
          <a:p>
            <a:r>
              <a:rPr lang="en-US"/>
              <a:t>Full results available at </a:t>
            </a:r>
          </a:p>
          <a:p>
            <a:r>
              <a:rPr lang="en-US"/>
              <a:t>http://www.music-ir.org/mirex/wiki/2013:Discovery_of_Repeated_Themes_%26_Sections_Results</a:t>
            </a:r>
          </a:p>
          <a:p>
            <a:endParaRPr lang="en-US"/>
          </a:p>
        </p:txBody>
      </p:sp>
      <p:pic>
        <p:nvPicPr>
          <p:cNvPr id="4" name="Picture 3"/>
          <p:cNvPicPr>
            <a:picLocks noChangeAspect="1"/>
          </p:cNvPicPr>
          <p:nvPr/>
        </p:nvPicPr>
        <p:blipFill>
          <a:blip r:embed="rId2"/>
          <a:stretch>
            <a:fillRect/>
          </a:stretch>
        </p:blipFill>
        <p:spPr>
          <a:xfrm>
            <a:off x="611560" y="1412776"/>
            <a:ext cx="8028384" cy="2110024"/>
          </a:xfrm>
          <a:prstGeom prst="rect">
            <a:avLst/>
          </a:prstGeom>
        </p:spPr>
      </p:pic>
    </p:spTree>
    <p:extLst>
      <p:ext uri="{BB962C8B-B14F-4D97-AF65-F5344CB8AC3E}">
        <p14:creationId xmlns:p14="http://schemas.microsoft.com/office/powerpoint/2010/main" val="239420449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18272"/>
            <a:ext cx="5476620" cy="6858000"/>
          </a:xfrm>
          <a:prstGeom prst="rect">
            <a:avLst/>
          </a:prstGeom>
        </p:spPr>
      </p:pic>
    </p:spTree>
    <p:extLst>
      <p:ext uri="{BB962C8B-B14F-4D97-AF65-F5344CB8AC3E}">
        <p14:creationId xmlns:p14="http://schemas.microsoft.com/office/powerpoint/2010/main" val="7558463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outputs</a:t>
            </a:r>
            <a:endParaRPr lang="en-GB" dirty="0"/>
          </a:p>
        </p:txBody>
      </p:sp>
      <p:pic>
        <p:nvPicPr>
          <p:cNvPr id="4" name="Picture 3"/>
          <p:cNvPicPr>
            <a:picLocks noChangeAspect="1"/>
          </p:cNvPicPr>
          <p:nvPr/>
        </p:nvPicPr>
        <p:blipFill>
          <a:blip r:embed="rId2"/>
          <a:stretch>
            <a:fillRect/>
          </a:stretch>
        </p:blipFill>
        <p:spPr>
          <a:xfrm>
            <a:off x="0" y="2060848"/>
            <a:ext cx="9144000" cy="2301365"/>
          </a:xfrm>
          <a:prstGeom prst="rect">
            <a:avLst/>
          </a:prstGeom>
        </p:spPr>
      </p:pic>
      <p:pic>
        <p:nvPicPr>
          <p:cNvPr id="5" name="Picture 4"/>
          <p:cNvPicPr>
            <a:picLocks noChangeAspect="1"/>
          </p:cNvPicPr>
          <p:nvPr/>
        </p:nvPicPr>
        <p:blipFill>
          <a:blip r:embed="rId3"/>
          <a:stretch>
            <a:fillRect/>
          </a:stretch>
        </p:blipFill>
        <p:spPr>
          <a:xfrm>
            <a:off x="0" y="4561749"/>
            <a:ext cx="9144000" cy="2296251"/>
          </a:xfrm>
          <a:prstGeom prst="rect">
            <a:avLst/>
          </a:prstGeom>
        </p:spPr>
      </p:pic>
      <p:sp>
        <p:nvSpPr>
          <p:cNvPr id="6" name="TextBox 5"/>
          <p:cNvSpPr txBox="1"/>
          <p:nvPr/>
        </p:nvSpPr>
        <p:spPr>
          <a:xfrm>
            <a:off x="1547664" y="1412776"/>
            <a:ext cx="6179546" cy="461665"/>
          </a:xfrm>
          <a:prstGeom prst="rect">
            <a:avLst/>
          </a:prstGeom>
          <a:noFill/>
        </p:spPr>
        <p:txBody>
          <a:bodyPr wrap="none" rtlCol="0">
            <a:spAutoFit/>
          </a:bodyPr>
          <a:lstStyle/>
          <a:p>
            <a:r>
              <a:rPr lang="en-GB" dirty="0" smtClean="0"/>
              <a:t>Blue = ground-truth, Red = COSIATEC</a:t>
            </a:r>
            <a:endParaRPr lang="en-GB" dirty="0"/>
          </a:p>
        </p:txBody>
      </p:sp>
    </p:spTree>
    <p:extLst>
      <p:ext uri="{BB962C8B-B14F-4D97-AF65-F5344CB8AC3E}">
        <p14:creationId xmlns:p14="http://schemas.microsoft.com/office/powerpoint/2010/main" val="173013568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60848"/>
            <a:ext cx="9144000" cy="2272352"/>
          </a:xfrm>
          <a:prstGeom prst="rect">
            <a:avLst/>
          </a:prstGeom>
        </p:spPr>
      </p:pic>
      <p:pic>
        <p:nvPicPr>
          <p:cNvPr id="5" name="Picture 4"/>
          <p:cNvPicPr>
            <a:picLocks noChangeAspect="1"/>
          </p:cNvPicPr>
          <p:nvPr/>
        </p:nvPicPr>
        <p:blipFill>
          <a:blip r:embed="rId3"/>
          <a:stretch>
            <a:fillRect/>
          </a:stretch>
        </p:blipFill>
        <p:spPr>
          <a:xfrm>
            <a:off x="-98" y="4437112"/>
            <a:ext cx="9144000" cy="2296251"/>
          </a:xfrm>
          <a:prstGeom prst="rect">
            <a:avLst/>
          </a:prstGeom>
        </p:spPr>
      </p:pic>
      <p:sp>
        <p:nvSpPr>
          <p:cNvPr id="6" name="Title 1"/>
          <p:cNvSpPr>
            <a:spLocks noGrp="1"/>
          </p:cNvSpPr>
          <p:nvPr>
            <p:ph type="title"/>
          </p:nvPr>
        </p:nvSpPr>
        <p:spPr>
          <a:xfrm>
            <a:off x="457200" y="274638"/>
            <a:ext cx="8229600" cy="1143000"/>
          </a:xfrm>
        </p:spPr>
        <p:txBody>
          <a:bodyPr/>
          <a:lstStyle/>
          <a:p>
            <a:r>
              <a:rPr lang="en-GB" dirty="0" smtClean="0"/>
              <a:t>Example outputs</a:t>
            </a:r>
            <a:endParaRPr lang="en-GB" dirty="0"/>
          </a:p>
        </p:txBody>
      </p:sp>
      <p:sp>
        <p:nvSpPr>
          <p:cNvPr id="7" name="TextBox 6"/>
          <p:cNvSpPr txBox="1"/>
          <p:nvPr/>
        </p:nvSpPr>
        <p:spPr>
          <a:xfrm>
            <a:off x="1547664" y="1412776"/>
            <a:ext cx="6179546" cy="461665"/>
          </a:xfrm>
          <a:prstGeom prst="rect">
            <a:avLst/>
          </a:prstGeom>
          <a:noFill/>
        </p:spPr>
        <p:txBody>
          <a:bodyPr wrap="none" rtlCol="0">
            <a:spAutoFit/>
          </a:bodyPr>
          <a:lstStyle/>
          <a:p>
            <a:r>
              <a:rPr lang="en-GB" dirty="0" smtClean="0"/>
              <a:t>Blue = ground-truth, Red = COSIATEC</a:t>
            </a:r>
            <a:endParaRPr lang="en-GB" dirty="0"/>
          </a:p>
        </p:txBody>
      </p:sp>
    </p:spTree>
    <p:extLst>
      <p:ext uri="{BB962C8B-B14F-4D97-AF65-F5344CB8AC3E}">
        <p14:creationId xmlns:p14="http://schemas.microsoft.com/office/powerpoint/2010/main" val="48328246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638520"/>
            <a:ext cx="9144000" cy="2294536"/>
          </a:xfrm>
          <a:prstGeom prst="rect">
            <a:avLst/>
          </a:prstGeom>
        </p:spPr>
      </p:pic>
      <p:pic>
        <p:nvPicPr>
          <p:cNvPr id="6" name="Picture 5"/>
          <p:cNvPicPr>
            <a:picLocks noChangeAspect="1"/>
          </p:cNvPicPr>
          <p:nvPr/>
        </p:nvPicPr>
        <p:blipFill>
          <a:blip r:embed="rId3"/>
          <a:stretch>
            <a:fillRect/>
          </a:stretch>
        </p:blipFill>
        <p:spPr>
          <a:xfrm>
            <a:off x="-8679" y="4163919"/>
            <a:ext cx="9144000" cy="2289417"/>
          </a:xfrm>
          <a:prstGeom prst="rect">
            <a:avLst/>
          </a:prstGeom>
        </p:spPr>
      </p:pic>
      <p:sp>
        <p:nvSpPr>
          <p:cNvPr id="8" name="Title 1"/>
          <p:cNvSpPr>
            <a:spLocks noGrp="1"/>
          </p:cNvSpPr>
          <p:nvPr>
            <p:ph type="title"/>
          </p:nvPr>
        </p:nvSpPr>
        <p:spPr>
          <a:xfrm>
            <a:off x="457200" y="274638"/>
            <a:ext cx="8229600" cy="634082"/>
          </a:xfrm>
        </p:spPr>
        <p:txBody>
          <a:bodyPr>
            <a:normAutofit fontScale="90000"/>
          </a:bodyPr>
          <a:lstStyle/>
          <a:p>
            <a:r>
              <a:rPr lang="en-GB" dirty="0" smtClean="0"/>
              <a:t>Example outputs</a:t>
            </a:r>
            <a:endParaRPr lang="en-GB" dirty="0"/>
          </a:p>
        </p:txBody>
      </p:sp>
      <p:sp>
        <p:nvSpPr>
          <p:cNvPr id="9" name="TextBox 8"/>
          <p:cNvSpPr txBox="1"/>
          <p:nvPr/>
        </p:nvSpPr>
        <p:spPr>
          <a:xfrm>
            <a:off x="1547664" y="1052736"/>
            <a:ext cx="6179546" cy="461665"/>
          </a:xfrm>
          <a:prstGeom prst="rect">
            <a:avLst/>
          </a:prstGeom>
          <a:noFill/>
        </p:spPr>
        <p:txBody>
          <a:bodyPr wrap="none" rtlCol="0">
            <a:spAutoFit/>
          </a:bodyPr>
          <a:lstStyle/>
          <a:p>
            <a:r>
              <a:rPr lang="en-GB" dirty="0" smtClean="0"/>
              <a:t>Blue = ground-truth, Red = COSIATEC</a:t>
            </a:r>
            <a:endParaRPr lang="en-GB" dirty="0"/>
          </a:p>
        </p:txBody>
      </p:sp>
    </p:spTree>
    <p:extLst>
      <p:ext uri="{BB962C8B-B14F-4D97-AF65-F5344CB8AC3E}">
        <p14:creationId xmlns:p14="http://schemas.microsoft.com/office/powerpoint/2010/main" val="120313699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7500" y="0"/>
            <a:ext cx="8497334" cy="6858000"/>
          </a:xfrm>
          <a:prstGeom prst="rect">
            <a:avLst/>
          </a:prstGeom>
        </p:spPr>
      </p:pic>
    </p:spTree>
    <p:extLst>
      <p:ext uri="{BB962C8B-B14F-4D97-AF65-F5344CB8AC3E}">
        <p14:creationId xmlns:p14="http://schemas.microsoft.com/office/powerpoint/2010/main" val="32992712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2"/>
          <p:cNvSpPr>
            <a:spLocks noGrp="1" noChangeArrowheads="1"/>
          </p:cNvSpPr>
          <p:nvPr>
            <p:ph type="title"/>
          </p:nvPr>
        </p:nvSpPr>
        <p:spPr/>
        <p:txBody>
          <a:bodyPr/>
          <a:lstStyle/>
          <a:p>
            <a:r>
              <a:rPr lang="en-US">
                <a:latin typeface="Calibri" charset="0"/>
              </a:rPr>
              <a:t>Repeated patterns in music</a:t>
            </a:r>
          </a:p>
        </p:txBody>
      </p:sp>
      <p:sp>
        <p:nvSpPr>
          <p:cNvPr id="2050" name="Rectangle 3"/>
          <p:cNvSpPr>
            <a:spLocks noGrp="1" noChangeArrowheads="1"/>
          </p:cNvSpPr>
          <p:nvPr>
            <p:ph idx="1"/>
          </p:nvPr>
        </p:nvSpPr>
        <p:spPr>
          <a:xfrm>
            <a:off x="539750" y="4365625"/>
            <a:ext cx="8110538" cy="879475"/>
          </a:xfrm>
        </p:spPr>
        <p:txBody>
          <a:bodyPr>
            <a:spAutoFit/>
          </a:bodyPr>
          <a:lstStyle/>
          <a:p>
            <a:pPr marL="0" indent="0">
              <a:lnSpc>
                <a:spcPct val="90000"/>
              </a:lnSpc>
              <a:buFont typeface="Arial" charset="0"/>
              <a:buNone/>
            </a:pPr>
            <a:r>
              <a:rPr lang="en-US" i="1">
                <a:latin typeface="Calibri" charset="0"/>
              </a:rPr>
              <a:t>repetition “is the basis of music as an art”</a:t>
            </a:r>
          </a:p>
          <a:p>
            <a:pPr marL="457200" lvl="1" indent="0" algn="r">
              <a:lnSpc>
                <a:spcPct val="90000"/>
              </a:lnSpc>
              <a:buFont typeface="Arial" charset="0"/>
              <a:buNone/>
            </a:pPr>
            <a:r>
              <a:rPr lang="en-US" sz="2000">
                <a:latin typeface="Calibri" charset="0"/>
              </a:rPr>
              <a:t>Schenker (1954, p.5)</a:t>
            </a:r>
          </a:p>
        </p:txBody>
      </p:sp>
      <p:pic>
        <p:nvPicPr>
          <p:cNvPr id="205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700213"/>
            <a:ext cx="72009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7"/>
          <p:cNvSpPr txBox="1">
            <a:spLocks noChangeArrowheads="1"/>
          </p:cNvSpPr>
          <p:nvPr/>
        </p:nvSpPr>
        <p:spPr bwMode="auto">
          <a:xfrm>
            <a:off x="5003800" y="3429000"/>
            <a:ext cx="3627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J.S. Bach, Fugue in C minor, BWV 847</a:t>
            </a:r>
          </a:p>
        </p:txBody>
      </p:sp>
      <p:pic>
        <p:nvPicPr>
          <p:cNvPr id="3" name="1-04 The Well-Tempered Clavier, Book I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2132856"/>
            <a:ext cx="812800" cy="812800"/>
          </a:xfrm>
          <a:prstGeom prst="rect">
            <a:avLst/>
          </a:prstGeom>
        </p:spPr>
      </p:pic>
    </p:spTree>
    <p:extLst>
      <p:ext uri="{BB962C8B-B14F-4D97-AF65-F5344CB8AC3E}">
        <p14:creationId xmlns:p14="http://schemas.microsoft.com/office/powerpoint/2010/main" val="1626409562"/>
      </p:ext>
    </p:extLst>
  </p:cSld>
  <p:clrMapOvr>
    <a:masterClrMapping/>
  </p:clrMapOvr>
  <p:transition xmlns:p14="http://schemas.microsoft.com/office/powerpoint/2010/main" advTm="79942"/>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Some interesting non-ground-truth patterns discovered by COSIATEC</a:t>
            </a:r>
          </a:p>
        </p:txBody>
      </p:sp>
      <p:pic>
        <p:nvPicPr>
          <p:cNvPr id="4" name="Picture 3" descr="wtc2f20.opnd-diat.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6166"/>
            <a:ext cx="9144000" cy="1432322"/>
          </a:xfrm>
          <a:prstGeom prst="rect">
            <a:avLst/>
          </a:prstGeom>
        </p:spPr>
      </p:pic>
      <p:pic>
        <p:nvPicPr>
          <p:cNvPr id="5" name="2-16 The Well-Tempered Clavier, Book 2_ Fugue No. 20 in A Minor, BWV 88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6643" y="134815"/>
            <a:ext cx="451990" cy="451990"/>
          </a:xfrm>
          <a:prstGeom prst="rect">
            <a:avLst/>
          </a:prstGeom>
        </p:spPr>
      </p:pic>
      <p:pic>
        <p:nvPicPr>
          <p:cNvPr id="6" name="Picture 5"/>
          <p:cNvPicPr>
            <a:picLocks noChangeAspect="1"/>
          </p:cNvPicPr>
          <p:nvPr/>
        </p:nvPicPr>
        <p:blipFill>
          <a:blip r:embed="rId6"/>
          <a:stretch>
            <a:fillRect/>
          </a:stretch>
        </p:blipFill>
        <p:spPr>
          <a:xfrm>
            <a:off x="3492500" y="3992273"/>
            <a:ext cx="2159000" cy="457200"/>
          </a:xfrm>
          <a:prstGeom prst="rect">
            <a:avLst/>
          </a:prstGeom>
        </p:spPr>
      </p:pic>
      <p:pic>
        <p:nvPicPr>
          <p:cNvPr id="7" name="Picture 6"/>
          <p:cNvPicPr>
            <a:picLocks noChangeAspect="1"/>
          </p:cNvPicPr>
          <p:nvPr/>
        </p:nvPicPr>
        <p:blipFill>
          <a:blip r:embed="rId7"/>
          <a:stretch>
            <a:fillRect/>
          </a:stretch>
        </p:blipFill>
        <p:spPr>
          <a:xfrm>
            <a:off x="3492500" y="4806701"/>
            <a:ext cx="2197100" cy="469900"/>
          </a:xfrm>
          <a:prstGeom prst="rect">
            <a:avLst/>
          </a:prstGeom>
        </p:spPr>
      </p:pic>
      <p:pic>
        <p:nvPicPr>
          <p:cNvPr id="8" name="Picture 7"/>
          <p:cNvPicPr>
            <a:picLocks noChangeAspect="1"/>
          </p:cNvPicPr>
          <p:nvPr/>
        </p:nvPicPr>
        <p:blipFill>
          <a:blip r:embed="rId8"/>
          <a:stretch>
            <a:fillRect/>
          </a:stretch>
        </p:blipFill>
        <p:spPr>
          <a:xfrm>
            <a:off x="2644856" y="4799978"/>
            <a:ext cx="558800" cy="431800"/>
          </a:xfrm>
          <a:prstGeom prst="rect">
            <a:avLst/>
          </a:prstGeom>
        </p:spPr>
      </p:pic>
      <p:pic>
        <p:nvPicPr>
          <p:cNvPr id="10" name="Picture 9"/>
          <p:cNvPicPr>
            <a:picLocks noChangeAspect="1"/>
          </p:cNvPicPr>
          <p:nvPr/>
        </p:nvPicPr>
        <p:blipFill>
          <a:blip r:embed="rId9"/>
          <a:stretch>
            <a:fillRect/>
          </a:stretch>
        </p:blipFill>
        <p:spPr>
          <a:xfrm>
            <a:off x="2644856" y="3947450"/>
            <a:ext cx="533400" cy="508000"/>
          </a:xfrm>
          <a:prstGeom prst="rect">
            <a:avLst/>
          </a:prstGeom>
        </p:spPr>
      </p:pic>
      <p:pic>
        <p:nvPicPr>
          <p:cNvPr id="9" name="Picture 8" descr="flag_yellow_high.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11" name="Picture 10" descr="Lrn2Cre8-logocolour.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12" name="Picture 11" descr="AAU_LOGO_CMYK_UK.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27948720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Some interesting non-ground-truth patterns discovered by COSIATEC</a:t>
            </a:r>
          </a:p>
        </p:txBody>
      </p:sp>
      <p:pic>
        <p:nvPicPr>
          <p:cNvPr id="5" name="2-16 The Well-Tempered Clavier, Book 2_ Fugue No. 20 in A Minor, BWV 88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6643" y="134815"/>
            <a:ext cx="451990" cy="451990"/>
          </a:xfrm>
          <a:prstGeom prst="rect">
            <a:avLst/>
          </a:prstGeom>
        </p:spPr>
      </p:pic>
      <p:pic>
        <p:nvPicPr>
          <p:cNvPr id="9" name="Picture 8" descr="flag_yellow_hig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11" name="Picture 10" descr="Lrn2Cre8-logocolour.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12" name="Picture 11" descr="AAU_LOGO_CMYK_UK.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pic>
        <p:nvPicPr>
          <p:cNvPr id="3" name="Picture 2"/>
          <p:cNvPicPr>
            <a:picLocks noChangeAspect="1"/>
          </p:cNvPicPr>
          <p:nvPr/>
        </p:nvPicPr>
        <p:blipFill>
          <a:blip r:embed="rId8"/>
          <a:stretch>
            <a:fillRect/>
          </a:stretch>
        </p:blipFill>
        <p:spPr>
          <a:xfrm>
            <a:off x="2433372" y="1651578"/>
            <a:ext cx="4340373" cy="4323081"/>
          </a:xfrm>
          <a:prstGeom prst="rect">
            <a:avLst/>
          </a:prstGeom>
        </p:spPr>
      </p:pic>
    </p:spTree>
    <p:extLst>
      <p:ext uri="{BB962C8B-B14F-4D97-AF65-F5344CB8AC3E}">
        <p14:creationId xmlns:p14="http://schemas.microsoft.com/office/powerpoint/2010/main" val="3128020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Discovering fugue subjects and counter subjects in WTC1</a:t>
            </a:r>
          </a:p>
        </p:txBody>
      </p:sp>
      <p:pic>
        <p:nvPicPr>
          <p:cNvPr id="6" name="Picture 5"/>
          <p:cNvPicPr>
            <a:picLocks noChangeAspect="1"/>
          </p:cNvPicPr>
          <p:nvPr/>
        </p:nvPicPr>
        <p:blipFill>
          <a:blip r:embed="rId2"/>
          <a:stretch>
            <a:fillRect/>
          </a:stretch>
        </p:blipFill>
        <p:spPr>
          <a:xfrm>
            <a:off x="457200" y="1804703"/>
            <a:ext cx="4013200" cy="2336800"/>
          </a:xfrm>
          <a:prstGeom prst="rect">
            <a:avLst/>
          </a:prstGeom>
        </p:spPr>
      </p:pic>
      <p:pic>
        <p:nvPicPr>
          <p:cNvPr id="7" name="Picture 6"/>
          <p:cNvPicPr>
            <a:picLocks noChangeAspect="1"/>
          </p:cNvPicPr>
          <p:nvPr/>
        </p:nvPicPr>
        <p:blipFill>
          <a:blip r:embed="rId3"/>
          <a:stretch>
            <a:fillRect/>
          </a:stretch>
        </p:blipFill>
        <p:spPr>
          <a:xfrm>
            <a:off x="4572000" y="1804703"/>
            <a:ext cx="3987800" cy="2336800"/>
          </a:xfrm>
          <a:prstGeom prst="rect">
            <a:avLst/>
          </a:prstGeom>
        </p:spPr>
      </p:pic>
      <p:pic>
        <p:nvPicPr>
          <p:cNvPr id="8" name="Picture 7"/>
          <p:cNvPicPr>
            <a:picLocks noChangeAspect="1"/>
          </p:cNvPicPr>
          <p:nvPr/>
        </p:nvPicPr>
        <p:blipFill>
          <a:blip r:embed="rId4"/>
          <a:stretch>
            <a:fillRect/>
          </a:stretch>
        </p:blipFill>
        <p:spPr>
          <a:xfrm>
            <a:off x="2552700" y="4260036"/>
            <a:ext cx="4038600" cy="2336800"/>
          </a:xfrm>
          <a:prstGeom prst="rect">
            <a:avLst/>
          </a:prstGeom>
        </p:spPr>
      </p:pic>
    </p:spTree>
    <p:extLst>
      <p:ext uri="{BB962C8B-B14F-4D97-AF65-F5344CB8AC3E}">
        <p14:creationId xmlns:p14="http://schemas.microsoft.com/office/powerpoint/2010/main" val="40676165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From point-set analyses to segmentations</a:t>
            </a:r>
          </a:p>
        </p:txBody>
      </p:sp>
      <p:pic>
        <p:nvPicPr>
          <p:cNvPr id="5" name="Picture 4"/>
          <p:cNvPicPr>
            <a:picLocks noChangeAspect="1"/>
          </p:cNvPicPr>
          <p:nvPr/>
        </p:nvPicPr>
        <p:blipFill>
          <a:blip r:embed="rId2"/>
          <a:stretch>
            <a:fillRect/>
          </a:stretch>
        </p:blipFill>
        <p:spPr>
          <a:xfrm>
            <a:off x="0" y="1734123"/>
            <a:ext cx="9144000" cy="2547075"/>
          </a:xfrm>
          <a:prstGeom prst="rect">
            <a:avLst/>
          </a:prstGeom>
        </p:spPr>
      </p:pic>
      <p:pic>
        <p:nvPicPr>
          <p:cNvPr id="7" name="Picture 6" descr="sonata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96004"/>
            <a:ext cx="9144000" cy="2546350"/>
          </a:xfrm>
          <a:prstGeom prst="rect">
            <a:avLst/>
          </a:prstGeom>
        </p:spPr>
      </p:pic>
    </p:spTree>
    <p:extLst>
      <p:ext uri="{BB962C8B-B14F-4D97-AF65-F5344CB8AC3E}">
        <p14:creationId xmlns:p14="http://schemas.microsoft.com/office/powerpoint/2010/main" val="1548139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5155"/>
          </a:xfrm>
        </p:spPr>
        <p:txBody>
          <a:bodyPr>
            <a:noAutofit/>
          </a:bodyPr>
          <a:lstStyle/>
          <a:p>
            <a:r>
              <a:rPr lang="en-US" sz="2800"/>
              <a:t>Generating segmentations from point-set analyses</a:t>
            </a:r>
          </a:p>
        </p:txBody>
      </p:sp>
      <p:sp>
        <p:nvSpPr>
          <p:cNvPr id="3" name="Content Placeholder 2"/>
          <p:cNvSpPr>
            <a:spLocks noGrp="1"/>
          </p:cNvSpPr>
          <p:nvPr>
            <p:ph idx="1"/>
          </p:nvPr>
        </p:nvSpPr>
        <p:spPr>
          <a:xfrm>
            <a:off x="457200" y="4099483"/>
            <a:ext cx="8229600" cy="2395078"/>
          </a:xfrm>
        </p:spPr>
        <p:txBody>
          <a:bodyPr>
            <a:normAutofit fontScale="92500" lnSpcReduction="20000"/>
          </a:bodyPr>
          <a:lstStyle/>
          <a:p>
            <a:r>
              <a:rPr lang="en-US"/>
              <a:t>Using segmentations generated from point-set analyses for</a:t>
            </a:r>
          </a:p>
          <a:p>
            <a:pPr lvl="1"/>
            <a:r>
              <a:rPr lang="en-US"/>
              <a:t>improving expressive performance (with OFAI)</a:t>
            </a:r>
          </a:p>
          <a:p>
            <a:pPr lvl="1"/>
            <a:r>
              <a:rPr lang="en-US"/>
              <a:t>automatically generating large-scale structures of lounge music pieces to constrain generation (with SONY)</a:t>
            </a:r>
          </a:p>
        </p:txBody>
      </p:sp>
      <p:pic>
        <p:nvPicPr>
          <p:cNvPr id="6" name="Picture 5" descr="AllayaLeeRa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223"/>
            <a:ext cx="9144000" cy="1432322"/>
          </a:xfrm>
          <a:prstGeom prst="rect">
            <a:avLst/>
          </a:prstGeom>
        </p:spPr>
      </p:pic>
      <p:pic>
        <p:nvPicPr>
          <p:cNvPr id="7" name="Picture 6" descr="AllayaLeeSe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8545"/>
            <a:ext cx="9144000" cy="1432322"/>
          </a:xfrm>
          <a:prstGeom prst="rect">
            <a:avLst/>
          </a:prstGeom>
        </p:spPr>
      </p:pic>
    </p:spTree>
    <p:extLst>
      <p:ext uri="{BB962C8B-B14F-4D97-AF65-F5344CB8AC3E}">
        <p14:creationId xmlns:p14="http://schemas.microsoft.com/office/powerpoint/2010/main" val="254186279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Using general-purpose compression algorithms for music analysis</a:t>
            </a:r>
          </a:p>
        </p:txBody>
      </p:sp>
      <p:sp>
        <p:nvSpPr>
          <p:cNvPr id="3" name="Content Placeholder 2"/>
          <p:cNvSpPr>
            <a:spLocks noGrp="1"/>
          </p:cNvSpPr>
          <p:nvPr>
            <p:ph idx="1"/>
          </p:nvPr>
        </p:nvSpPr>
        <p:spPr>
          <a:xfrm>
            <a:off x="457200" y="2500923"/>
            <a:ext cx="8229600" cy="3625240"/>
          </a:xfrm>
        </p:spPr>
        <p:txBody>
          <a:bodyPr>
            <a:normAutofit/>
          </a:bodyPr>
          <a:lstStyle/>
          <a:p>
            <a:r>
              <a:rPr lang="en-US" sz="1800"/>
              <a:t>Louboutin, C. and Meredith, D. (2016). Using general-purpose compression algorithms for music analysis. </a:t>
            </a:r>
            <a:r>
              <a:rPr lang="en-US" sz="1800" i="1"/>
              <a:t>Journal of New Music Research, </a:t>
            </a:r>
            <a:r>
              <a:rPr lang="en-US" sz="1800"/>
              <a:t>45(1):1-16.</a:t>
            </a:r>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672" y="6193786"/>
            <a:ext cx="709584" cy="469737"/>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45" y="6193786"/>
            <a:ext cx="540909" cy="469737"/>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736" y="6193785"/>
            <a:ext cx="667521" cy="469737"/>
          </a:xfrm>
          <a:prstGeom prst="rect">
            <a:avLst/>
          </a:prstGeom>
        </p:spPr>
      </p:pic>
    </p:spTree>
    <p:extLst>
      <p:ext uri="{BB962C8B-B14F-4D97-AF65-F5344CB8AC3E}">
        <p14:creationId xmlns:p14="http://schemas.microsoft.com/office/powerpoint/2010/main" val="302939600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1618"/>
          </a:xfrm>
        </p:spPr>
        <p:txBody>
          <a:bodyPr>
            <a:noAutofit/>
          </a:bodyPr>
          <a:lstStyle/>
          <a:p>
            <a:r>
              <a:rPr lang="en-US" sz="2400"/>
              <a:t>Results of point-set compression algorithms does not fully support parsimony principle – why?</a:t>
            </a:r>
          </a:p>
        </p:txBody>
      </p:sp>
      <p:pic>
        <p:nvPicPr>
          <p:cNvPr id="4" name="Picture 3"/>
          <p:cNvPicPr>
            <a:picLocks noChangeAspect="1"/>
          </p:cNvPicPr>
          <p:nvPr/>
        </p:nvPicPr>
        <p:blipFill>
          <a:blip r:embed="rId4"/>
          <a:stretch>
            <a:fillRect/>
          </a:stretch>
        </p:blipFill>
        <p:spPr>
          <a:xfrm>
            <a:off x="2483946" y="2982879"/>
            <a:ext cx="4183554" cy="689056"/>
          </a:xfrm>
          <a:prstGeom prst="rect">
            <a:avLst/>
          </a:prstGeom>
        </p:spPr>
      </p:pic>
      <p:pic>
        <p:nvPicPr>
          <p:cNvPr id="5" name="Picture 4" descr="nlb-examp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423" y="1405629"/>
            <a:ext cx="6985000" cy="1435100"/>
          </a:xfrm>
          <a:prstGeom prst="rect">
            <a:avLst/>
          </a:prstGeom>
        </p:spPr>
      </p:pic>
      <p:pic>
        <p:nvPicPr>
          <p:cNvPr id="6" name="nlb-example.mid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7604" y="1885783"/>
            <a:ext cx="409657" cy="409657"/>
          </a:xfrm>
          <a:prstGeom prst="rect">
            <a:avLst/>
          </a:prstGeom>
        </p:spPr>
      </p:pic>
      <p:pic>
        <p:nvPicPr>
          <p:cNvPr id="7" name="Picture 6"/>
          <p:cNvPicPr>
            <a:picLocks noChangeAspect="1"/>
          </p:cNvPicPr>
          <p:nvPr/>
        </p:nvPicPr>
        <p:blipFill>
          <a:blip r:embed="rId7"/>
          <a:stretch>
            <a:fillRect/>
          </a:stretch>
        </p:blipFill>
        <p:spPr>
          <a:xfrm>
            <a:off x="703384" y="3832018"/>
            <a:ext cx="7659728" cy="2850131"/>
          </a:xfrm>
          <a:prstGeom prst="rect">
            <a:avLst/>
          </a:prstGeom>
        </p:spPr>
      </p:pic>
      <p:sp>
        <p:nvSpPr>
          <p:cNvPr id="3" name="Donut 2"/>
          <p:cNvSpPr/>
          <p:nvPr/>
        </p:nvSpPr>
        <p:spPr>
          <a:xfrm>
            <a:off x="7769795" y="6219744"/>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3545580" y="6248399"/>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3545580" y="4466492"/>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7746350" y="4466492"/>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97999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Using general-purpose compression algorithms for music analysis</a:t>
            </a:r>
          </a:p>
        </p:txBody>
      </p:sp>
      <p:sp>
        <p:nvSpPr>
          <p:cNvPr id="3" name="Content Placeholder 2"/>
          <p:cNvSpPr>
            <a:spLocks noGrp="1"/>
          </p:cNvSpPr>
          <p:nvPr>
            <p:ph idx="1"/>
          </p:nvPr>
        </p:nvSpPr>
        <p:spPr/>
        <p:txBody>
          <a:bodyPr>
            <a:normAutofit fontScale="92500" lnSpcReduction="10000"/>
          </a:bodyPr>
          <a:lstStyle/>
          <a:p>
            <a:r>
              <a:rPr lang="en-US"/>
              <a:t>Compared LZ77, LZ78, Burrows-Wheeler and COSIATEC on classifying folk songs in the NLB</a:t>
            </a:r>
          </a:p>
          <a:p>
            <a:pPr lvl="1"/>
            <a:r>
              <a:rPr lang="en-US" i="1"/>
              <a:t>k</a:t>
            </a:r>
            <a:r>
              <a:rPr lang="en-US"/>
              <a:t>-nearest neighbour</a:t>
            </a:r>
          </a:p>
          <a:p>
            <a:pPr lvl="1"/>
            <a:r>
              <a:rPr lang="en-US"/>
              <a:t>combined representations (ensemble) classification method</a:t>
            </a:r>
          </a:p>
          <a:p>
            <a:pPr lvl="1"/>
            <a:r>
              <a:rPr lang="en-US"/>
              <a:t>novel similarity metric, </a:t>
            </a:r>
            <a:r>
              <a:rPr lang="en-US" i="1"/>
              <a:t>corpus compression distance,</a:t>
            </a:r>
            <a:r>
              <a:rPr lang="en-US"/>
              <a:t> based on NCD</a:t>
            </a:r>
          </a:p>
          <a:p>
            <a:r>
              <a:rPr lang="en-US"/>
              <a:t>Compared LZ77 and COSIATEC on discovery of fugue subject and countersubject entries in WTC1</a:t>
            </a:r>
          </a:p>
          <a:p>
            <a:pPr lvl="1"/>
            <a:endParaRPr lang="en-US"/>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182488854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60401" cy="1143000"/>
          </a:xfrm>
        </p:spPr>
        <p:txBody>
          <a:bodyPr/>
          <a:lstStyle/>
          <a:p>
            <a:r>
              <a:rPr lang="en-US"/>
              <a:t>Viewpoints</a:t>
            </a:r>
          </a:p>
        </p:txBody>
      </p:sp>
      <p:pic>
        <p:nvPicPr>
          <p:cNvPr id="4" name="Picture 3"/>
          <p:cNvPicPr>
            <a:picLocks noChangeAspect="1"/>
          </p:cNvPicPr>
          <p:nvPr/>
        </p:nvPicPr>
        <p:blipFill>
          <a:blip r:embed="rId2"/>
          <a:stretch>
            <a:fillRect/>
          </a:stretch>
        </p:blipFill>
        <p:spPr>
          <a:xfrm>
            <a:off x="3617601" y="0"/>
            <a:ext cx="5372100" cy="6578600"/>
          </a:xfrm>
          <a:prstGeom prst="rect">
            <a:avLst/>
          </a:prstGeom>
        </p:spPr>
      </p:pic>
    </p:spTree>
    <p:extLst>
      <p:ext uri="{BB962C8B-B14F-4D97-AF65-F5344CB8AC3E}">
        <p14:creationId xmlns:p14="http://schemas.microsoft.com/office/powerpoint/2010/main" val="245968671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Corpus compression distance</a:t>
            </a:r>
          </a:p>
        </p:txBody>
      </p:sp>
      <p:sp>
        <p:nvSpPr>
          <p:cNvPr id="3" name="Content Placeholder 2"/>
          <p:cNvSpPr>
            <a:spLocks noGrp="1"/>
          </p:cNvSpPr>
          <p:nvPr>
            <p:ph idx="1"/>
          </p:nvPr>
        </p:nvSpPr>
        <p:spPr>
          <a:xfrm>
            <a:off x="457200" y="1600201"/>
            <a:ext cx="8229600" cy="3544928"/>
          </a:xfrm>
        </p:spPr>
        <p:txBody>
          <a:bodyPr>
            <a:normAutofit fontScale="92500" lnSpcReduction="20000"/>
          </a:bodyPr>
          <a:lstStyle/>
          <a:p>
            <a:r>
              <a:rPr lang="en-US"/>
              <a:t>NCD is not constrained to being between 0 and 1</a:t>
            </a:r>
          </a:p>
          <a:p>
            <a:r>
              <a:rPr lang="en-US"/>
              <a:t>For two different compression algorithms, the range of NCD values is different</a:t>
            </a:r>
          </a:p>
          <a:p>
            <a:r>
              <a:rPr lang="en-US"/>
              <a:t>We wanted to combine NCD values from different compressors to get a new measure of similarity</a:t>
            </a:r>
          </a:p>
          <a:p>
            <a:r>
              <a:rPr lang="en-US"/>
              <a:t>We therefore defined </a:t>
            </a:r>
            <a:r>
              <a:rPr lang="en-US" i="1"/>
              <a:t>corpus compression distance</a:t>
            </a:r>
            <a:r>
              <a:rPr lang="en-US"/>
              <a:t> as the </a:t>
            </a:r>
            <a:r>
              <a:rPr lang="en-US" i="1"/>
              <a:t>normalized </a:t>
            </a:r>
            <a:r>
              <a:rPr lang="en-US"/>
              <a:t>NCD over the corpus:</a:t>
            </a:r>
          </a:p>
        </p:txBody>
      </p:sp>
      <p:pic>
        <p:nvPicPr>
          <p:cNvPr id="4" name="Picture 3"/>
          <p:cNvPicPr>
            <a:picLocks noChangeAspect="1"/>
          </p:cNvPicPr>
          <p:nvPr/>
        </p:nvPicPr>
        <p:blipFill>
          <a:blip r:embed="rId2"/>
          <a:stretch>
            <a:fillRect/>
          </a:stretch>
        </p:blipFill>
        <p:spPr>
          <a:xfrm>
            <a:off x="1923887" y="4929227"/>
            <a:ext cx="5303424" cy="704361"/>
          </a:xfrm>
          <a:prstGeom prst="rect">
            <a:avLst/>
          </a:prstGeom>
        </p:spPr>
      </p:pic>
      <p:pic>
        <p:nvPicPr>
          <p:cNvPr id="5" name="Picture 4"/>
          <p:cNvPicPr>
            <a:picLocks noChangeAspect="1"/>
          </p:cNvPicPr>
          <p:nvPr/>
        </p:nvPicPr>
        <p:blipFill>
          <a:blip r:embed="rId3"/>
          <a:stretch>
            <a:fillRect/>
          </a:stretch>
        </p:blipFill>
        <p:spPr>
          <a:xfrm>
            <a:off x="2514275" y="5855351"/>
            <a:ext cx="4122290" cy="374754"/>
          </a:xfrm>
          <a:prstGeom prst="rect">
            <a:avLst/>
          </a:prstGeom>
        </p:spPr>
      </p:pic>
      <p:pic>
        <p:nvPicPr>
          <p:cNvPr id="6" name="Picture 5" descr="flag_yellow_hig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7" name="Picture 6" descr="Lrn2Cre8-logocolou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8" name="Picture 7" descr="AAU_LOGO_CMYK_UK.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40540415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GB">
                <a:latin typeface="Calibri" charset="0"/>
              </a:rPr>
              <a:t>Repeated patterns in music</a:t>
            </a:r>
          </a:p>
        </p:txBody>
      </p:sp>
      <p:sp>
        <p:nvSpPr>
          <p:cNvPr id="3" name="Content Placeholder 2"/>
          <p:cNvSpPr>
            <a:spLocks noGrp="1"/>
          </p:cNvSpPr>
          <p:nvPr>
            <p:ph idx="1"/>
          </p:nvPr>
        </p:nvSpPr>
        <p:spPr>
          <a:xfrm>
            <a:off x="457200" y="4508500"/>
            <a:ext cx="8229600" cy="1617663"/>
          </a:xfrm>
        </p:spPr>
        <p:txBody>
          <a:bodyPr rtlCol="0">
            <a:normAutofit/>
          </a:bodyPr>
          <a:lstStyle/>
          <a:p>
            <a:pPr marL="0" indent="0" fontAlgn="auto">
              <a:lnSpc>
                <a:spcPct val="90000"/>
              </a:lnSpc>
              <a:spcAft>
                <a:spcPts val="0"/>
              </a:spcAft>
              <a:buFont typeface="Arial"/>
              <a:buNone/>
              <a:defRPr/>
            </a:pPr>
            <a:r>
              <a:rPr lang="en-US" i="1" dirty="0" smtClean="0">
                <a:ea typeface="+mn-ea"/>
                <a:cs typeface="+mn-cs"/>
              </a:rPr>
              <a:t>“the central act” in all forms of music analysis is “the test for identity”</a:t>
            </a:r>
          </a:p>
          <a:p>
            <a:pPr marL="457200" lvl="1" indent="0" algn="r" fontAlgn="auto">
              <a:lnSpc>
                <a:spcPct val="90000"/>
              </a:lnSpc>
              <a:spcAft>
                <a:spcPts val="0"/>
              </a:spcAft>
              <a:buFont typeface="Arial"/>
              <a:buNone/>
              <a:defRPr/>
            </a:pPr>
            <a:r>
              <a:rPr lang="en-US" sz="2000" dirty="0" smtClean="0">
                <a:ea typeface="+mn-ea"/>
              </a:rPr>
              <a:t>Bent and </a:t>
            </a:r>
            <a:r>
              <a:rPr lang="en-US" sz="2000" dirty="0" err="1" smtClean="0">
                <a:ea typeface="+mn-ea"/>
              </a:rPr>
              <a:t>Drabkin</a:t>
            </a:r>
            <a:r>
              <a:rPr lang="en-US" sz="2000" dirty="0" smtClean="0">
                <a:ea typeface="+mn-ea"/>
              </a:rPr>
              <a:t> (1987, p.5)</a:t>
            </a:r>
          </a:p>
          <a:p>
            <a:pPr fontAlgn="auto">
              <a:spcAft>
                <a:spcPts val="0"/>
              </a:spcAft>
              <a:buFont typeface="Arial"/>
              <a:buChar char="•"/>
              <a:defRPr/>
            </a:pPr>
            <a:endParaRPr lang="en-GB" dirty="0" smtClean="0">
              <a:ea typeface="+mn-ea"/>
              <a:cs typeface="+mn-cs"/>
            </a:endParaRPr>
          </a:p>
        </p:txBody>
      </p:sp>
      <p:pic>
        <p:nvPicPr>
          <p:cNvPr id="501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44675"/>
            <a:ext cx="77406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5"/>
          <p:cNvSpPr txBox="1">
            <a:spLocks noChangeArrowheads="1"/>
          </p:cNvSpPr>
          <p:nvPr/>
        </p:nvSpPr>
        <p:spPr bwMode="auto">
          <a:xfrm>
            <a:off x="3276600" y="3716338"/>
            <a:ext cx="557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L. van Beethoven, Piano Sonata, Op.2, No.1, 3</a:t>
            </a:r>
            <a:r>
              <a:rPr lang="en-GB" sz="1400" baseline="30000"/>
              <a:t>rd</a:t>
            </a:r>
            <a:r>
              <a:rPr lang="en-GB" sz="1400"/>
              <a:t> movement</a:t>
            </a:r>
          </a:p>
        </p:txBody>
      </p:sp>
      <p:pic>
        <p:nvPicPr>
          <p:cNvPr id="2" name="03 Sonata in F Minor Op.2 No.1_ Third Movemen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2276872"/>
            <a:ext cx="812800" cy="812800"/>
          </a:xfrm>
          <a:prstGeom prst="rect">
            <a:avLst/>
          </a:prstGeom>
        </p:spPr>
      </p:pic>
    </p:spTree>
    <p:extLst>
      <p:ext uri="{BB962C8B-B14F-4D97-AF65-F5344CB8AC3E}">
        <p14:creationId xmlns:p14="http://schemas.microsoft.com/office/powerpoint/2010/main" val="32671611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9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Single-viewpoint NLB classification</a:t>
            </a:r>
          </a:p>
        </p:txBody>
      </p:sp>
      <p:pic>
        <p:nvPicPr>
          <p:cNvPr id="4" name="Picture 3"/>
          <p:cNvPicPr>
            <a:picLocks noChangeAspect="1"/>
          </p:cNvPicPr>
          <p:nvPr/>
        </p:nvPicPr>
        <p:blipFill>
          <a:blip r:embed="rId2"/>
          <a:stretch>
            <a:fillRect/>
          </a:stretch>
        </p:blipFill>
        <p:spPr>
          <a:xfrm>
            <a:off x="1551369" y="1530513"/>
            <a:ext cx="6049093" cy="3789179"/>
          </a:xfrm>
          <a:prstGeom prst="rect">
            <a:avLst/>
          </a:prstGeom>
        </p:spPr>
      </p:pic>
      <p:pic>
        <p:nvPicPr>
          <p:cNvPr id="5" name="Picture 4" descr="flag_yellow_hig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6" name="Picture 5" descr="Lrn2Cre8-logocolou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7" name="Picture 6" descr="AAU_LOGO_CMYK_UK.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117683329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a:t>Combined viewpoints NLB classification</a:t>
            </a:r>
            <a:br>
              <a:rPr lang="en-US" sz="3600"/>
            </a:br>
            <a:r>
              <a:rPr lang="en-US" sz="3600"/>
              <a:t>(Ensemble classifiers)</a:t>
            </a:r>
            <a:endParaRPr lang="en-US" sz="3600"/>
          </a:p>
        </p:txBody>
      </p:sp>
      <p:sp>
        <p:nvSpPr>
          <p:cNvPr id="3" name="Content Placeholder 2"/>
          <p:cNvSpPr>
            <a:spLocks noGrp="1"/>
          </p:cNvSpPr>
          <p:nvPr>
            <p:ph idx="1"/>
          </p:nvPr>
        </p:nvSpPr>
        <p:spPr>
          <a:xfrm>
            <a:off x="457200" y="5249333"/>
            <a:ext cx="8229600" cy="876830"/>
          </a:xfrm>
        </p:spPr>
        <p:txBody>
          <a:bodyPr>
            <a:normAutofit fontScale="77500" lnSpcReduction="20000"/>
          </a:bodyPr>
          <a:lstStyle/>
          <a:p>
            <a:r>
              <a:rPr lang="en-US"/>
              <a:t>10’ is obtained by combining 8 of the 10 best compressed viewpoints, omitting (LZ77, int0 * ioi) and (COSIATEC,int)</a:t>
            </a:r>
          </a:p>
        </p:txBody>
      </p:sp>
      <p:pic>
        <p:nvPicPr>
          <p:cNvPr id="4" name="Picture 3"/>
          <p:cNvPicPr>
            <a:picLocks noChangeAspect="1"/>
          </p:cNvPicPr>
          <p:nvPr/>
        </p:nvPicPr>
        <p:blipFill>
          <a:blip r:embed="rId2"/>
          <a:stretch>
            <a:fillRect/>
          </a:stretch>
        </p:blipFill>
        <p:spPr>
          <a:xfrm>
            <a:off x="2712912" y="1686820"/>
            <a:ext cx="3714917" cy="2979290"/>
          </a:xfrm>
          <a:prstGeom prst="rect">
            <a:avLst/>
          </a:prstGeom>
        </p:spPr>
      </p:pic>
      <p:pic>
        <p:nvPicPr>
          <p:cNvPr id="5" name="Picture 4" descr="flag_yellow_hig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6" name="Picture 5" descr="Lrn2Cre8-logocolou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7" name="Picture 6" descr="AAU_LOGO_CMYK_UK.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257337841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Comparing LZ77 and COSIATEC on discovery of fugue subject and countersubject entries</a:t>
            </a:r>
          </a:p>
        </p:txBody>
      </p:sp>
      <p:pic>
        <p:nvPicPr>
          <p:cNvPr id="5" name="Picture 4"/>
          <p:cNvPicPr>
            <a:picLocks noChangeAspect="1"/>
          </p:cNvPicPr>
          <p:nvPr/>
        </p:nvPicPr>
        <p:blipFill>
          <a:blip r:embed="rId2"/>
          <a:stretch>
            <a:fillRect/>
          </a:stretch>
        </p:blipFill>
        <p:spPr>
          <a:xfrm>
            <a:off x="457200" y="4215098"/>
            <a:ext cx="3695700" cy="1866900"/>
          </a:xfrm>
          <a:prstGeom prst="rect">
            <a:avLst/>
          </a:prstGeom>
        </p:spPr>
      </p:pic>
      <p:pic>
        <p:nvPicPr>
          <p:cNvPr id="7" name="Picture 6"/>
          <p:cNvPicPr>
            <a:picLocks noChangeAspect="1"/>
          </p:cNvPicPr>
          <p:nvPr/>
        </p:nvPicPr>
        <p:blipFill>
          <a:blip r:embed="rId3"/>
          <a:stretch>
            <a:fillRect/>
          </a:stretch>
        </p:blipFill>
        <p:spPr>
          <a:xfrm>
            <a:off x="457200" y="1628644"/>
            <a:ext cx="3794044" cy="2272670"/>
          </a:xfrm>
          <a:prstGeom prst="rect">
            <a:avLst/>
          </a:prstGeom>
        </p:spPr>
      </p:pic>
      <p:pic>
        <p:nvPicPr>
          <p:cNvPr id="8" name="Picture 7"/>
          <p:cNvPicPr>
            <a:picLocks noChangeAspect="1"/>
          </p:cNvPicPr>
          <p:nvPr/>
        </p:nvPicPr>
        <p:blipFill>
          <a:blip r:embed="rId4"/>
          <a:stretch>
            <a:fillRect/>
          </a:stretch>
        </p:blipFill>
        <p:spPr>
          <a:xfrm>
            <a:off x="4892756" y="1628644"/>
            <a:ext cx="3794044" cy="2272670"/>
          </a:xfrm>
          <a:prstGeom prst="rect">
            <a:avLst/>
          </a:prstGeom>
        </p:spPr>
      </p:pic>
      <p:pic>
        <p:nvPicPr>
          <p:cNvPr id="9" name="Picture 8"/>
          <p:cNvPicPr>
            <a:picLocks noChangeAspect="1"/>
          </p:cNvPicPr>
          <p:nvPr/>
        </p:nvPicPr>
        <p:blipFill>
          <a:blip r:embed="rId5"/>
          <a:stretch>
            <a:fillRect/>
          </a:stretch>
        </p:blipFill>
        <p:spPr>
          <a:xfrm>
            <a:off x="5008684" y="4215098"/>
            <a:ext cx="3794044" cy="1929617"/>
          </a:xfrm>
          <a:prstGeom prst="rect">
            <a:avLst/>
          </a:prstGeom>
        </p:spPr>
      </p:pic>
      <p:sp>
        <p:nvSpPr>
          <p:cNvPr id="14" name="TextBox 13"/>
          <p:cNvSpPr txBox="1"/>
          <p:nvPr/>
        </p:nvSpPr>
        <p:spPr>
          <a:xfrm>
            <a:off x="1718330" y="6144715"/>
            <a:ext cx="5583868" cy="646331"/>
          </a:xfrm>
          <a:prstGeom prst="rect">
            <a:avLst/>
          </a:prstGeom>
          <a:noFill/>
        </p:spPr>
        <p:txBody>
          <a:bodyPr wrap="none" rtlCol="0">
            <a:spAutoFit/>
          </a:bodyPr>
          <a:lstStyle/>
          <a:p>
            <a:pPr algn="ctr"/>
            <a:r>
              <a:rPr lang="en-US"/>
              <a:t>Correlation between CF and TLF1: r= 0.86, N = 9, p = 0.003</a:t>
            </a:r>
          </a:p>
          <a:p>
            <a:r>
              <a:rPr lang="en-US"/>
              <a:t>(NB: SIATECCompressBB achieved TLF1 of 0.301) </a:t>
            </a:r>
          </a:p>
        </p:txBody>
      </p:sp>
    </p:spTree>
    <p:extLst>
      <p:ext uri="{BB962C8B-B14F-4D97-AF65-F5344CB8AC3E}">
        <p14:creationId xmlns:p14="http://schemas.microsoft.com/office/powerpoint/2010/main" val="108336307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SIAM - Pattern matching using SIA (Finding maximal matches)</a:t>
            </a:r>
          </a:p>
        </p:txBody>
      </p:sp>
      <p:sp>
        <p:nvSpPr>
          <p:cNvPr id="36866" name="Rectangle 3"/>
          <p:cNvSpPr>
            <a:spLocks noGrp="1" noChangeArrowheads="1"/>
          </p:cNvSpPr>
          <p:nvPr>
            <p:ph idx="1"/>
          </p:nvPr>
        </p:nvSpPr>
        <p:spPr>
          <a:xfrm>
            <a:off x="3429000" y="4079875"/>
            <a:ext cx="4267200" cy="2362200"/>
          </a:xfrm>
        </p:spPr>
        <p:txBody>
          <a:bodyPr/>
          <a:lstStyle/>
          <a:p>
            <a:r>
              <a:rPr lang="en-US" i="1">
                <a:latin typeface="Calibri" charset="0"/>
              </a:rPr>
              <a:t>O</a:t>
            </a:r>
            <a:r>
              <a:rPr lang="en-US">
                <a:latin typeface="Calibri" charset="0"/>
              </a:rPr>
              <a:t>(</a:t>
            </a:r>
            <a:r>
              <a:rPr lang="en-US" i="1">
                <a:latin typeface="Calibri" charset="0"/>
              </a:rPr>
              <a:t>knm</a:t>
            </a:r>
            <a:r>
              <a:rPr lang="en-US">
                <a:latin typeface="Calibri" charset="0"/>
              </a:rPr>
              <a:t> log(</a:t>
            </a:r>
            <a:r>
              <a:rPr lang="en-US" i="1">
                <a:latin typeface="Calibri" charset="0"/>
              </a:rPr>
              <a:t>nm</a:t>
            </a:r>
            <a:r>
              <a:rPr lang="en-US">
                <a:latin typeface="Calibri" charset="0"/>
              </a:rPr>
              <a:t>)) time</a:t>
            </a:r>
          </a:p>
          <a:p>
            <a:r>
              <a:rPr lang="en-US" i="1">
                <a:latin typeface="Calibri" charset="0"/>
              </a:rPr>
              <a:t>O</a:t>
            </a:r>
            <a:r>
              <a:rPr lang="en-US">
                <a:latin typeface="Calibri" charset="0"/>
              </a:rPr>
              <a:t>(</a:t>
            </a:r>
            <a:r>
              <a:rPr lang="en-US" i="1">
                <a:latin typeface="Calibri" charset="0"/>
              </a:rPr>
              <a:t>knm</a:t>
            </a:r>
            <a:r>
              <a:rPr lang="en-US">
                <a:latin typeface="Calibri" charset="0"/>
              </a:rPr>
              <a:t>) space</a:t>
            </a:r>
          </a:p>
          <a:p>
            <a:r>
              <a:rPr lang="en-US" i="1">
                <a:latin typeface="Calibri" charset="0"/>
              </a:rPr>
              <a:t>O</a:t>
            </a:r>
            <a:r>
              <a:rPr lang="en-US">
                <a:latin typeface="Calibri" charset="0"/>
              </a:rPr>
              <a:t>(</a:t>
            </a:r>
            <a:r>
              <a:rPr lang="en-US" i="1">
                <a:latin typeface="Calibri" charset="0"/>
              </a:rPr>
              <a:t>knm</a:t>
            </a:r>
            <a:r>
              <a:rPr lang="en-US">
                <a:latin typeface="Calibri" charset="0"/>
              </a:rPr>
              <a:t>) average time with hashing</a:t>
            </a:r>
          </a:p>
        </p:txBody>
      </p:sp>
      <p:pic>
        <p:nvPicPr>
          <p:cNvPr id="36867" name="Picture 4" descr="SIAM-qu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93913"/>
            <a:ext cx="2170112"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SIAM-data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3" y="3557588"/>
            <a:ext cx="2627312"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SIAM-vector-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700213"/>
            <a:ext cx="30353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7" descr="SIAM-vector-l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1628775"/>
            <a:ext cx="1450975"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8"/>
          <p:cNvSpPr txBox="1">
            <a:spLocks noChangeArrowheads="1"/>
          </p:cNvSpPr>
          <p:nvPr/>
        </p:nvSpPr>
        <p:spPr bwMode="auto">
          <a:xfrm>
            <a:off x="536575" y="1700213"/>
            <a:ext cx="2667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Arial" charset="0"/>
              </a:rPr>
              <a:t>Query pattern</a:t>
            </a:r>
          </a:p>
        </p:txBody>
      </p:sp>
      <p:sp>
        <p:nvSpPr>
          <p:cNvPr id="36872" name="Text Box 9"/>
          <p:cNvSpPr txBox="1">
            <a:spLocks noChangeArrowheads="1"/>
          </p:cNvSpPr>
          <p:nvPr/>
        </p:nvSpPr>
        <p:spPr bwMode="auto">
          <a:xfrm>
            <a:off x="539750" y="3200400"/>
            <a:ext cx="1295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Arial" charset="0"/>
              </a:rPr>
              <a:t>Dataset</a:t>
            </a:r>
          </a:p>
        </p:txBody>
      </p:sp>
    </p:spTree>
    <p:extLst>
      <p:ext uri="{BB962C8B-B14F-4D97-AF65-F5344CB8AC3E}">
        <p14:creationId xmlns:p14="http://schemas.microsoft.com/office/powerpoint/2010/main" val="15960563"/>
      </p:ext>
    </p:extLst>
  </p:cSld>
  <p:clrMapOvr>
    <a:masterClrMapping/>
  </p:clrMapOvr>
  <p:transition xmlns:p14="http://schemas.microsoft.com/office/powerpoint/2010/main" advTm="506"/>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Improving SIAM - Ukkonen, </a:t>
            </a:r>
            <a:r>
              <a:rPr lang="en-US" smtClean="0">
                <a:ea typeface="+mj-ea"/>
              </a:rPr>
              <a:t>Lemströ</a:t>
            </a:r>
            <a:r>
              <a:rPr lang="en-US" altLang="ja-JP" smtClean="0">
                <a:ea typeface="+mj-ea"/>
              </a:rPr>
              <a:t>m &amp; Mäkinen (2003)</a:t>
            </a:r>
            <a:endParaRPr lang="en-US" smtClean="0">
              <a:ea typeface="+mj-ea"/>
            </a:endParaRPr>
          </a:p>
        </p:txBody>
      </p:sp>
      <p:sp>
        <p:nvSpPr>
          <p:cNvPr id="38914" name="Rectangle 3"/>
          <p:cNvSpPr>
            <a:spLocks noGrp="1" noChangeArrowheads="1"/>
          </p:cNvSpPr>
          <p:nvPr>
            <p:ph idx="1"/>
          </p:nvPr>
        </p:nvSpPr>
        <p:spPr/>
        <p:txBody>
          <a:bodyPr/>
          <a:lstStyle/>
          <a:p>
            <a:r>
              <a:rPr lang="en-US">
                <a:latin typeface="Calibri" charset="0"/>
              </a:rPr>
              <a:t>Use sweepline-like scanning of the dataset (Bentley and Ottmann, 1979)</a:t>
            </a:r>
          </a:p>
          <a:p>
            <a:r>
              <a:rPr lang="en-US">
                <a:latin typeface="Calibri" charset="0"/>
              </a:rPr>
              <a:t>Generalized to approximate matching of sets of horizontal line-segments</a:t>
            </a:r>
          </a:p>
          <a:p>
            <a:r>
              <a:rPr lang="en-US">
                <a:latin typeface="Calibri" charset="0"/>
              </a:rPr>
              <a:t>Improved running time to </a:t>
            </a:r>
            <a:r>
              <a:rPr lang="en-US" i="1">
                <a:latin typeface="Calibri" charset="0"/>
              </a:rPr>
              <a:t>O</a:t>
            </a:r>
            <a:r>
              <a:rPr lang="en-US">
                <a:latin typeface="Calibri" charset="0"/>
              </a:rPr>
              <a:t>(</a:t>
            </a:r>
            <a:r>
              <a:rPr lang="en-US" i="1">
                <a:latin typeface="Calibri" charset="0"/>
              </a:rPr>
              <a:t>mn </a:t>
            </a:r>
            <a:r>
              <a:rPr lang="en-US">
                <a:latin typeface="Calibri" charset="0"/>
              </a:rPr>
              <a:t>log m) (without hashing) and working space to </a:t>
            </a:r>
            <a:r>
              <a:rPr lang="en-US" i="1">
                <a:latin typeface="Calibri" charset="0"/>
              </a:rPr>
              <a:t>O</a:t>
            </a:r>
            <a:r>
              <a:rPr lang="en-US">
                <a:latin typeface="Calibri" charset="0"/>
              </a:rPr>
              <a:t>(</a:t>
            </a:r>
            <a:r>
              <a:rPr lang="en-US" i="1">
                <a:latin typeface="Calibri" charset="0"/>
              </a:rPr>
              <a:t>m</a:t>
            </a:r>
            <a:r>
              <a:rPr lang="en-US">
                <a:latin typeface="Calibri" charset="0"/>
              </a:rPr>
              <a:t>)</a:t>
            </a:r>
          </a:p>
        </p:txBody>
      </p:sp>
    </p:spTree>
    <p:extLst>
      <p:ext uri="{BB962C8B-B14F-4D97-AF65-F5344CB8AC3E}">
        <p14:creationId xmlns:p14="http://schemas.microsoft.com/office/powerpoint/2010/main" val="1392192434"/>
      </p:ext>
    </p:extLst>
  </p:cSld>
  <p:clrMapOvr>
    <a:masterClrMapping/>
  </p:clrMapOvr>
  <p:transition xmlns:p14="http://schemas.microsoft.com/office/powerpoint/2010/main" advTm="491"/>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rtlCol="0">
            <a:normAutofit fontScale="90000"/>
          </a:bodyPr>
          <a:lstStyle/>
          <a:p>
            <a:pPr fontAlgn="auto">
              <a:spcAft>
                <a:spcPts val="0"/>
              </a:spcAft>
              <a:defRPr/>
            </a:pPr>
            <a:r>
              <a:rPr lang="en-US" dirty="0" smtClean="0">
                <a:ea typeface="+mj-ea"/>
                <a:cs typeface="+mj-cs"/>
              </a:rPr>
              <a:t>Improving SIAM - MSM</a:t>
            </a:r>
            <a:br>
              <a:rPr lang="en-US" dirty="0" smtClean="0">
                <a:ea typeface="+mj-ea"/>
                <a:cs typeface="+mj-cs"/>
              </a:rPr>
            </a:br>
            <a:r>
              <a:rPr lang="en-US" dirty="0" smtClean="0">
                <a:ea typeface="+mj-ea"/>
                <a:cs typeface="+mj-cs"/>
              </a:rPr>
              <a:t>(Clifford et al., 2006)</a:t>
            </a:r>
          </a:p>
        </p:txBody>
      </p:sp>
      <p:sp>
        <p:nvSpPr>
          <p:cNvPr id="88067" name="Rectangle 3"/>
          <p:cNvSpPr>
            <a:spLocks noGrp="1" noChangeArrowheads="1"/>
          </p:cNvSpPr>
          <p:nvPr>
            <p:ph idx="1"/>
          </p:nvPr>
        </p:nvSpPr>
        <p:spPr>
          <a:xfrm>
            <a:off x="468313" y="1700213"/>
            <a:ext cx="8229600" cy="4525962"/>
          </a:xfrm>
        </p:spPr>
        <p:txBody>
          <a:bodyPr rtlCol="0">
            <a:normAutofit lnSpcReduction="10000"/>
          </a:bodyPr>
          <a:lstStyle/>
          <a:p>
            <a:pPr fontAlgn="auto">
              <a:spcAft>
                <a:spcPts val="0"/>
              </a:spcAft>
              <a:buFont typeface="Arial"/>
              <a:buChar char="•"/>
              <a:defRPr/>
            </a:pPr>
            <a:r>
              <a:rPr lang="en-US" sz="2800" dirty="0" smtClean="0">
                <a:ea typeface="+mn-ea"/>
                <a:cs typeface="+mn-cs"/>
              </a:rPr>
              <a:t>Finding size of maximal match is 3SUM hard (i.e., </a:t>
            </a:r>
            <a:r>
              <a:rPr lang="en-US" sz="2800" i="1" dirty="0" smtClean="0">
                <a:ea typeface="+mn-ea"/>
                <a:cs typeface="+mn-cs"/>
              </a:rPr>
              <a:t>O</a:t>
            </a:r>
            <a:r>
              <a:rPr lang="en-US" sz="2800" dirty="0" smtClean="0">
                <a:ea typeface="+mn-ea"/>
                <a:cs typeface="+mn-cs"/>
              </a:rPr>
              <a:t>(</a:t>
            </a:r>
            <a:r>
              <a:rPr lang="en-US" sz="2800" i="1" dirty="0" smtClean="0">
                <a:ea typeface="+mn-ea"/>
                <a:cs typeface="+mn-cs"/>
              </a:rPr>
              <a:t>n</a:t>
            </a:r>
            <a:r>
              <a:rPr lang="en-US" sz="2800" baseline="30000" dirty="0" smtClean="0">
                <a:ea typeface="+mn-ea"/>
                <a:cs typeface="+mn-cs"/>
              </a:rPr>
              <a:t>2</a:t>
            </a:r>
            <a:r>
              <a:rPr lang="en-US" sz="2800" dirty="0" smtClean="0">
                <a:ea typeface="+mn-ea"/>
                <a:cs typeface="+mn-cs"/>
              </a:rPr>
              <a:t>) )</a:t>
            </a:r>
          </a:p>
          <a:p>
            <a:pPr fontAlgn="auto">
              <a:spcAft>
                <a:spcPts val="0"/>
              </a:spcAft>
              <a:buFont typeface="Arial"/>
              <a:buChar char="•"/>
              <a:defRPr/>
            </a:pPr>
            <a:r>
              <a:rPr lang="en-US" sz="2800" dirty="0" smtClean="0">
                <a:ea typeface="+mn-ea"/>
                <a:cs typeface="+mn-cs"/>
              </a:rPr>
              <a:t>Reduce problem of multi-dimensional point-set matching to 1d binary wildcard matching</a:t>
            </a:r>
          </a:p>
          <a:p>
            <a:pPr lvl="1" fontAlgn="auto">
              <a:spcAft>
                <a:spcPts val="0"/>
              </a:spcAft>
              <a:buFont typeface="Arial"/>
              <a:buChar char="–"/>
              <a:defRPr/>
            </a:pPr>
            <a:r>
              <a:rPr lang="en-US" sz="2400" dirty="0" smtClean="0">
                <a:ea typeface="+mn-ea"/>
              </a:rPr>
              <a:t>Random projection to 1D</a:t>
            </a:r>
          </a:p>
          <a:p>
            <a:pPr lvl="1" fontAlgn="auto">
              <a:spcAft>
                <a:spcPts val="0"/>
              </a:spcAft>
              <a:buFont typeface="Arial"/>
              <a:buChar char="–"/>
              <a:defRPr/>
            </a:pPr>
            <a:r>
              <a:rPr lang="en-US" sz="2400" dirty="0" smtClean="0">
                <a:ea typeface="+mn-ea"/>
              </a:rPr>
              <a:t>Length reduction by universal hashing</a:t>
            </a:r>
          </a:p>
          <a:p>
            <a:pPr lvl="1" fontAlgn="auto">
              <a:spcAft>
                <a:spcPts val="0"/>
              </a:spcAft>
              <a:buFont typeface="Arial"/>
              <a:buChar char="–"/>
              <a:defRPr/>
            </a:pPr>
            <a:r>
              <a:rPr lang="en-US" sz="2400" dirty="0" smtClean="0">
                <a:ea typeface="+mn-ea"/>
              </a:rPr>
              <a:t>Binary wildcard matching using FFTs</a:t>
            </a:r>
          </a:p>
          <a:p>
            <a:pPr lvl="1" fontAlgn="auto">
              <a:spcAft>
                <a:spcPts val="0"/>
              </a:spcAft>
              <a:buFont typeface="Arial"/>
              <a:buChar char="–"/>
              <a:defRPr/>
            </a:pPr>
            <a:r>
              <a:rPr lang="en-US" sz="2400" dirty="0" smtClean="0">
                <a:ea typeface="+mn-ea"/>
              </a:rPr>
              <a:t>Find best match and check in </a:t>
            </a:r>
            <a:r>
              <a:rPr lang="en-US" sz="2400" i="1" dirty="0" smtClean="0">
                <a:ea typeface="+mn-ea"/>
              </a:rPr>
              <a:t>O</a:t>
            </a:r>
            <a:r>
              <a:rPr lang="en-US" sz="2400" dirty="0" smtClean="0">
                <a:ea typeface="+mn-ea"/>
              </a:rPr>
              <a:t>(</a:t>
            </a:r>
            <a:r>
              <a:rPr lang="en-US" sz="2400" i="1" dirty="0" smtClean="0">
                <a:ea typeface="+mn-ea"/>
              </a:rPr>
              <a:t>m</a:t>
            </a:r>
            <a:r>
              <a:rPr lang="en-US" sz="2400" dirty="0" smtClean="0">
                <a:ea typeface="+mn-ea"/>
              </a:rPr>
              <a:t>) time exactly how many points match at the location that can be inferred from this match</a:t>
            </a:r>
          </a:p>
          <a:p>
            <a:pPr fontAlgn="auto">
              <a:spcAft>
                <a:spcPts val="0"/>
              </a:spcAft>
              <a:buFont typeface="Arial"/>
              <a:buChar char="•"/>
              <a:defRPr/>
            </a:pPr>
            <a:r>
              <a:rPr lang="en-US" sz="2800" dirty="0" smtClean="0">
                <a:ea typeface="+mn-ea"/>
                <a:cs typeface="+mn-cs"/>
              </a:rPr>
              <a:t>Reduces time complexity to </a:t>
            </a:r>
            <a:r>
              <a:rPr lang="en-US" sz="2800" i="1" dirty="0" smtClean="0">
                <a:ea typeface="+mn-ea"/>
                <a:cs typeface="+mn-cs"/>
              </a:rPr>
              <a:t>O</a:t>
            </a:r>
            <a:r>
              <a:rPr lang="en-US" sz="2800" dirty="0" smtClean="0">
                <a:ea typeface="+mn-ea"/>
                <a:cs typeface="+mn-cs"/>
              </a:rPr>
              <a:t>(</a:t>
            </a:r>
            <a:r>
              <a:rPr lang="en-US" sz="2800" i="1" dirty="0" smtClean="0">
                <a:ea typeface="+mn-ea"/>
                <a:cs typeface="+mn-cs"/>
              </a:rPr>
              <a:t>n</a:t>
            </a:r>
            <a:r>
              <a:rPr lang="en-US" sz="2800" dirty="0" smtClean="0">
                <a:ea typeface="+mn-ea"/>
                <a:cs typeface="+mn-cs"/>
              </a:rPr>
              <a:t> log </a:t>
            </a:r>
            <a:r>
              <a:rPr lang="en-US" sz="2800" i="1" dirty="0" smtClean="0">
                <a:ea typeface="+mn-ea"/>
                <a:cs typeface="+mn-cs"/>
              </a:rPr>
              <a:t>n</a:t>
            </a:r>
            <a:r>
              <a:rPr lang="en-US" sz="2800" dirty="0" smtClean="0">
                <a:ea typeface="+mn-ea"/>
                <a:cs typeface="+mn-cs"/>
              </a:rPr>
              <a:t>)</a:t>
            </a:r>
          </a:p>
        </p:txBody>
      </p:sp>
    </p:spTree>
    <p:extLst>
      <p:ext uri="{BB962C8B-B14F-4D97-AF65-F5344CB8AC3E}">
        <p14:creationId xmlns:p14="http://schemas.microsoft.com/office/powerpoint/2010/main" val="2017221473"/>
      </p:ext>
    </p:extLst>
  </p:cSld>
  <p:clrMapOvr>
    <a:masterClrMapping/>
  </p:clrMapOvr>
  <p:transition xmlns:p14="http://schemas.microsoft.com/office/powerpoint/2010/main" advTm="507"/>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26"/>
          <p:cNvSpPr>
            <a:spLocks noGrp="1" noChangeArrowheads="1"/>
          </p:cNvSpPr>
          <p:nvPr>
            <p:ph type="title"/>
          </p:nvPr>
        </p:nvSpPr>
        <p:spPr>
          <a:xfrm>
            <a:off x="395288" y="333375"/>
            <a:ext cx="8162925" cy="1090613"/>
          </a:xfrm>
        </p:spPr>
        <p:txBody>
          <a:bodyPr/>
          <a:lstStyle/>
          <a:p>
            <a:r>
              <a:rPr lang="en-US">
                <a:latin typeface="Calibri" charset="0"/>
              </a:rPr>
              <a:t>Evaluating MSM: Precision-Recall</a:t>
            </a:r>
          </a:p>
        </p:txBody>
      </p:sp>
      <p:sp>
        <p:nvSpPr>
          <p:cNvPr id="181251" name="Rectangle 1027"/>
          <p:cNvSpPr>
            <a:spLocks noGrp="1" noChangeArrowheads="1"/>
          </p:cNvSpPr>
          <p:nvPr>
            <p:ph idx="1"/>
          </p:nvPr>
        </p:nvSpPr>
        <p:spPr>
          <a:xfrm>
            <a:off x="539750" y="4868863"/>
            <a:ext cx="8110538" cy="1752600"/>
          </a:xfrm>
        </p:spPr>
        <p:txBody>
          <a:bodyPr rtlCol="0">
            <a:normAutofit fontScale="85000" lnSpcReduction="20000"/>
          </a:bodyPr>
          <a:lstStyle/>
          <a:p>
            <a:pPr fontAlgn="auto">
              <a:spcAft>
                <a:spcPts val="0"/>
              </a:spcAft>
              <a:buFont typeface="Arial"/>
              <a:buChar char="•"/>
              <a:defRPr/>
            </a:pPr>
            <a:r>
              <a:rPr lang="en-US" dirty="0" smtClean="0">
                <a:ea typeface="+mn-ea"/>
                <a:cs typeface="+mn-cs"/>
              </a:rPr>
              <a:t>Compared with OMRAS (Pickens </a:t>
            </a:r>
            <a:r>
              <a:rPr lang="en-US" i="1" dirty="0" smtClean="0">
                <a:ea typeface="+mn-ea"/>
                <a:cs typeface="+mn-cs"/>
              </a:rPr>
              <a:t>et al</a:t>
            </a:r>
            <a:r>
              <a:rPr lang="en-US" dirty="0" smtClean="0">
                <a:ea typeface="+mn-ea"/>
                <a:cs typeface="+mn-cs"/>
              </a:rPr>
              <a:t>., 2003)</a:t>
            </a:r>
          </a:p>
          <a:p>
            <a:pPr fontAlgn="auto">
              <a:spcAft>
                <a:spcPts val="0"/>
              </a:spcAft>
              <a:buFont typeface="Arial"/>
              <a:buChar char="•"/>
              <a:defRPr/>
            </a:pPr>
            <a:r>
              <a:rPr lang="en-US" dirty="0" smtClean="0">
                <a:ea typeface="+mn-ea"/>
                <a:cs typeface="+mn-cs"/>
              </a:rPr>
              <a:t>Test set of 2338 documents, 480 used as queries</a:t>
            </a:r>
          </a:p>
          <a:p>
            <a:pPr fontAlgn="auto">
              <a:spcAft>
                <a:spcPts val="0"/>
              </a:spcAft>
              <a:buFont typeface="Arial"/>
              <a:buChar char="•"/>
              <a:defRPr/>
            </a:pPr>
            <a:r>
              <a:rPr lang="en-US" dirty="0" smtClean="0">
                <a:ea typeface="+mn-ea"/>
                <a:cs typeface="+mn-cs"/>
              </a:rPr>
              <a:t>All score encodings in strict score time</a:t>
            </a:r>
          </a:p>
          <a:p>
            <a:pPr fontAlgn="auto">
              <a:spcAft>
                <a:spcPts val="0"/>
              </a:spcAft>
              <a:buFont typeface="Arial"/>
              <a:buChar char="•"/>
              <a:defRPr/>
            </a:pPr>
            <a:r>
              <a:rPr lang="en-US" dirty="0" smtClean="0">
                <a:ea typeface="+mn-ea"/>
                <a:cs typeface="+mn-cs"/>
              </a:rPr>
              <a:t>Queries had notes deleted, transposed and inserted</a:t>
            </a:r>
          </a:p>
          <a:p>
            <a:pPr lvl="2" fontAlgn="auto">
              <a:spcAft>
                <a:spcPts val="0"/>
              </a:spcAft>
              <a:buFont typeface="Arial"/>
              <a:buChar char="•"/>
              <a:defRPr/>
            </a:pPr>
            <a:endParaRPr lang="en-US" dirty="0" smtClean="0">
              <a:ea typeface="+mn-ea"/>
            </a:endParaRPr>
          </a:p>
        </p:txBody>
      </p:sp>
      <p:graphicFrame>
        <p:nvGraphicFramePr>
          <p:cNvPr id="43011" name="Object 1029"/>
          <p:cNvGraphicFramePr>
            <a:graphicFrameLocks noChangeAspect="1"/>
          </p:cNvGraphicFramePr>
          <p:nvPr/>
        </p:nvGraphicFramePr>
        <p:xfrm>
          <a:off x="1979613" y="1557338"/>
          <a:ext cx="4953000" cy="3098800"/>
        </p:xfrm>
        <a:graphic>
          <a:graphicData uri="http://schemas.openxmlformats.org/presentationml/2006/ole">
            <mc:AlternateContent xmlns:mc="http://schemas.openxmlformats.org/markup-compatibility/2006">
              <mc:Choice xmlns:v="urn:schemas-microsoft-com:vml" Requires="v">
                <p:oleObj spid="_x0000_s2052" name="Worksheet" r:id="rId4" imgW="6210300" imgH="3886200" progId="Excel.Sheet.8">
                  <p:embed/>
                </p:oleObj>
              </mc:Choice>
              <mc:Fallback>
                <p:oleObj name="Worksheet" r:id="rId4" imgW="6210300" imgH="3886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1557338"/>
                        <a:ext cx="495300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96275077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457200" y="274638"/>
            <a:ext cx="8229600" cy="850900"/>
          </a:xfrm>
        </p:spPr>
        <p:txBody>
          <a:bodyPr/>
          <a:lstStyle/>
          <a:p>
            <a:r>
              <a:rPr lang="en-US">
                <a:latin typeface="Calibri" charset="0"/>
              </a:rPr>
              <a:t>Evaluating MSM: Running time</a:t>
            </a:r>
          </a:p>
        </p:txBody>
      </p:sp>
      <p:sp>
        <p:nvSpPr>
          <p:cNvPr id="182275" name="Rectangle 3"/>
          <p:cNvSpPr>
            <a:spLocks noGrp="1" noChangeArrowheads="1"/>
          </p:cNvSpPr>
          <p:nvPr>
            <p:ph idx="1"/>
          </p:nvPr>
        </p:nvSpPr>
        <p:spPr>
          <a:xfrm>
            <a:off x="468313" y="4149725"/>
            <a:ext cx="8110537" cy="2438400"/>
          </a:xfrm>
        </p:spPr>
        <p:txBody>
          <a:bodyPr rtlCol="0">
            <a:normAutofit fontScale="85000" lnSpcReduction="20000"/>
          </a:bodyPr>
          <a:lstStyle/>
          <a:p>
            <a:pPr fontAlgn="auto">
              <a:spcAft>
                <a:spcPts val="0"/>
              </a:spcAft>
              <a:buFont typeface="Arial"/>
              <a:buChar char="•"/>
              <a:defRPr/>
            </a:pPr>
            <a:r>
              <a:rPr lang="en-US" dirty="0" smtClean="0">
                <a:ea typeface="+mn-ea"/>
                <a:cs typeface="+mn-cs"/>
              </a:rPr>
              <a:t>Run on prefixes of various sizes of first movement of Beethoven’s 3rd Symphony</a:t>
            </a:r>
          </a:p>
          <a:p>
            <a:pPr fontAlgn="auto">
              <a:spcAft>
                <a:spcPts val="0"/>
              </a:spcAft>
              <a:buFont typeface="Arial"/>
              <a:buChar char="•"/>
              <a:defRPr/>
            </a:pPr>
            <a:r>
              <a:rPr lang="en-US" dirty="0" smtClean="0">
                <a:ea typeface="+mn-ea"/>
                <a:cs typeface="+mn-cs"/>
              </a:rPr>
              <a:t>Each prefix matched against itself</a:t>
            </a:r>
          </a:p>
          <a:p>
            <a:pPr fontAlgn="auto">
              <a:spcAft>
                <a:spcPts val="0"/>
              </a:spcAft>
              <a:buFont typeface="Arial"/>
              <a:buChar char="•"/>
              <a:defRPr/>
            </a:pPr>
            <a:r>
              <a:rPr lang="en-US" dirty="0" smtClean="0">
                <a:ea typeface="+mn-ea"/>
                <a:cs typeface="+mn-cs"/>
              </a:rPr>
              <a:t>Compared with largest common subset algorithm of </a:t>
            </a:r>
            <a:r>
              <a:rPr lang="en-US" dirty="0" err="1" smtClean="0">
                <a:ea typeface="+mn-ea"/>
                <a:cs typeface="+mn-cs"/>
              </a:rPr>
              <a:t>Ukkonen</a:t>
            </a:r>
            <a:r>
              <a:rPr lang="en-US" dirty="0" smtClean="0">
                <a:ea typeface="+mn-ea"/>
                <a:cs typeface="+mn-cs"/>
              </a:rPr>
              <a:t>, </a:t>
            </a:r>
            <a:r>
              <a:rPr lang="en-US" dirty="0" err="1" smtClean="0">
                <a:ea typeface="+mn-ea"/>
                <a:cs typeface="+mn-cs"/>
              </a:rPr>
              <a:t>Lemström</a:t>
            </a:r>
            <a:r>
              <a:rPr lang="en-US" dirty="0" smtClean="0">
                <a:ea typeface="+mn-ea"/>
                <a:cs typeface="+mn-cs"/>
              </a:rPr>
              <a:t> and </a:t>
            </a:r>
            <a:r>
              <a:rPr lang="en-US" dirty="0" err="1" smtClean="0">
                <a:ea typeface="+mn-ea"/>
                <a:cs typeface="+mn-cs"/>
              </a:rPr>
              <a:t>Mäkinen</a:t>
            </a:r>
            <a:r>
              <a:rPr lang="en-US" dirty="0" smtClean="0">
                <a:ea typeface="+mn-ea"/>
                <a:cs typeface="+mn-cs"/>
              </a:rPr>
              <a:t> (2003)</a:t>
            </a:r>
          </a:p>
          <a:p>
            <a:pPr lvl="1" fontAlgn="auto">
              <a:spcAft>
                <a:spcPts val="0"/>
              </a:spcAft>
              <a:buFont typeface="Arial"/>
              <a:buChar char="–"/>
              <a:defRPr/>
            </a:pPr>
            <a:r>
              <a:rPr lang="en-US" dirty="0" smtClean="0">
                <a:ea typeface="+mn-ea"/>
              </a:rPr>
              <a:t>MSM nearly 2 orders of magnitude faster (log scale)</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341438"/>
            <a:ext cx="44196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97507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1220"/>
            <a:ext cx="8229600" cy="1143000"/>
          </a:xfrm>
        </p:spPr>
        <p:txBody>
          <a:bodyPr/>
          <a:lstStyle/>
          <a:p>
            <a:r>
              <a:rPr lang="en-US"/>
              <a:t>Demo of OMNISIA</a:t>
            </a:r>
          </a:p>
        </p:txBody>
      </p:sp>
    </p:spTree>
    <p:extLst>
      <p:ext uri="{BB962C8B-B14F-4D97-AF65-F5344CB8AC3E}">
        <p14:creationId xmlns:p14="http://schemas.microsoft.com/office/powerpoint/2010/main" val="671227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2074"/>
          </a:xfrm>
        </p:spPr>
        <p:txBody>
          <a:bodyPr>
            <a:normAutofit fontScale="90000"/>
          </a:bodyPr>
          <a:lstStyle/>
          <a:p>
            <a:r>
              <a:rPr lang="en-US"/>
              <a:t>The “Kolmogorov-Shannon” Divide</a:t>
            </a:r>
          </a:p>
        </p:txBody>
      </p:sp>
      <p:sp>
        <p:nvSpPr>
          <p:cNvPr id="5" name="Content Placeholder 4"/>
          <p:cNvSpPr>
            <a:spLocks noGrp="1"/>
          </p:cNvSpPr>
          <p:nvPr>
            <p:ph sz="half" idx="1"/>
          </p:nvPr>
        </p:nvSpPr>
        <p:spPr>
          <a:xfrm>
            <a:off x="457200" y="980728"/>
            <a:ext cx="4038600" cy="5616624"/>
          </a:xfrm>
        </p:spPr>
        <p:txBody>
          <a:bodyPr>
            <a:normAutofit lnSpcReduction="10000"/>
          </a:bodyPr>
          <a:lstStyle/>
          <a:p>
            <a:r>
              <a:rPr lang="en-US" sz="1800"/>
              <a:t>Kolmogorov</a:t>
            </a:r>
          </a:p>
          <a:p>
            <a:r>
              <a:rPr lang="en-US" sz="1800"/>
              <a:t>assumes data is ordered</a:t>
            </a:r>
            <a:endParaRPr lang="en-US" sz="1800"/>
          </a:p>
          <a:p>
            <a:r>
              <a:rPr lang="en-US" sz="1800"/>
              <a:t>complexity</a:t>
            </a:r>
          </a:p>
          <a:p>
            <a:r>
              <a:rPr lang="en-US" sz="1800"/>
              <a:t>simplicity (Koffka)</a:t>
            </a:r>
          </a:p>
          <a:p>
            <a:r>
              <a:rPr lang="en-US" sz="1800"/>
              <a:t>top-down</a:t>
            </a:r>
          </a:p>
          <a:p>
            <a:r>
              <a:rPr lang="en-US" sz="1800"/>
              <a:t>MDL principle</a:t>
            </a:r>
          </a:p>
          <a:p>
            <a:r>
              <a:rPr lang="en-US" sz="1800"/>
              <a:t>hierarchical structure</a:t>
            </a:r>
          </a:p>
          <a:p>
            <a:r>
              <a:rPr lang="en-US" sz="1800"/>
              <a:t>music analysis</a:t>
            </a:r>
          </a:p>
          <a:p>
            <a:r>
              <a:rPr lang="en-US" sz="1800"/>
              <a:t>composition</a:t>
            </a:r>
          </a:p>
          <a:p>
            <a:r>
              <a:rPr lang="en-US" sz="1800"/>
              <a:t>explanation</a:t>
            </a:r>
          </a:p>
          <a:p>
            <a:r>
              <a:rPr lang="en-US" sz="1800"/>
              <a:t>stories</a:t>
            </a:r>
          </a:p>
          <a:p>
            <a:r>
              <a:rPr lang="en-US" sz="1800"/>
              <a:t>algorithms</a:t>
            </a:r>
          </a:p>
          <a:p>
            <a:r>
              <a:rPr lang="en-US" sz="1800"/>
              <a:t>explicit learning</a:t>
            </a:r>
          </a:p>
          <a:p>
            <a:r>
              <a:rPr lang="en-US" sz="1800"/>
              <a:t>conscious</a:t>
            </a:r>
          </a:p>
          <a:p>
            <a:r>
              <a:rPr lang="en-US" sz="1800"/>
              <a:t>determinism</a:t>
            </a:r>
          </a:p>
          <a:p>
            <a:r>
              <a:rPr lang="en-US" sz="1800"/>
              <a:t>Lerdahl and Jackendoff</a:t>
            </a:r>
          </a:p>
          <a:p>
            <a:r>
              <a:rPr lang="en-US" sz="1800"/>
              <a:t>Browne and Butler</a:t>
            </a:r>
          </a:p>
          <a:p>
            <a:r>
              <a:rPr lang="en-US" sz="1800"/>
              <a:t>SIA</a:t>
            </a:r>
          </a:p>
        </p:txBody>
      </p:sp>
      <p:sp>
        <p:nvSpPr>
          <p:cNvPr id="6" name="Content Placeholder 5"/>
          <p:cNvSpPr>
            <a:spLocks noGrp="1"/>
          </p:cNvSpPr>
          <p:nvPr>
            <p:ph sz="half" idx="2"/>
          </p:nvPr>
        </p:nvSpPr>
        <p:spPr>
          <a:xfrm>
            <a:off x="4648200" y="980728"/>
            <a:ext cx="4038600" cy="5616624"/>
          </a:xfrm>
        </p:spPr>
        <p:txBody>
          <a:bodyPr>
            <a:normAutofit lnSpcReduction="10000"/>
          </a:bodyPr>
          <a:lstStyle/>
          <a:p>
            <a:r>
              <a:rPr lang="en-US" sz="1800"/>
              <a:t>Shannon</a:t>
            </a:r>
          </a:p>
          <a:p>
            <a:r>
              <a:rPr lang="en-US" sz="1800"/>
              <a:t>assumes data is random</a:t>
            </a:r>
            <a:endParaRPr lang="en-US" sz="1800"/>
          </a:p>
          <a:p>
            <a:r>
              <a:rPr lang="en-US" sz="1800"/>
              <a:t>entropy</a:t>
            </a:r>
          </a:p>
          <a:p>
            <a:r>
              <a:rPr lang="en-US" sz="1800"/>
              <a:t>likelihood (Helmholtz)</a:t>
            </a:r>
          </a:p>
          <a:p>
            <a:r>
              <a:rPr lang="en-US" sz="1800"/>
              <a:t>bottom-up</a:t>
            </a:r>
          </a:p>
          <a:p>
            <a:r>
              <a:rPr lang="en-US" sz="1800"/>
              <a:t>Bayesiansm</a:t>
            </a:r>
          </a:p>
          <a:p>
            <a:r>
              <a:rPr lang="en-US" sz="1800"/>
              <a:t>Markov models</a:t>
            </a:r>
          </a:p>
          <a:p>
            <a:r>
              <a:rPr lang="en-US" sz="1800"/>
              <a:t>music perception</a:t>
            </a:r>
          </a:p>
          <a:p>
            <a:r>
              <a:rPr lang="en-US" sz="1800"/>
              <a:t>listening</a:t>
            </a:r>
          </a:p>
          <a:p>
            <a:r>
              <a:rPr lang="en-US" sz="1800"/>
              <a:t>prediction</a:t>
            </a:r>
          </a:p>
          <a:p>
            <a:r>
              <a:rPr lang="en-US" sz="1800"/>
              <a:t>counting</a:t>
            </a:r>
          </a:p>
          <a:p>
            <a:r>
              <a:rPr lang="en-US" sz="1800"/>
              <a:t>probability</a:t>
            </a:r>
          </a:p>
          <a:p>
            <a:r>
              <a:rPr lang="en-US" sz="1800"/>
              <a:t>implicit learning</a:t>
            </a:r>
          </a:p>
          <a:p>
            <a:r>
              <a:rPr lang="en-US" sz="1800"/>
              <a:t>unconscious</a:t>
            </a:r>
          </a:p>
          <a:p>
            <a:r>
              <a:rPr lang="en-US" sz="1800"/>
              <a:t>indeterminism</a:t>
            </a:r>
          </a:p>
          <a:p>
            <a:r>
              <a:rPr lang="en-US" sz="1800"/>
              <a:t>Meyer, Huron</a:t>
            </a:r>
          </a:p>
          <a:p>
            <a:r>
              <a:rPr lang="en-US" sz="1800"/>
              <a:t>Krumhansl</a:t>
            </a:r>
          </a:p>
          <a:p>
            <a:r>
              <a:rPr lang="en-US" sz="1800"/>
              <a:t>IDyOM</a:t>
            </a:r>
          </a:p>
        </p:txBody>
      </p:sp>
      <p:cxnSp>
        <p:nvCxnSpPr>
          <p:cNvPr id="8" name="Straight Connector 7"/>
          <p:cNvCxnSpPr/>
          <p:nvPr/>
        </p:nvCxnSpPr>
        <p:spPr>
          <a:xfrm>
            <a:off x="4427984" y="1052736"/>
            <a:ext cx="0" cy="5544616"/>
          </a:xfrm>
          <a:prstGeom prst="line">
            <a:avLst/>
          </a:prstGeom>
          <a:ln w="76200" cap="flat" cmpd="sng">
            <a:solidFill>
              <a:schemeClr val="tx1"/>
            </a:solidFill>
            <a:round/>
            <a:headEnd type="diamond"/>
            <a:tailEnd type="diamo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9518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361277" y="1239576"/>
            <a:ext cx="6438900" cy="2171700"/>
          </a:xfrm>
          <a:prstGeom prst="rect">
            <a:avLst/>
          </a:prstGeom>
        </p:spPr>
      </p:pic>
      <p:pic>
        <p:nvPicPr>
          <p:cNvPr id="6" name="Picture 5"/>
          <p:cNvPicPr>
            <a:picLocks noChangeAspect="1"/>
          </p:cNvPicPr>
          <p:nvPr/>
        </p:nvPicPr>
        <p:blipFill>
          <a:blip r:embed="rId5"/>
          <a:stretch>
            <a:fillRect/>
          </a:stretch>
        </p:blipFill>
        <p:spPr>
          <a:xfrm>
            <a:off x="2405530" y="3487756"/>
            <a:ext cx="4335182" cy="3051415"/>
          </a:xfrm>
          <a:prstGeom prst="rect">
            <a:avLst/>
          </a:prstGeom>
        </p:spPr>
      </p:pic>
      <p:pic>
        <p:nvPicPr>
          <p:cNvPr id="7"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877" y="3890778"/>
            <a:ext cx="812800" cy="812800"/>
          </a:xfrm>
          <a:prstGeom prst="rect">
            <a:avLst/>
          </a:prstGeom>
        </p:spPr>
      </p:pic>
      <p:sp>
        <p:nvSpPr>
          <p:cNvPr id="8" name="Title 1"/>
          <p:cNvSpPr>
            <a:spLocks noGrp="1"/>
          </p:cNvSpPr>
          <p:nvPr>
            <p:ph type="title"/>
          </p:nvPr>
        </p:nvSpPr>
        <p:spPr>
          <a:xfrm>
            <a:off x="457200" y="274638"/>
            <a:ext cx="8229600" cy="1143000"/>
          </a:xfrm>
        </p:spPr>
        <p:txBody>
          <a:bodyPr/>
          <a:lstStyle/>
          <a:p>
            <a:r>
              <a:rPr lang="en-US"/>
              <a:t>Representing music with point sets</a:t>
            </a:r>
          </a:p>
        </p:txBody>
      </p:sp>
    </p:spTree>
    <p:extLst>
      <p:ext uri="{BB962C8B-B14F-4D97-AF65-F5344CB8AC3E}">
        <p14:creationId xmlns:p14="http://schemas.microsoft.com/office/powerpoint/2010/main" val="174297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323850" y="52388"/>
            <a:ext cx="8710613" cy="1431925"/>
          </a:xfrm>
        </p:spPr>
        <p:txBody>
          <a:bodyPr>
            <a:spAutoFit/>
          </a:bodyPr>
          <a:lstStyle/>
          <a:p>
            <a:r>
              <a:rPr lang="en-US">
                <a:latin typeface="Calibri" charset="0"/>
              </a:rPr>
              <a:t>Problems with string-based approach - Polyphony</a:t>
            </a:r>
          </a:p>
        </p:txBody>
      </p:sp>
      <p:sp>
        <p:nvSpPr>
          <p:cNvPr id="18434" name="Rectangle 3"/>
          <p:cNvSpPr>
            <a:spLocks noGrp="1" noChangeArrowheads="1"/>
          </p:cNvSpPr>
          <p:nvPr>
            <p:ph idx="1"/>
          </p:nvPr>
        </p:nvSpPr>
        <p:spPr>
          <a:xfrm>
            <a:off x="228600" y="3587750"/>
            <a:ext cx="8153400" cy="2862263"/>
          </a:xfrm>
        </p:spPr>
        <p:txBody>
          <a:bodyPr>
            <a:spAutoFit/>
          </a:bodyPr>
          <a:lstStyle/>
          <a:p>
            <a:r>
              <a:rPr lang="en-US" sz="2000">
                <a:latin typeface="Calibri" charset="0"/>
              </a:rPr>
              <a:t>If searching polyphonic music and</a:t>
            </a:r>
          </a:p>
          <a:p>
            <a:pPr lvl="1"/>
            <a:r>
              <a:rPr lang="en-US" sz="2000">
                <a:latin typeface="Calibri" charset="0"/>
              </a:rPr>
              <a:t>do not know voice to which each note belongs (e.g., MIDI format 0 file); </a:t>
            </a:r>
            <a:r>
              <a:rPr lang="en-US" sz="2000" i="1">
                <a:latin typeface="Calibri" charset="0"/>
              </a:rPr>
              <a:t>or</a:t>
            </a:r>
            <a:endParaRPr lang="en-US" sz="2000">
              <a:latin typeface="Calibri" charset="0"/>
            </a:endParaRPr>
          </a:p>
          <a:p>
            <a:pPr lvl="1"/>
            <a:r>
              <a:rPr lang="en-US" sz="2000">
                <a:latin typeface="Calibri" charset="0"/>
              </a:rPr>
              <a:t>interested in patterns containing notes from 2 or more voices</a:t>
            </a:r>
          </a:p>
          <a:p>
            <a:r>
              <a:rPr lang="en-US" sz="2000">
                <a:latin typeface="Calibri" charset="0"/>
              </a:rPr>
              <a:t>then</a:t>
            </a:r>
          </a:p>
          <a:p>
            <a:pPr lvl="1"/>
            <a:r>
              <a:rPr lang="en-US" sz="2000">
                <a:latin typeface="Calibri" charset="0"/>
              </a:rPr>
              <a:t>combinatorial explosion in number of possible string representations</a:t>
            </a:r>
          </a:p>
          <a:p>
            <a:pPr lvl="1"/>
            <a:r>
              <a:rPr lang="en-US" sz="2000">
                <a:latin typeface="Calibri" charset="0"/>
              </a:rPr>
              <a:t>if don’t use all possible representations then may not find all interesting patterns</a:t>
            </a:r>
          </a:p>
        </p:txBody>
      </p:sp>
      <p:pic>
        <p:nvPicPr>
          <p:cNvPr id="18435" name="Picture 4" descr="voice-explo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773238"/>
            <a:ext cx="5257800"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678709"/>
      </p:ext>
    </p:extLst>
  </p:cSld>
  <p:clrMapOvr>
    <a:masterClrMapping/>
  </p:clrMapOvr>
  <p:transition xmlns:p14="http://schemas.microsoft.com/office/powerpoint/2010/main" advTm="64483"/>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Using multidimensional point sets to represent music (1)</a:t>
            </a:r>
          </a:p>
        </p:txBody>
      </p:sp>
      <p:pic>
        <p:nvPicPr>
          <p:cNvPr id="20482" name="Picture 4" descr="prelu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844675"/>
            <a:ext cx="4495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prelude-point-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700213"/>
            <a:ext cx="387826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preludechr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284538"/>
            <a:ext cx="64770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relude.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79388" y="2276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887793"/>
      </p:ext>
    </p:extLst>
  </p:cSld>
  <p:clrMapOvr>
    <a:masterClrMapping/>
  </p:clrMapOvr>
  <p:transition xmlns:p14="http://schemas.microsoft.com/office/powerpoint/2010/main" advTm="1041"/>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988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00" fill="hold"/>
                                        <p:tgtEl>
                                          <p:spTgt spid="79881"/>
                                        </p:tgtEl>
                                      </p:cBhvr>
                                    </p:cmd>
                                  </p:childTnLst>
                                </p:cTn>
                              </p:par>
                            </p:childTnLst>
                          </p:cTn>
                        </p:par>
                      </p:childTnLst>
                    </p:cTn>
                  </p:par>
                </p:childTnLst>
              </p:cTn>
              <p:nextCondLst>
                <p:cond evt="onClick" delay="0">
                  <p:tgtEl>
                    <p:spTgt spid="7988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988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TotalTime>
  <Words>5318</Words>
  <Application>Microsoft Macintosh PowerPoint</Application>
  <PresentationFormat>On-screen Show (4:3)</PresentationFormat>
  <Paragraphs>432</Paragraphs>
  <Slides>80</Slides>
  <Notes>16</Notes>
  <HiddenSlides>0</HiddenSlides>
  <MMClips>23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83" baseType="lpstr">
      <vt:lpstr>Office Theme</vt:lpstr>
      <vt:lpstr>Microsoft Equation</vt:lpstr>
      <vt:lpstr>Microsoft Excel 97 - 2004 Worksheet</vt:lpstr>
      <vt:lpstr>Geometric, Compression-based Pattern Discovery in Music</vt:lpstr>
      <vt:lpstr>New Springer book  on Computational Music Analysis</vt:lpstr>
      <vt:lpstr>Pattern discovery in Lrn2Cre8</vt:lpstr>
      <vt:lpstr>Pattern discovery in Lrn2Cre8</vt:lpstr>
      <vt:lpstr>Repeated patterns in music</vt:lpstr>
      <vt:lpstr>Repeated patterns in music</vt:lpstr>
      <vt:lpstr>Repeated patterns in music</vt:lpstr>
      <vt:lpstr>Representing music with point sets</vt:lpstr>
      <vt:lpstr>Using multidimensional point sets to represent music (1)</vt:lpstr>
      <vt:lpstr>Using multidimensional point sets to represent music (2)</vt:lpstr>
      <vt:lpstr>Motives, themes and translatable patterns in pitch-time space</vt:lpstr>
      <vt:lpstr>Compression and explanation</vt:lpstr>
      <vt:lpstr>The goal of music analysis</vt:lpstr>
      <vt:lpstr>A musical analysis as a program</vt:lpstr>
      <vt:lpstr>Program length as a measure of complexity</vt:lpstr>
      <vt:lpstr>Music analysis aims to compress music</vt:lpstr>
      <vt:lpstr>Perceptual organisations of surfaces</vt:lpstr>
      <vt:lpstr>Musical objects are interpreted  in the context of larger containing objects</vt:lpstr>
      <vt:lpstr>Music analysts look for short programs that compute collections of musical objects</vt:lpstr>
      <vt:lpstr>Listener interprets new music in the context of previously heard music</vt:lpstr>
      <vt:lpstr>Perceived structure represented by process by which object is generated</vt:lpstr>
      <vt:lpstr>Perception and analysis are non-optimal compression</vt:lpstr>
      <vt:lpstr>Most musical repetitions are neither perceived nor intended</vt:lpstr>
      <vt:lpstr>Individual differences depend on order of presentation of context</vt:lpstr>
      <vt:lpstr>Music analysis and point-set compression</vt:lpstr>
      <vt:lpstr>Maximal translatable patterns (MTPs)</vt:lpstr>
      <vt:lpstr>Translational equivalence classes (TECs)</vt:lpstr>
      <vt:lpstr>Compression with TECs</vt:lpstr>
      <vt:lpstr>SIA - Discovering all maximal translatable patterns (MTPs)</vt:lpstr>
      <vt:lpstr>SIATEC - Discovering all occurrences of all MTPs</vt:lpstr>
      <vt:lpstr>Heuristics for isolating the “best” patterns</vt:lpstr>
      <vt:lpstr>Dual or conjugate TECs</vt:lpstr>
      <vt:lpstr>Redundant translators</vt:lpstr>
      <vt:lpstr>COSIATEC</vt:lpstr>
      <vt:lpstr>Forth’s algorithm  (Forth 2012, Forth and Wiggins 2009)</vt:lpstr>
      <vt:lpstr>SIACT and SIAR (Collins et al. 2010, Collins 2011)</vt:lpstr>
      <vt:lpstr>SIATECCompress</vt:lpstr>
      <vt:lpstr>Music analysis and point-set compression</vt:lpstr>
      <vt:lpstr>COSIATEC J.S. Bach, Fugue in C minor, BWV 847</vt:lpstr>
      <vt:lpstr>COSIACTTEC J.S. Bach, Fugue in C minor, BWV 847</vt:lpstr>
      <vt:lpstr>COSIARTEC J.S. Bach, Fugue in C minor, BWV 847</vt:lpstr>
      <vt:lpstr>SIATECCompress J.S. Bach, Fugue in C minor, BWV 847</vt:lpstr>
      <vt:lpstr>Forth’s algorithm J.S. Bach, Fugue in C minor, BWV 847</vt:lpstr>
      <vt:lpstr>J.S. Bach, Fugue in C major, BWV 846</vt:lpstr>
      <vt:lpstr>J. S. Bach, Fugue in C minor, BWV 847</vt:lpstr>
      <vt:lpstr>J.S. Bach, Fugue in D major, BWV 850</vt:lpstr>
      <vt:lpstr>Using point-set compression algorithms for folk-song classification</vt:lpstr>
      <vt:lpstr>Example COSIATEC encoding of NLB folk song</vt:lpstr>
      <vt:lpstr>MIREX 2013: Discovery of repeated themes and sections</vt:lpstr>
      <vt:lpstr>Johannes Kepler University Patterns Development Database (JKU-PDD)</vt:lpstr>
      <vt:lpstr>PowerPoint Presentation</vt:lpstr>
      <vt:lpstr>Raw, BB and Segment modes</vt:lpstr>
      <vt:lpstr>Point-set compression algorithms on JKU-PDD</vt:lpstr>
      <vt:lpstr>Results on MIREX 2013 test set</vt:lpstr>
      <vt:lpstr>PowerPoint Presentation</vt:lpstr>
      <vt:lpstr>Example outputs</vt:lpstr>
      <vt:lpstr>Example outputs</vt:lpstr>
      <vt:lpstr>Example outputs</vt:lpstr>
      <vt:lpstr>PowerPoint Presentation</vt:lpstr>
      <vt:lpstr>Some interesting non-ground-truth patterns discovered by COSIATEC</vt:lpstr>
      <vt:lpstr>Some interesting non-ground-truth patterns discovered by COSIATEC</vt:lpstr>
      <vt:lpstr>Discovering fugue subjects and counter subjects in WTC1</vt:lpstr>
      <vt:lpstr>From point-set analyses to segmentations</vt:lpstr>
      <vt:lpstr>Generating segmentations from point-set analyses</vt:lpstr>
      <vt:lpstr>Using general-purpose compression algorithms for music analysis</vt:lpstr>
      <vt:lpstr>Results of point-set compression algorithms does not fully support parsimony principle – why?</vt:lpstr>
      <vt:lpstr>Using general-purpose compression algorithms for music analysis</vt:lpstr>
      <vt:lpstr>Viewpoints</vt:lpstr>
      <vt:lpstr>Corpus compression distance</vt:lpstr>
      <vt:lpstr>Single-viewpoint NLB classification</vt:lpstr>
      <vt:lpstr>Combined viewpoints NLB classification (Ensemble classifiers)</vt:lpstr>
      <vt:lpstr>Comparing LZ77 and COSIATEC on discovery of fugue subject and countersubject entries</vt:lpstr>
      <vt:lpstr>SIAM - Pattern matching using SIA (Finding maximal matches)</vt:lpstr>
      <vt:lpstr>Improving SIAM - Ukkonen, Lemström &amp; Mäkinen (2003)</vt:lpstr>
      <vt:lpstr>Improving SIAM - MSM (Clifford et al., 2006)</vt:lpstr>
      <vt:lpstr>Evaluating MSM: Precision-Recall</vt:lpstr>
      <vt:lpstr>Evaluating MSM: Running time</vt:lpstr>
      <vt:lpstr>Demo of OMNISIA</vt:lpstr>
      <vt:lpstr>The “Kolmogorov-Shannon” Divide</vt:lpstr>
      <vt:lpstr>Problems with string-based approach - Polyphony</vt:lpstr>
    </vt:vector>
  </TitlesOfParts>
  <Company>ADMT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Geometric, Compression-based Pattern Discovery in Music</dc:title>
  <dc:creator>David Meredith</dc:creator>
  <cp:lastModifiedBy>David Meredith</cp:lastModifiedBy>
  <cp:revision>14</cp:revision>
  <dcterms:created xsi:type="dcterms:W3CDTF">2016-05-06T13:44:49Z</dcterms:created>
  <dcterms:modified xsi:type="dcterms:W3CDTF">2016-05-06T16:32:19Z</dcterms:modified>
</cp:coreProperties>
</file>