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s/slide20.xml" ContentType="application/vnd.openxmlformats-officedocument.presentationml.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8" r:id="rId18"/>
    <p:sldId id="279" r:id="rId19"/>
    <p:sldId id="280" r:id="rId20"/>
    <p:sldId id="275" r:id="rId21"/>
    <p:sldId id="276" r:id="rId22"/>
    <p:sldId id="277" r:id="rId23"/>
    <p:sldId id="281"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0081" autoAdjust="0"/>
    <p:restoredTop sz="96848" autoAdjust="0"/>
  </p:normalViewPr>
  <p:slideViewPr>
    <p:cSldViewPr snapToGrid="0" snapToObjects="1">
      <p:cViewPr varScale="1">
        <p:scale>
          <a:sx n="120" d="100"/>
          <a:sy n="120" d="100"/>
        </p:scale>
        <p:origin x="-81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4EB486C5-A41A-884E-B898-8A5F2873EBD4}" type="datetimeFigureOut">
              <a:rPr lang="en-US" smtClean="0"/>
              <a:pPr/>
              <a:t>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4EB486C5-A41A-884E-B898-8A5F2873EBD4}" type="datetimeFigureOut">
              <a:rPr lang="en-US" smtClean="0"/>
              <a:pPr/>
              <a:t>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4EB486C5-A41A-884E-B898-8A5F2873EBD4}" type="datetimeFigureOut">
              <a:rPr lang="en-US" smtClean="0"/>
              <a:pPr/>
              <a:t>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4EB486C5-A41A-884E-B898-8A5F2873EBD4}" type="datetimeFigureOut">
              <a:rPr lang="en-US" smtClean="0"/>
              <a:pPr/>
              <a:t>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4EB486C5-A41A-884E-B898-8A5F2873EBD4}" type="datetimeFigureOut">
              <a:rPr lang="en-US" smtClean="0"/>
              <a:pPr/>
              <a:t>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4EB486C5-A41A-884E-B898-8A5F2873EBD4}" type="datetimeFigureOut">
              <a:rPr lang="en-US" smtClean="0"/>
              <a:pPr/>
              <a:t>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4EB486C5-A41A-884E-B898-8A5F2873EBD4}" type="datetimeFigureOut">
              <a:rPr lang="en-US" smtClean="0"/>
              <a:pPr/>
              <a:t>2/3/11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4EB486C5-A41A-884E-B898-8A5F2873EBD4}" type="datetimeFigureOut">
              <a:rPr lang="en-US" smtClean="0"/>
              <a:pPr/>
              <a:t>2/3/11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B486C5-A41A-884E-B898-8A5F2873EBD4}" type="datetimeFigureOut">
              <a:rPr lang="en-US" smtClean="0"/>
              <a:pPr/>
              <a:t>2/3/11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4EB486C5-A41A-884E-B898-8A5F2873EBD4}" type="datetimeFigureOut">
              <a:rPr lang="en-US" smtClean="0"/>
              <a:pPr/>
              <a:t>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4EB486C5-A41A-884E-B898-8A5F2873EBD4}" type="datetimeFigureOut">
              <a:rPr lang="en-US" smtClean="0"/>
              <a:pPr/>
              <a:t>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82C73D-C9CB-9343-81E4-ADEC3B76B15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486C5-A41A-884E-B898-8A5F2873EBD4}" type="datetimeFigureOut">
              <a:rPr lang="en-US" smtClean="0"/>
              <a:pPr/>
              <a:t>2/3/11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82C73D-C9CB-9343-81E4-ADEC3B76B15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69076"/>
            <a:ext cx="7772400" cy="731374"/>
          </a:xfrm>
        </p:spPr>
        <p:txBody>
          <a:bodyPr>
            <a:normAutofit fontScale="90000"/>
          </a:bodyPr>
          <a:lstStyle/>
          <a:p>
            <a:r>
              <a:rPr lang="en-US" dirty="0" err="1" smtClean="0"/>
              <a:t>Signalling</a:t>
            </a:r>
            <a:r>
              <a:rPr lang="en-US" dirty="0" smtClean="0"/>
              <a:t> Changes</a:t>
            </a:r>
            <a:endParaRPr lang="en-US" dirty="0"/>
          </a:p>
        </p:txBody>
      </p:sp>
      <p:sp>
        <p:nvSpPr>
          <p:cNvPr id="3" name="Subtitle 2"/>
          <p:cNvSpPr>
            <a:spLocks noGrp="1"/>
          </p:cNvSpPr>
          <p:nvPr>
            <p:ph type="subTitle" idx="1"/>
          </p:nvPr>
        </p:nvSpPr>
        <p:spPr/>
        <p:txBody>
          <a:bodyPr>
            <a:normAutofit/>
          </a:bodyPr>
          <a:lstStyle/>
          <a:p>
            <a:r>
              <a:rPr lang="en-US" dirty="0" smtClean="0"/>
              <a:t>David Meredith</a:t>
            </a:r>
            <a:br>
              <a:rPr lang="en-US" dirty="0" smtClean="0"/>
            </a:br>
            <a:r>
              <a:rPr lang="en-US" dirty="0" smtClean="0"/>
              <a:t>Aalborg </a:t>
            </a:r>
            <a:r>
              <a:rPr lang="en-US" dirty="0" smtClean="0"/>
              <a:t>University</a:t>
            </a:r>
          </a:p>
          <a:p>
            <a:endParaRPr lang="en-US" dirty="0" smtClean="0"/>
          </a:p>
          <a:p>
            <a:endParaRPr lang="en-US" dirty="0"/>
          </a:p>
        </p:txBody>
      </p:sp>
      <p:sp>
        <p:nvSpPr>
          <p:cNvPr id="6" name="TextBox 5"/>
          <p:cNvSpPr txBox="1"/>
          <p:nvPr/>
        </p:nvSpPr>
        <p:spPr>
          <a:xfrm>
            <a:off x="7999860" y="5606114"/>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2"/>
          <a:stretch>
            <a:fillRect/>
          </a:stretch>
        </p:blipFill>
        <p:spPr>
          <a:xfrm>
            <a:off x="3309817" y="853290"/>
            <a:ext cx="2528254" cy="16219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story so far</a:t>
            </a:r>
            <a:endParaRPr lang="en-US" dirty="0"/>
          </a:p>
        </p:txBody>
      </p:sp>
      <p:sp>
        <p:nvSpPr>
          <p:cNvPr id="3" name="Content Placeholder 2"/>
          <p:cNvSpPr>
            <a:spLocks noGrp="1"/>
          </p:cNvSpPr>
          <p:nvPr>
            <p:ph idx="1"/>
          </p:nvPr>
        </p:nvSpPr>
        <p:spPr>
          <a:xfrm>
            <a:off x="457200" y="1600200"/>
            <a:ext cx="8229600" cy="4886408"/>
          </a:xfrm>
        </p:spPr>
        <p:txBody>
          <a:bodyPr>
            <a:normAutofit fontScale="92500" lnSpcReduction="20000"/>
          </a:bodyPr>
          <a:lstStyle/>
          <a:p>
            <a:r>
              <a:rPr lang="en-US" dirty="0" smtClean="0"/>
              <a:t>Light falling outside the receptive field has no effect on firing rate</a:t>
            </a:r>
          </a:p>
          <a:p>
            <a:r>
              <a:rPr lang="en-US" dirty="0" smtClean="0"/>
              <a:t>The number of inhibitory receptors in the OFF region is typically equal to the number of excitatory receptors in the ON region</a:t>
            </a:r>
          </a:p>
          <a:p>
            <a:pPr lvl="1"/>
            <a:r>
              <a:rPr lang="en-US" dirty="0" smtClean="0"/>
              <a:t>So a retinal ganglion cell only responds if the illumination in the OFF region is different from that in the ON region (e.g., when there’s an edge across the field)</a:t>
            </a:r>
          </a:p>
          <a:p>
            <a:r>
              <a:rPr lang="en-US" dirty="0" smtClean="0"/>
              <a:t>If the overall illumination of the visual field changes, this does not cause a large change in the firing rate of a retinal ganglion cell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Signalling</a:t>
            </a:r>
            <a:r>
              <a:rPr lang="en-US" dirty="0" smtClean="0"/>
              <a:t> edges</a:t>
            </a:r>
            <a:endParaRPr lang="en-US" dirty="0"/>
          </a:p>
        </p:txBody>
      </p:sp>
      <p:sp>
        <p:nvSpPr>
          <p:cNvPr id="6" name="Content Placeholder 5"/>
          <p:cNvSpPr>
            <a:spLocks noGrp="1"/>
          </p:cNvSpPr>
          <p:nvPr>
            <p:ph sz="half" idx="2"/>
          </p:nvPr>
        </p:nvSpPr>
        <p:spPr>
          <a:xfrm>
            <a:off x="4211052" y="1600200"/>
            <a:ext cx="4475747" cy="4525963"/>
          </a:xfrm>
        </p:spPr>
        <p:txBody>
          <a:bodyPr>
            <a:normAutofit fontScale="92500" lnSpcReduction="20000"/>
          </a:bodyPr>
          <a:lstStyle/>
          <a:p>
            <a:r>
              <a:rPr lang="en-US" dirty="0" smtClean="0"/>
              <a:t>A, B and C are not responding because activation of ON = activation of OFF</a:t>
            </a:r>
          </a:p>
          <a:p>
            <a:r>
              <a:rPr lang="en-US" dirty="0" smtClean="0"/>
              <a:t>Receptive fields actually usually overlap, though they don’t here</a:t>
            </a:r>
          </a:p>
          <a:p>
            <a:r>
              <a:rPr lang="en-US" dirty="0" smtClean="0"/>
              <a:t>Groups of ganglion cells can signal edges or changes in the field</a:t>
            </a:r>
          </a:p>
          <a:p>
            <a:r>
              <a:rPr lang="en-US" dirty="0" smtClean="0"/>
              <a:t>Note that the group of cells tell us which side of the edge is dark and which is light</a:t>
            </a:r>
          </a:p>
        </p:txBody>
      </p:sp>
      <p:pic>
        <p:nvPicPr>
          <p:cNvPr id="7" name="Picture 6"/>
          <p:cNvPicPr>
            <a:picLocks noChangeAspect="1"/>
          </p:cNvPicPr>
          <p:nvPr/>
        </p:nvPicPr>
        <p:blipFill>
          <a:blip r:embed="rId2"/>
          <a:stretch>
            <a:fillRect/>
          </a:stretch>
        </p:blipFill>
        <p:spPr>
          <a:xfrm>
            <a:off x="457199" y="1600200"/>
            <a:ext cx="3566695" cy="453903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Ganglion cells signal changes</a:t>
            </a:r>
            <a:endParaRPr lang="en-US" dirty="0"/>
          </a:p>
        </p:txBody>
      </p:sp>
      <p:sp>
        <p:nvSpPr>
          <p:cNvPr id="6" name="Content Placeholder 5"/>
          <p:cNvSpPr>
            <a:spLocks noGrp="1"/>
          </p:cNvSpPr>
          <p:nvPr>
            <p:ph idx="1"/>
          </p:nvPr>
        </p:nvSpPr>
        <p:spPr>
          <a:xfrm>
            <a:off x="457200" y="3793123"/>
            <a:ext cx="8229600" cy="2333040"/>
          </a:xfrm>
        </p:spPr>
        <p:txBody>
          <a:bodyPr>
            <a:normAutofit fontScale="77500" lnSpcReduction="20000"/>
          </a:bodyPr>
          <a:lstStyle/>
          <a:p>
            <a:r>
              <a:rPr lang="en-US" dirty="0" smtClean="0"/>
              <a:t>Cartoons and line drawings work because they contain most of the information that the visual system uses to recognize and make sense of a scene – that is, the edges or changes</a:t>
            </a:r>
          </a:p>
          <a:p>
            <a:r>
              <a:rPr lang="en-US" dirty="0" smtClean="0"/>
              <a:t>Having to send on only the change information means that there is much less information that needs to be sent along the optic nerve</a:t>
            </a:r>
            <a:endParaRPr lang="en-US" dirty="0"/>
          </a:p>
        </p:txBody>
      </p:sp>
      <p:pic>
        <p:nvPicPr>
          <p:cNvPr id="7" name="Picture 6"/>
          <p:cNvPicPr>
            <a:picLocks noChangeAspect="1"/>
          </p:cNvPicPr>
          <p:nvPr/>
        </p:nvPicPr>
        <p:blipFill>
          <a:blip r:embed="rId2"/>
          <a:stretch>
            <a:fillRect/>
          </a:stretch>
        </p:blipFill>
        <p:spPr>
          <a:xfrm>
            <a:off x="2592461" y="1417638"/>
            <a:ext cx="4171926" cy="237548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5123"/>
          </a:xfrm>
        </p:spPr>
        <p:txBody>
          <a:bodyPr>
            <a:noAutofit/>
          </a:bodyPr>
          <a:lstStyle/>
          <a:p>
            <a:r>
              <a:rPr lang="en-US" sz="2800" dirty="0" smtClean="0"/>
              <a:t>Filtering with an ON-centre ganglion cell receptive field</a:t>
            </a:r>
            <a:endParaRPr lang="en-US" sz="2800" dirty="0"/>
          </a:p>
        </p:txBody>
      </p:sp>
      <p:sp>
        <p:nvSpPr>
          <p:cNvPr id="3" name="Content Placeholder 2"/>
          <p:cNvSpPr>
            <a:spLocks noGrp="1"/>
          </p:cNvSpPr>
          <p:nvPr>
            <p:ph idx="1"/>
          </p:nvPr>
        </p:nvSpPr>
        <p:spPr>
          <a:xfrm>
            <a:off x="457200" y="3631604"/>
            <a:ext cx="8229600" cy="3226395"/>
          </a:xfrm>
        </p:spPr>
        <p:txBody>
          <a:bodyPr>
            <a:normAutofit fontScale="85000" lnSpcReduction="20000"/>
          </a:bodyPr>
          <a:lstStyle/>
          <a:p>
            <a:r>
              <a:rPr lang="en-US" dirty="0" smtClean="0"/>
              <a:t>In (</a:t>
            </a:r>
            <a:r>
              <a:rPr lang="en-US" dirty="0" err="1" smtClean="0"/>
              <a:t>b</a:t>
            </a:r>
            <a:r>
              <a:rPr lang="en-US" dirty="0" smtClean="0"/>
              <a:t>), grey is no response, black is inhibition, white is excitation</a:t>
            </a:r>
          </a:p>
          <a:p>
            <a:r>
              <a:rPr lang="en-US" dirty="0" smtClean="0"/>
              <a:t>An edge indicated by a black line and a white line next to each other</a:t>
            </a:r>
          </a:p>
          <a:p>
            <a:r>
              <a:rPr lang="en-US" dirty="0" smtClean="0"/>
              <a:t>Black line on the dark side of the edge, white line on the brighter side of the edge</a:t>
            </a:r>
          </a:p>
          <a:p>
            <a:r>
              <a:rPr lang="en-US" dirty="0" smtClean="0"/>
              <a:t>Means that typically less than 10% of the ganglion cells are used to code the picture</a:t>
            </a:r>
            <a:endParaRPr lang="en-US" dirty="0"/>
          </a:p>
        </p:txBody>
      </p:sp>
      <p:pic>
        <p:nvPicPr>
          <p:cNvPr id="4" name="Picture 3"/>
          <p:cNvPicPr>
            <a:picLocks noChangeAspect="1"/>
          </p:cNvPicPr>
          <p:nvPr/>
        </p:nvPicPr>
        <p:blipFill>
          <a:blip r:embed="rId2"/>
          <a:stretch>
            <a:fillRect/>
          </a:stretch>
        </p:blipFill>
        <p:spPr>
          <a:xfrm>
            <a:off x="855523" y="869761"/>
            <a:ext cx="7344569" cy="276184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7440"/>
          </a:xfrm>
        </p:spPr>
        <p:txBody>
          <a:bodyPr>
            <a:normAutofit/>
          </a:bodyPr>
          <a:lstStyle/>
          <a:p>
            <a:r>
              <a:rPr lang="en-US" sz="3600" dirty="0" smtClean="0"/>
              <a:t>Concentric, antagonistic receptive fields</a:t>
            </a:r>
            <a:endParaRPr lang="en-US" sz="3600" dirty="0"/>
          </a:p>
        </p:txBody>
      </p:sp>
      <p:sp>
        <p:nvSpPr>
          <p:cNvPr id="3" name="Content Placeholder 2"/>
          <p:cNvSpPr>
            <a:spLocks noGrp="1"/>
          </p:cNvSpPr>
          <p:nvPr>
            <p:ph idx="1"/>
          </p:nvPr>
        </p:nvSpPr>
        <p:spPr>
          <a:xfrm>
            <a:off x="457200" y="3542631"/>
            <a:ext cx="8229600" cy="2847474"/>
          </a:xfrm>
        </p:spPr>
        <p:txBody>
          <a:bodyPr/>
          <a:lstStyle/>
          <a:p>
            <a:r>
              <a:rPr lang="en-US" dirty="0" smtClean="0"/>
              <a:t>Ganglion cells have </a:t>
            </a:r>
            <a:r>
              <a:rPr lang="en-US" i="1" dirty="0" smtClean="0"/>
              <a:t>concentric, antagonistic</a:t>
            </a:r>
            <a:r>
              <a:rPr lang="en-US" dirty="0" smtClean="0"/>
              <a:t> receptive fields</a:t>
            </a:r>
          </a:p>
          <a:p>
            <a:r>
              <a:rPr lang="en-US" dirty="0" smtClean="0"/>
              <a:t>This type of antagonism is called </a:t>
            </a:r>
            <a:r>
              <a:rPr lang="en-US" i="1" dirty="0" smtClean="0"/>
              <a:t>lateral inhibition</a:t>
            </a:r>
            <a:endParaRPr lang="en-US" dirty="0"/>
          </a:p>
        </p:txBody>
      </p:sp>
      <p:pic>
        <p:nvPicPr>
          <p:cNvPr id="5" name="Picture 4"/>
          <p:cNvPicPr>
            <a:picLocks noChangeAspect="1"/>
          </p:cNvPicPr>
          <p:nvPr/>
        </p:nvPicPr>
        <p:blipFill>
          <a:blip r:embed="rId2"/>
          <a:stretch>
            <a:fillRect/>
          </a:stretch>
        </p:blipFill>
        <p:spPr>
          <a:xfrm>
            <a:off x="2005264" y="1242078"/>
            <a:ext cx="5146161" cy="230055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Hermann or </a:t>
            </a:r>
            <a:r>
              <a:rPr lang="en-US" dirty="0" err="1" smtClean="0"/>
              <a:t>Hering</a:t>
            </a:r>
            <a:r>
              <a:rPr lang="en-US" dirty="0" smtClean="0"/>
              <a:t> Grid</a:t>
            </a:r>
            <a:endParaRPr lang="en-US" dirty="0"/>
          </a:p>
        </p:txBody>
      </p:sp>
      <p:pic>
        <p:nvPicPr>
          <p:cNvPr id="4" name="Picture 3"/>
          <p:cNvPicPr>
            <a:picLocks noChangeAspect="1"/>
          </p:cNvPicPr>
          <p:nvPr/>
        </p:nvPicPr>
        <p:blipFill>
          <a:blip r:embed="rId2"/>
          <a:stretch>
            <a:fillRect/>
          </a:stretch>
        </p:blipFill>
        <p:spPr>
          <a:xfrm>
            <a:off x="2242551" y="1417638"/>
            <a:ext cx="4655553" cy="477322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Explanation of Hermann grid</a:t>
            </a:r>
            <a:endParaRPr lang="en-US" dirty="0"/>
          </a:p>
        </p:txBody>
      </p:sp>
      <p:sp>
        <p:nvSpPr>
          <p:cNvPr id="3" name="Content Placeholder 2"/>
          <p:cNvSpPr>
            <a:spLocks noGrp="1"/>
          </p:cNvSpPr>
          <p:nvPr>
            <p:ph idx="1"/>
          </p:nvPr>
        </p:nvSpPr>
        <p:spPr>
          <a:xfrm>
            <a:off x="457200" y="4000984"/>
            <a:ext cx="8229600" cy="2603016"/>
          </a:xfrm>
        </p:spPr>
        <p:txBody>
          <a:bodyPr>
            <a:normAutofit fontScale="92500" lnSpcReduction="20000"/>
          </a:bodyPr>
          <a:lstStyle/>
          <a:p>
            <a:r>
              <a:rPr lang="en-US" dirty="0" smtClean="0"/>
              <a:t>ON-centre receptive field </a:t>
            </a:r>
            <a:r>
              <a:rPr lang="en-US" dirty="0" err="1" smtClean="0"/>
              <a:t>centred</a:t>
            </a:r>
            <a:r>
              <a:rPr lang="en-US" dirty="0" smtClean="0"/>
              <a:t> on a junction had more light hitting its inhibitory surround than one </a:t>
            </a:r>
            <a:r>
              <a:rPr lang="en-US" dirty="0" err="1" smtClean="0"/>
              <a:t>centred</a:t>
            </a:r>
            <a:r>
              <a:rPr lang="en-US" dirty="0" smtClean="0"/>
              <a:t> on a street adjacent to a junction</a:t>
            </a:r>
          </a:p>
          <a:p>
            <a:pPr lvl="1"/>
            <a:r>
              <a:rPr lang="en-US" dirty="0" smtClean="0"/>
              <a:t>Lower firing rate interpreted as lower luminance</a:t>
            </a:r>
          </a:p>
          <a:p>
            <a:r>
              <a:rPr lang="en-US" dirty="0" smtClean="0"/>
              <a:t>Receptive field in the fovea are too small to span a junction, so only peripheral vision affected</a:t>
            </a:r>
            <a:endParaRPr lang="en-US" dirty="0"/>
          </a:p>
        </p:txBody>
      </p:sp>
      <p:pic>
        <p:nvPicPr>
          <p:cNvPr id="4" name="Picture 3"/>
          <p:cNvPicPr>
            <a:picLocks noChangeAspect="1"/>
          </p:cNvPicPr>
          <p:nvPr/>
        </p:nvPicPr>
        <p:blipFill>
          <a:blip r:embed="rId2"/>
          <a:stretch>
            <a:fillRect/>
          </a:stretch>
        </p:blipFill>
        <p:spPr>
          <a:xfrm>
            <a:off x="2456113" y="1417638"/>
            <a:ext cx="4067676" cy="258334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Troxler</a:t>
            </a:r>
            <a:r>
              <a:rPr lang="en-US" dirty="0" smtClean="0"/>
              <a:t> fading</a:t>
            </a:r>
            <a:endParaRPr lang="en-US" dirty="0"/>
          </a:p>
        </p:txBody>
      </p:sp>
      <p:pic>
        <p:nvPicPr>
          <p:cNvPr id="4" name="Picture 3"/>
          <p:cNvPicPr>
            <a:picLocks noChangeAspect="1"/>
          </p:cNvPicPr>
          <p:nvPr/>
        </p:nvPicPr>
        <p:blipFill>
          <a:blip r:embed="rId2"/>
          <a:stretch>
            <a:fillRect/>
          </a:stretch>
        </p:blipFill>
        <p:spPr>
          <a:xfrm>
            <a:off x="457200" y="1417638"/>
            <a:ext cx="8229600" cy="511598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Explanation of </a:t>
            </a:r>
            <a:r>
              <a:rPr lang="en-US" dirty="0" err="1" smtClean="0"/>
              <a:t>Troxler</a:t>
            </a:r>
            <a:r>
              <a:rPr lang="en-US" dirty="0" smtClean="0"/>
              <a:t> fading</a:t>
            </a:r>
            <a:endParaRPr lang="en-US" dirty="0"/>
          </a:p>
        </p:txBody>
      </p:sp>
      <p:sp>
        <p:nvSpPr>
          <p:cNvPr id="3" name="Content Placeholder 2"/>
          <p:cNvSpPr>
            <a:spLocks noGrp="1"/>
          </p:cNvSpPr>
          <p:nvPr>
            <p:ph idx="1"/>
          </p:nvPr>
        </p:nvSpPr>
        <p:spPr/>
        <p:txBody>
          <a:bodyPr/>
          <a:lstStyle/>
          <a:p>
            <a:r>
              <a:rPr lang="en-US" dirty="0" smtClean="0"/>
              <a:t>Visual system picks up edges of rectangle and assumes </a:t>
            </a:r>
            <a:r>
              <a:rPr lang="en-US" dirty="0" err="1" smtClean="0"/>
              <a:t>colour</a:t>
            </a:r>
            <a:r>
              <a:rPr lang="en-US" dirty="0" smtClean="0"/>
              <a:t> on inside of edge continues until another edge is detected</a:t>
            </a:r>
          </a:p>
          <a:p>
            <a:r>
              <a:rPr lang="en-US" dirty="0" smtClean="0"/>
              <a:t>Doughnut edge is blurry and eyes are still, so fail to pick up the doughnut edge, so visual system assumes </a:t>
            </a:r>
            <a:r>
              <a:rPr lang="en-US" dirty="0" err="1" smtClean="0"/>
              <a:t>colour</a:t>
            </a:r>
            <a:r>
              <a:rPr lang="en-US" dirty="0" smtClean="0"/>
              <a:t> continues through this edge</a:t>
            </a:r>
            <a:endParaRPr lang="en-US" dirty="0"/>
          </a:p>
        </p:txBody>
      </p:sp>
      <p:pic>
        <p:nvPicPr>
          <p:cNvPr id="4" name="Picture 3"/>
          <p:cNvPicPr>
            <a:picLocks noChangeAspect="1"/>
          </p:cNvPicPr>
          <p:nvPr/>
        </p:nvPicPr>
        <p:blipFill>
          <a:blip r:embed="rId2"/>
          <a:stretch>
            <a:fillRect/>
          </a:stretch>
        </p:blipFill>
        <p:spPr>
          <a:xfrm>
            <a:off x="1" y="0"/>
            <a:ext cx="1270074" cy="133876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Craik-O’Brien-Cornsweet</a:t>
            </a:r>
            <a:r>
              <a:rPr lang="en-US" dirty="0" smtClean="0"/>
              <a:t> illusion</a:t>
            </a:r>
            <a:endParaRPr lang="en-US" dirty="0"/>
          </a:p>
        </p:txBody>
      </p:sp>
      <p:sp>
        <p:nvSpPr>
          <p:cNvPr id="3" name="Content Placeholder 2"/>
          <p:cNvSpPr>
            <a:spLocks noGrp="1"/>
          </p:cNvSpPr>
          <p:nvPr>
            <p:ph idx="1"/>
          </p:nvPr>
        </p:nvSpPr>
        <p:spPr/>
        <p:txBody>
          <a:bodyPr/>
          <a:lstStyle/>
          <a:p>
            <a:r>
              <a:rPr lang="en-US" dirty="0" err="1" smtClean="0"/>
              <a:t>http://web.mit.edu/persci/gaz/gaz-teaching/flash/craik-movie.swf</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for this lecture</a:t>
            </a:r>
            <a:endParaRPr lang="en-US" dirty="0"/>
          </a:p>
        </p:txBody>
      </p:sp>
      <p:sp>
        <p:nvSpPr>
          <p:cNvPr id="3" name="Content Placeholder 2"/>
          <p:cNvSpPr>
            <a:spLocks noGrp="1"/>
          </p:cNvSpPr>
          <p:nvPr>
            <p:ph idx="1"/>
          </p:nvPr>
        </p:nvSpPr>
        <p:spPr/>
        <p:txBody>
          <a:bodyPr/>
          <a:lstStyle/>
          <a:p>
            <a:r>
              <a:rPr lang="en-US" dirty="0" smtClean="0"/>
              <a:t>This lecture is based on Chapter 2 of</a:t>
            </a:r>
          </a:p>
          <a:p>
            <a:pPr lvl="1"/>
            <a:r>
              <a:rPr lang="da-DK" dirty="0" err="1"/>
              <a:t>Snowden</a:t>
            </a:r>
            <a:r>
              <a:rPr lang="da-DK" dirty="0"/>
              <a:t>, R., Thompson, P. &amp; </a:t>
            </a:r>
            <a:r>
              <a:rPr lang="da-DK" dirty="0" err="1"/>
              <a:t>Troscianko</a:t>
            </a:r>
            <a:r>
              <a:rPr lang="da-DK" dirty="0"/>
              <a:t>, T. (2006). </a:t>
            </a:r>
            <a:r>
              <a:rPr lang="da-DK" i="1" dirty="0" err="1"/>
              <a:t>Basic</a:t>
            </a:r>
            <a:r>
              <a:rPr lang="da-DK" i="1" dirty="0"/>
              <a:t> Vision: An </a:t>
            </a:r>
            <a:r>
              <a:rPr lang="da-DK" i="1" dirty="0" err="1"/>
              <a:t>Introduction</a:t>
            </a:r>
            <a:r>
              <a:rPr lang="da-DK" i="1" dirty="0"/>
              <a:t> to Visual Perception</a:t>
            </a:r>
            <a:r>
              <a:rPr lang="da-DK" dirty="0"/>
              <a:t>. OUP. (ISBN: 978-0199286706)</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t>
            </a:r>
            <a:r>
              <a:rPr lang="en-US" dirty="0" err="1" smtClean="0"/>
              <a:t>Troxler</a:t>
            </a:r>
            <a:r>
              <a:rPr lang="en-US" dirty="0" smtClean="0"/>
              <a:t> fading</a:t>
            </a:r>
            <a:endParaRPr lang="en-US" dirty="0"/>
          </a:p>
        </p:txBody>
      </p:sp>
      <p:pic>
        <p:nvPicPr>
          <p:cNvPr id="4" name="Picture 3"/>
          <p:cNvPicPr>
            <a:picLocks noChangeAspect="1"/>
          </p:cNvPicPr>
          <p:nvPr/>
        </p:nvPicPr>
        <p:blipFill>
          <a:blip r:embed="rId2"/>
          <a:stretch>
            <a:fillRect/>
          </a:stretch>
        </p:blipFill>
        <p:spPr>
          <a:xfrm>
            <a:off x="865025" y="1417638"/>
            <a:ext cx="7407980" cy="508796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over time</a:t>
            </a:r>
            <a:endParaRPr lang="en-US" dirty="0"/>
          </a:p>
        </p:txBody>
      </p:sp>
      <p:sp>
        <p:nvSpPr>
          <p:cNvPr id="3" name="Content Placeholder 2"/>
          <p:cNvSpPr>
            <a:spLocks noGrp="1"/>
          </p:cNvSpPr>
          <p:nvPr>
            <p:ph idx="1"/>
          </p:nvPr>
        </p:nvSpPr>
        <p:spPr/>
        <p:txBody>
          <a:bodyPr>
            <a:normAutofit lnSpcReduction="10000"/>
          </a:bodyPr>
          <a:lstStyle/>
          <a:p>
            <a:r>
              <a:rPr lang="en-US" dirty="0" smtClean="0"/>
              <a:t>Retina is detector of </a:t>
            </a:r>
            <a:r>
              <a:rPr lang="en-US" i="1" dirty="0" smtClean="0"/>
              <a:t>change </a:t>
            </a:r>
            <a:r>
              <a:rPr lang="en-US" dirty="0" smtClean="0"/>
              <a:t>in time as well as space (edges)</a:t>
            </a:r>
          </a:p>
          <a:p>
            <a:r>
              <a:rPr lang="en-US" dirty="0" smtClean="0"/>
              <a:t>Some cells have a </a:t>
            </a:r>
            <a:r>
              <a:rPr lang="en-US" i="1" dirty="0" smtClean="0"/>
              <a:t>sustained</a:t>
            </a:r>
            <a:r>
              <a:rPr lang="en-US" dirty="0" smtClean="0"/>
              <a:t> response: they keep firing at the same high rate when they are stimulated</a:t>
            </a:r>
          </a:p>
          <a:p>
            <a:r>
              <a:rPr lang="en-US" dirty="0" smtClean="0"/>
              <a:t>Other cells are </a:t>
            </a:r>
            <a:r>
              <a:rPr lang="en-US" i="1" dirty="0" smtClean="0"/>
              <a:t>transient</a:t>
            </a:r>
            <a:r>
              <a:rPr lang="en-US" dirty="0" smtClean="0"/>
              <a:t>: they give a short burst of high-rate firing</a:t>
            </a:r>
          </a:p>
          <a:p>
            <a:r>
              <a:rPr lang="en-US" dirty="0" smtClean="0"/>
              <a:t>Even sustained response cells return to baseline after a while</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Explanation of </a:t>
            </a:r>
            <a:r>
              <a:rPr lang="en-US" dirty="0" err="1" smtClean="0"/>
              <a:t>Troxler</a:t>
            </a:r>
            <a:r>
              <a:rPr lang="en-US" dirty="0" smtClean="0"/>
              <a:t> fading</a:t>
            </a:r>
            <a:endParaRPr lang="en-US" dirty="0"/>
          </a:p>
        </p:txBody>
      </p:sp>
      <p:sp>
        <p:nvSpPr>
          <p:cNvPr id="3" name="Content Placeholder 2"/>
          <p:cNvSpPr>
            <a:spLocks noGrp="1"/>
          </p:cNvSpPr>
          <p:nvPr>
            <p:ph idx="1"/>
          </p:nvPr>
        </p:nvSpPr>
        <p:spPr/>
        <p:txBody>
          <a:bodyPr>
            <a:normAutofit fontScale="85000" lnSpcReduction="20000"/>
          </a:bodyPr>
          <a:lstStyle/>
          <a:p>
            <a:r>
              <a:rPr lang="en-US" i="1" dirty="0" smtClean="0"/>
              <a:t>Tremor</a:t>
            </a:r>
            <a:r>
              <a:rPr lang="en-US" dirty="0" smtClean="0"/>
              <a:t>: constant small movement of eyes</a:t>
            </a:r>
          </a:p>
          <a:p>
            <a:r>
              <a:rPr lang="en-US" dirty="0" smtClean="0"/>
              <a:t>If tremor is eliminated, then after a while your whole visual field goes a dull grey</a:t>
            </a:r>
          </a:p>
          <a:p>
            <a:r>
              <a:rPr lang="en-US" dirty="0" smtClean="0"/>
              <a:t>In the </a:t>
            </a:r>
            <a:r>
              <a:rPr lang="en-US" dirty="0" err="1" smtClean="0"/>
              <a:t>Troxler</a:t>
            </a:r>
            <a:r>
              <a:rPr lang="en-US" dirty="0" smtClean="0"/>
              <a:t> fading example, the transient cells report no change in the image and the sustained cells eventually lose interest too</a:t>
            </a:r>
          </a:p>
          <a:p>
            <a:r>
              <a:rPr lang="en-US" dirty="0" smtClean="0"/>
              <a:t>Because cells have adapted to the pattern at the top, when you move your eyes down to the lower cross, your eyes register an increase in brightness on the left (threshold reduction, hence a white blob) and a decrease in brightness on the right (threshold elevation, hence a black blob)</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Dark adaptation</a:t>
            </a:r>
            <a:endParaRPr lang="en-US" dirty="0"/>
          </a:p>
        </p:txBody>
      </p:sp>
      <p:sp>
        <p:nvSpPr>
          <p:cNvPr id="3" name="Content Placeholder 2"/>
          <p:cNvSpPr>
            <a:spLocks noGrp="1"/>
          </p:cNvSpPr>
          <p:nvPr>
            <p:ph idx="1"/>
          </p:nvPr>
        </p:nvSpPr>
        <p:spPr>
          <a:xfrm>
            <a:off x="457200" y="3809852"/>
            <a:ext cx="8229600" cy="2534997"/>
          </a:xfrm>
        </p:spPr>
        <p:txBody>
          <a:bodyPr>
            <a:normAutofit fontScale="62500" lnSpcReduction="20000"/>
          </a:bodyPr>
          <a:lstStyle/>
          <a:p>
            <a:r>
              <a:rPr lang="en-US" dirty="0" smtClean="0"/>
              <a:t>After looking at a bright light, both cones and rods get bleached</a:t>
            </a:r>
          </a:p>
          <a:p>
            <a:r>
              <a:rPr lang="en-US" dirty="0" smtClean="0"/>
              <a:t>If then placed in the dark</a:t>
            </a:r>
          </a:p>
          <a:p>
            <a:pPr lvl="1"/>
            <a:r>
              <a:rPr lang="en-US" dirty="0" smtClean="0"/>
              <a:t>cones recover quickly to their normal sensitivity after about 5 minutes</a:t>
            </a:r>
          </a:p>
          <a:p>
            <a:pPr lvl="1"/>
            <a:r>
              <a:rPr lang="en-US" dirty="0" smtClean="0"/>
              <a:t>rods recover to their normal (lower) sensitivity after about 30 minutes</a:t>
            </a:r>
          </a:p>
          <a:p>
            <a:r>
              <a:rPr lang="en-US" dirty="0" smtClean="0"/>
              <a:t>Takes about 10 minutes before rod sensitivity is lower than cone sensitivity</a:t>
            </a:r>
          </a:p>
          <a:p>
            <a:r>
              <a:rPr lang="en-US" dirty="0" smtClean="0"/>
              <a:t>Therefore ability to see in the dark increases for about 5 minutes, then stays constant for about 5 minutes, then increases again after 10 minutes and improves until you’ve been in the dark for about half an hour</a:t>
            </a:r>
            <a:endParaRPr lang="en-US" dirty="0"/>
          </a:p>
        </p:txBody>
      </p:sp>
      <p:pic>
        <p:nvPicPr>
          <p:cNvPr id="4" name="Picture 3"/>
          <p:cNvPicPr>
            <a:picLocks noChangeAspect="1"/>
          </p:cNvPicPr>
          <p:nvPr/>
        </p:nvPicPr>
        <p:blipFill>
          <a:blip r:embed="rId2"/>
          <a:stretch>
            <a:fillRect/>
          </a:stretch>
        </p:blipFill>
        <p:spPr>
          <a:xfrm>
            <a:off x="2938783" y="1417638"/>
            <a:ext cx="3262167" cy="217352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4349"/>
          </a:xfrm>
        </p:spPr>
        <p:txBody>
          <a:bodyPr/>
          <a:lstStyle/>
          <a:p>
            <a:r>
              <a:rPr lang="en-US" dirty="0" smtClean="0"/>
              <a:t>Overview</a:t>
            </a:r>
            <a:endParaRPr lang="en-US" dirty="0"/>
          </a:p>
        </p:txBody>
      </p:sp>
      <p:sp>
        <p:nvSpPr>
          <p:cNvPr id="3" name="Content Placeholder 2"/>
          <p:cNvSpPr>
            <a:spLocks noGrp="1"/>
          </p:cNvSpPr>
          <p:nvPr>
            <p:ph idx="1"/>
          </p:nvPr>
        </p:nvSpPr>
        <p:spPr>
          <a:xfrm>
            <a:off x="457200" y="1118988"/>
            <a:ext cx="8229600" cy="5469682"/>
          </a:xfrm>
        </p:spPr>
        <p:txBody>
          <a:bodyPr>
            <a:normAutofit lnSpcReduction="10000"/>
          </a:bodyPr>
          <a:lstStyle/>
          <a:p>
            <a:r>
              <a:rPr lang="en-US" dirty="0" smtClean="0"/>
              <a:t>Visual systems must deal with an enormous range of conditions</a:t>
            </a:r>
          </a:p>
          <a:p>
            <a:r>
              <a:rPr lang="en-US" dirty="0" smtClean="0"/>
              <a:t>How does our visual system turn the light coming into the eyes into a model of the world around us?</a:t>
            </a:r>
          </a:p>
          <a:p>
            <a:r>
              <a:rPr lang="en-US" dirty="0" smtClean="0"/>
              <a:t>Early visual system discards lots of information</a:t>
            </a:r>
          </a:p>
          <a:p>
            <a:r>
              <a:rPr lang="en-US" dirty="0" smtClean="0"/>
              <a:t>Keeps information about edges and changes in an image</a:t>
            </a:r>
          </a:p>
          <a:p>
            <a:r>
              <a:rPr lang="en-US" dirty="0" smtClean="0"/>
              <a:t>Does nothing unless it has to</a:t>
            </a:r>
          </a:p>
          <a:p>
            <a:pPr lvl="1"/>
            <a:r>
              <a:rPr lang="en-US" dirty="0" smtClean="0"/>
              <a:t>So if something doesn’t change for a long time, it can completely disappear!</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must be selective</a:t>
            </a:r>
            <a:endParaRPr lang="en-US" dirty="0"/>
          </a:p>
        </p:txBody>
      </p:sp>
      <p:sp>
        <p:nvSpPr>
          <p:cNvPr id="3" name="Content Placeholder 2"/>
          <p:cNvSpPr>
            <a:spLocks noGrp="1"/>
          </p:cNvSpPr>
          <p:nvPr>
            <p:ph idx="1"/>
          </p:nvPr>
        </p:nvSpPr>
        <p:spPr/>
        <p:txBody>
          <a:bodyPr/>
          <a:lstStyle/>
          <a:p>
            <a:r>
              <a:rPr lang="en-US" dirty="0" smtClean="0"/>
              <a:t>Vision’s job is to give us the information we </a:t>
            </a:r>
            <a:r>
              <a:rPr lang="en-US" i="1" dirty="0" smtClean="0"/>
              <a:t>do </a:t>
            </a:r>
            <a:r>
              <a:rPr lang="en-US" dirty="0" smtClean="0"/>
              <a:t>need…</a:t>
            </a:r>
          </a:p>
          <a:p>
            <a:pPr lvl="1"/>
            <a:r>
              <a:rPr lang="en-US" dirty="0" smtClean="0"/>
              <a:t>e.g., ripe fruit, a bus coming towards us, a face that we recognize</a:t>
            </a:r>
          </a:p>
          <a:p>
            <a:r>
              <a:rPr lang="en-US" dirty="0" smtClean="0"/>
              <a:t>…and discard the information we </a:t>
            </a:r>
            <a:r>
              <a:rPr lang="en-US" i="1" dirty="0" smtClean="0"/>
              <a:t>don’t</a:t>
            </a:r>
            <a:r>
              <a:rPr lang="en-US" dirty="0" smtClean="0"/>
              <a:t> need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How much information passes through the retina?</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120 million rods, 8 million cones in each eye</a:t>
            </a:r>
          </a:p>
          <a:p>
            <a:r>
              <a:rPr lang="en-US" dirty="0" smtClean="0"/>
              <a:t>Assume 200-300 shades of light (levels of luminance) ≈ 256 levels = 8 bits = 1 byte</a:t>
            </a:r>
          </a:p>
          <a:p>
            <a:r>
              <a:rPr lang="en-US" dirty="0" smtClean="0"/>
              <a:t>So roughly 130 Mb in each retina</a:t>
            </a:r>
          </a:p>
          <a:p>
            <a:r>
              <a:rPr lang="en-US" dirty="0" smtClean="0"/>
              <a:t>Assume 30 frames per second: 130 </a:t>
            </a:r>
            <a:r>
              <a:rPr lang="en-US" dirty="0" err="1" smtClean="0"/>
              <a:t>x</a:t>
            </a:r>
            <a:r>
              <a:rPr lang="en-US" dirty="0" smtClean="0"/>
              <a:t> 30 = 3900 Mb = 3.9 </a:t>
            </a:r>
            <a:r>
              <a:rPr lang="en-US" dirty="0" err="1" smtClean="0"/>
              <a:t>Gb</a:t>
            </a:r>
            <a:r>
              <a:rPr lang="en-US" dirty="0" smtClean="0"/>
              <a:t> per second </a:t>
            </a:r>
            <a:r>
              <a:rPr lang="en-US" i="1" dirty="0" smtClean="0"/>
              <a:t>per eye!</a:t>
            </a:r>
          </a:p>
          <a:p>
            <a:r>
              <a:rPr lang="en-US" dirty="0" smtClean="0"/>
              <a:t>So a DVD (4.7Gb) on which you can store at least 1 feature-length movie is not big enough to store even 1 second of all the information that is coming into the retinas of the two eyes</a:t>
            </a:r>
          </a:p>
          <a:p>
            <a:r>
              <a:rPr lang="en-US" dirty="0" smtClean="0"/>
              <a:t>The optic nerve has only 1 million nerve </a:t>
            </a:r>
            <a:r>
              <a:rPr lang="en-US" dirty="0" err="1" smtClean="0"/>
              <a:t>fibres</a:t>
            </a:r>
            <a:r>
              <a:rPr lang="en-US" dirty="0" smtClean="0"/>
              <a:t>, so only a summary of this information gets sent on to the brain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Receptive fields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Most of our knowledge about retinal ganglion cells comes from </a:t>
            </a:r>
            <a:r>
              <a:rPr lang="en-US" i="1" dirty="0" smtClean="0"/>
              <a:t>single cell recording </a:t>
            </a:r>
            <a:r>
              <a:rPr lang="en-US" dirty="0" smtClean="0"/>
              <a:t>studies</a:t>
            </a:r>
          </a:p>
          <a:p>
            <a:r>
              <a:rPr lang="en-US" dirty="0" smtClean="0"/>
              <a:t>A retinal ganglion cell is firing at a fairly low </a:t>
            </a:r>
            <a:r>
              <a:rPr lang="en-US" i="1" dirty="0" smtClean="0"/>
              <a:t>baseline</a:t>
            </a:r>
            <a:r>
              <a:rPr lang="en-US" dirty="0" smtClean="0"/>
              <a:t> rate even when it is not being stimulated</a:t>
            </a:r>
          </a:p>
          <a:p>
            <a:r>
              <a:rPr lang="en-US" dirty="0" smtClean="0"/>
              <a:t>When light is shone on the retina, the firing rate of a particular cell will stay the same unless the light is shining on a very specific area of the retina</a:t>
            </a:r>
          </a:p>
          <a:p>
            <a:r>
              <a:rPr lang="en-US" dirty="0" smtClean="0"/>
              <a:t>If the light is shining on the small area with which a particular ganglion cell is associated, then the firing rate of the cell can go up </a:t>
            </a:r>
            <a:r>
              <a:rPr lang="en-US" i="1" u="sng" dirty="0" smtClean="0"/>
              <a:t>or down</a:t>
            </a:r>
            <a:r>
              <a:rPr lang="en-US" i="1" dirty="0" smtClean="0"/>
              <a:t>!</a:t>
            </a:r>
          </a:p>
          <a:p>
            <a:r>
              <a:rPr lang="en-US" dirty="0" smtClean="0"/>
              <a:t>This area of the retina to which a ganglion cell is sensitive is called the </a:t>
            </a:r>
            <a:r>
              <a:rPr lang="en-US" i="1" dirty="0" smtClean="0"/>
              <a:t>receptive field</a:t>
            </a:r>
            <a:r>
              <a:rPr lang="en-US" dirty="0" smtClean="0"/>
              <a:t> of the cell</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430"/>
            <a:ext cx="8229600" cy="578368"/>
          </a:xfrm>
        </p:spPr>
        <p:txBody>
          <a:bodyPr>
            <a:normAutofit fontScale="90000"/>
          </a:bodyPr>
          <a:lstStyle/>
          <a:p>
            <a:r>
              <a:rPr lang="en-US" dirty="0" smtClean="0"/>
              <a:t>ON-centre and OFF-centre cells</a:t>
            </a:r>
            <a:endParaRPr lang="en-US" dirty="0"/>
          </a:p>
        </p:txBody>
      </p:sp>
      <p:sp>
        <p:nvSpPr>
          <p:cNvPr id="3" name="Content Placeholder 2"/>
          <p:cNvSpPr>
            <a:spLocks noGrp="1"/>
          </p:cNvSpPr>
          <p:nvPr>
            <p:ph idx="1"/>
          </p:nvPr>
        </p:nvSpPr>
        <p:spPr>
          <a:xfrm>
            <a:off x="457200" y="2479596"/>
            <a:ext cx="8229600" cy="4378404"/>
          </a:xfrm>
        </p:spPr>
        <p:txBody>
          <a:bodyPr>
            <a:normAutofit fontScale="62500" lnSpcReduction="20000"/>
          </a:bodyPr>
          <a:lstStyle/>
          <a:p>
            <a:r>
              <a:rPr lang="en-US" dirty="0" smtClean="0"/>
              <a:t>If we shine light on one part of the receptive field for a cell, then the firing rate </a:t>
            </a:r>
            <a:r>
              <a:rPr lang="en-US" i="1" dirty="0" smtClean="0"/>
              <a:t>increases </a:t>
            </a:r>
            <a:r>
              <a:rPr lang="en-US" dirty="0" smtClean="0"/>
              <a:t>(the </a:t>
            </a:r>
            <a:r>
              <a:rPr lang="en-US" i="1" dirty="0" smtClean="0"/>
              <a:t>ON region</a:t>
            </a:r>
            <a:r>
              <a:rPr lang="en-US" dirty="0" smtClean="0"/>
              <a:t>)</a:t>
            </a:r>
          </a:p>
          <a:p>
            <a:pPr lvl="1"/>
            <a:r>
              <a:rPr lang="en-US" dirty="0" smtClean="0"/>
              <a:t>This is called </a:t>
            </a:r>
            <a:r>
              <a:rPr lang="en-US" i="1" dirty="0" smtClean="0"/>
              <a:t>excitation</a:t>
            </a:r>
            <a:endParaRPr lang="en-US" dirty="0" smtClean="0"/>
          </a:p>
          <a:p>
            <a:r>
              <a:rPr lang="en-US" dirty="0" smtClean="0"/>
              <a:t>If we shine it on another part of the receptive field, the firing rate </a:t>
            </a:r>
            <a:r>
              <a:rPr lang="en-US" i="1" dirty="0" smtClean="0"/>
              <a:t>decreases </a:t>
            </a:r>
            <a:r>
              <a:rPr lang="en-US" dirty="0" smtClean="0"/>
              <a:t>(the </a:t>
            </a:r>
            <a:r>
              <a:rPr lang="en-US" i="1" dirty="0" smtClean="0"/>
              <a:t>OFF region</a:t>
            </a:r>
            <a:r>
              <a:rPr lang="en-US" dirty="0" smtClean="0"/>
              <a:t>)</a:t>
            </a:r>
          </a:p>
          <a:p>
            <a:pPr lvl="1"/>
            <a:r>
              <a:rPr lang="en-US" dirty="0" smtClean="0"/>
              <a:t>This is called inhibition</a:t>
            </a:r>
          </a:p>
          <a:p>
            <a:r>
              <a:rPr lang="en-US" dirty="0" smtClean="0"/>
              <a:t>Receptive fields have a circular, </a:t>
            </a:r>
            <a:r>
              <a:rPr lang="en-US" i="1" dirty="0" smtClean="0"/>
              <a:t>centre-surround </a:t>
            </a:r>
            <a:r>
              <a:rPr lang="en-US" dirty="0" smtClean="0"/>
              <a:t>form</a:t>
            </a:r>
          </a:p>
          <a:p>
            <a:r>
              <a:rPr lang="en-US" dirty="0" smtClean="0"/>
              <a:t>There are two types:</a:t>
            </a:r>
          </a:p>
          <a:p>
            <a:pPr lvl="1"/>
            <a:r>
              <a:rPr lang="en-US" dirty="0" smtClean="0"/>
              <a:t>ON-centre cells: the centre is ON and the surround is OFF</a:t>
            </a:r>
          </a:p>
          <a:p>
            <a:pPr lvl="1"/>
            <a:r>
              <a:rPr lang="en-US" dirty="0" smtClean="0"/>
              <a:t>OFF-centre cells: the centre is OFF and the surround is ON</a:t>
            </a:r>
          </a:p>
          <a:p>
            <a:r>
              <a:rPr lang="en-US" dirty="0" smtClean="0"/>
              <a:t>The maximum excitation or inhibition is caused by light shining on the centre of the centre region and on a point on a circle through the centre of the surround</a:t>
            </a:r>
          </a:p>
          <a:p>
            <a:pPr lvl="1"/>
            <a:r>
              <a:rPr lang="en-US" dirty="0" smtClean="0"/>
              <a:t>This gives a “Mexican hat” shaped curve for the response of the ganglion cell to light within its receptive field</a:t>
            </a:r>
            <a:endParaRPr lang="en-US" dirty="0"/>
          </a:p>
        </p:txBody>
      </p:sp>
      <p:pic>
        <p:nvPicPr>
          <p:cNvPr id="4" name="Picture 3"/>
          <p:cNvPicPr>
            <a:picLocks noChangeAspect="1"/>
          </p:cNvPicPr>
          <p:nvPr/>
        </p:nvPicPr>
        <p:blipFill>
          <a:blip r:embed="rId2"/>
          <a:stretch>
            <a:fillRect/>
          </a:stretch>
        </p:blipFill>
        <p:spPr>
          <a:xfrm>
            <a:off x="2516806" y="640798"/>
            <a:ext cx="4113250" cy="183879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3941"/>
          </a:xfrm>
        </p:spPr>
        <p:txBody>
          <a:bodyPr/>
          <a:lstStyle/>
          <a:p>
            <a:r>
              <a:rPr lang="en-US" dirty="0" smtClean="0"/>
              <a:t>Response of ON-centre cell</a:t>
            </a:r>
            <a:endParaRPr lang="en-US" dirty="0"/>
          </a:p>
        </p:txBody>
      </p:sp>
      <p:pic>
        <p:nvPicPr>
          <p:cNvPr id="4" name="Picture 3"/>
          <p:cNvPicPr>
            <a:picLocks noChangeAspect="1"/>
          </p:cNvPicPr>
          <p:nvPr/>
        </p:nvPicPr>
        <p:blipFill>
          <a:blip r:embed="rId2"/>
          <a:stretch>
            <a:fillRect/>
          </a:stretch>
        </p:blipFill>
        <p:spPr>
          <a:xfrm>
            <a:off x="457200" y="1421407"/>
            <a:ext cx="8229600" cy="44594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US" sz="3600" dirty="0" smtClean="0"/>
              <a:t>Response of an ON-centre cell to a light/dark edge</a:t>
            </a:r>
            <a:endParaRPr lang="en-US" sz="3600" dirty="0"/>
          </a:p>
        </p:txBody>
      </p:sp>
      <p:pic>
        <p:nvPicPr>
          <p:cNvPr id="5" name="Picture 4"/>
          <p:cNvPicPr>
            <a:picLocks noChangeAspect="1"/>
          </p:cNvPicPr>
          <p:nvPr/>
        </p:nvPicPr>
        <p:blipFill>
          <a:blip r:embed="rId2"/>
          <a:stretch>
            <a:fillRect/>
          </a:stretch>
        </p:blipFill>
        <p:spPr>
          <a:xfrm>
            <a:off x="457200" y="1417637"/>
            <a:ext cx="8229600" cy="502022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803</TotalTime>
  <Words>1316</Words>
  <Application>Microsoft Macintosh PowerPoint</Application>
  <PresentationFormat>On-screen Show (4:3)</PresentationFormat>
  <Paragraphs>92</Paragraphs>
  <Slides>23</Slides>
  <Notes>0</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Office Theme</vt:lpstr>
      <vt:lpstr>Signalling Changes</vt:lpstr>
      <vt:lpstr>Reading for this lecture</vt:lpstr>
      <vt:lpstr>Overview</vt:lpstr>
      <vt:lpstr>Vision must be selective</vt:lpstr>
      <vt:lpstr> How much information passes through the retina?</vt:lpstr>
      <vt:lpstr> Receptive fields </vt:lpstr>
      <vt:lpstr>ON-centre and OFF-centre cells</vt:lpstr>
      <vt:lpstr>Response of ON-centre cell</vt:lpstr>
      <vt:lpstr>Response of an ON-centre cell to a light/dark edge</vt:lpstr>
      <vt:lpstr>The story so far</vt:lpstr>
      <vt:lpstr>Signalling edges</vt:lpstr>
      <vt:lpstr>Ganglion cells signal changes</vt:lpstr>
      <vt:lpstr>Filtering with an ON-centre ganglion cell receptive field</vt:lpstr>
      <vt:lpstr>Concentric, antagonistic receptive fields</vt:lpstr>
      <vt:lpstr>Hermann or Hering Grid</vt:lpstr>
      <vt:lpstr>Explanation of Hermann grid</vt:lpstr>
      <vt:lpstr>Troxler fading</vt:lpstr>
      <vt:lpstr>Explanation of Troxler fading</vt:lpstr>
      <vt:lpstr>Craik-O’Brien-Cornsweet illusion</vt:lpstr>
      <vt:lpstr>More Troxler fading</vt:lpstr>
      <vt:lpstr>Change over time</vt:lpstr>
      <vt:lpstr>Explanation of Troxler fading</vt:lpstr>
      <vt:lpstr>Dark adaptation</vt:lpstr>
    </vt:vector>
  </TitlesOfParts>
  <Company>IMI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Signalling Changes</dc:title>
  <dc:creator>David Meredith</dc:creator>
  <cp:lastModifiedBy>David Meredith</cp:lastModifiedBy>
  <cp:revision>63</cp:revision>
  <dcterms:created xsi:type="dcterms:W3CDTF">2011-02-03T16:25:27Z</dcterms:created>
  <dcterms:modified xsi:type="dcterms:W3CDTF">2011-02-03T16:33:41Z</dcterms:modified>
</cp:coreProperties>
</file>