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91F2D-8CDA-5045-9A4E-08B476E5B9AD}" type="datetimeFigureOut">
              <a:rPr lang="en-US" smtClean="0"/>
              <a:t>10/4/10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1415C-EE98-2040-A205-9B3BDDE8B0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ave@create.aau.dk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9893"/>
            <a:ext cx="7772400" cy="1060557"/>
          </a:xfrm>
        </p:spPr>
        <p:txBody>
          <a:bodyPr/>
          <a:lstStyle/>
          <a:p>
            <a:r>
              <a:rPr lang="en-US" dirty="0" smtClean="0"/>
              <a:t>Spatial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Visual Perception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mea.create.aau.dk/course/view.php?id</a:t>
            </a:r>
            <a:r>
              <a:rPr lang="en-US" dirty="0" smtClean="0"/>
              <a:t>=10</a:t>
            </a:r>
          </a:p>
          <a:p>
            <a:r>
              <a:rPr lang="en-US" dirty="0" smtClean="0"/>
              <a:t>Medialogy 3</a:t>
            </a:r>
            <a:r>
              <a:rPr lang="en-US" baseline="30000" dirty="0" smtClean="0"/>
              <a:t>rd</a:t>
            </a:r>
            <a:r>
              <a:rPr lang="en-US" dirty="0" smtClean="0"/>
              <a:t> Semester (Aalborg)</a:t>
            </a:r>
          </a:p>
          <a:p>
            <a:r>
              <a:rPr lang="en-US" dirty="0" smtClean="0"/>
              <a:t>David Meredith</a:t>
            </a:r>
          </a:p>
          <a:p>
            <a:r>
              <a:rPr lang="en-US" dirty="0" smtClean="0">
                <a:hlinkClick r:id="rId2"/>
              </a:rPr>
              <a:t>dave@create.aau.dk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68" y="637121"/>
            <a:ext cx="3153164" cy="19027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847"/>
          </a:xfrm>
        </p:spPr>
        <p:txBody>
          <a:bodyPr/>
          <a:lstStyle/>
          <a:p>
            <a:r>
              <a:rPr lang="en-US" dirty="0" smtClean="0"/>
              <a:t>“Distance paradox”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64657"/>
            <a:ext cx="8229600" cy="33615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Dots in graph show experimentally measured size of tilt after-effect for different adaptation angles</a:t>
            </a:r>
          </a:p>
          <a:p>
            <a:r>
              <a:rPr lang="en-US" dirty="0" smtClean="0"/>
              <a:t>Solid line is predicted effect from theory just described</a:t>
            </a:r>
          </a:p>
          <a:p>
            <a:r>
              <a:rPr lang="en-US" dirty="0" smtClean="0"/>
              <a:t>Maximum effect when adaptation stimulus is 10-20 degrees from</a:t>
            </a:r>
          </a:p>
          <a:p>
            <a:r>
              <a:rPr lang="en-US" dirty="0" smtClean="0"/>
              <a:t>For larger tilt differences, the effect decreases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041" y="1118485"/>
            <a:ext cx="3071179" cy="16461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in the brain do after-effects occur?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Evidence from binocularity</a:t>
            </a:r>
          </a:p>
          <a:p>
            <a:pPr lvl="1"/>
            <a:r>
              <a:rPr lang="en-US" dirty="0" smtClean="0"/>
              <a:t>Look at the tilted grid with the left eye only, then look at the vertical grid with the right eye only</a:t>
            </a:r>
          </a:p>
          <a:p>
            <a:pPr lvl="2"/>
            <a:r>
              <a:rPr lang="en-US" dirty="0" smtClean="0"/>
              <a:t>Do you see the effect?</a:t>
            </a:r>
          </a:p>
          <a:p>
            <a:pPr lvl="1"/>
            <a:r>
              <a:rPr lang="en-US" dirty="0" smtClean="0"/>
              <a:t>About 70% transfer from one eye to the other – indicates that effect cannot occur before V1, since all lower cells are monocular</a:t>
            </a:r>
          </a:p>
          <a:p>
            <a:r>
              <a:rPr lang="en-US" i="1" dirty="0" smtClean="0"/>
              <a:t>Evidence from cell recording</a:t>
            </a:r>
          </a:p>
          <a:p>
            <a:pPr lvl="1"/>
            <a:r>
              <a:rPr lang="en-US" dirty="0" smtClean="0"/>
              <a:t>Shows the retinal and LGN cells do not adapt to a grating, whereas V1 cells do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Varying the contrast of a grating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5256" y="1600200"/>
            <a:ext cx="3371544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This grating is low-contrast at the top and high-contrast at the bottom</a:t>
            </a:r>
          </a:p>
          <a:p>
            <a:r>
              <a:rPr lang="en-US" dirty="0" smtClean="0"/>
              <a:t>When the contrast gets low enough, we become unable to see the grating</a:t>
            </a:r>
          </a:p>
          <a:p>
            <a:r>
              <a:rPr lang="en-US" dirty="0" smtClean="0"/>
              <a:t>Bar detecting cells respond better to high-contrast gratings than low-contrast ones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199"/>
            <a:ext cx="485805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Tilt-specific </a:t>
            </a:r>
            <a:r>
              <a:rPr lang="en-US" dirty="0"/>
              <a:t>t</a:t>
            </a:r>
            <a:r>
              <a:rPr lang="en-US" dirty="0" smtClean="0"/>
              <a:t>hreshold 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726" y="1417638"/>
            <a:ext cx="4973074" cy="515345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Stare at the top-left grating for 30 </a:t>
            </a:r>
            <a:r>
              <a:rPr lang="en-US" dirty="0" err="1" smtClean="0"/>
              <a:t>s</a:t>
            </a:r>
            <a:r>
              <a:rPr lang="en-US" dirty="0" smtClean="0"/>
              <a:t>, then shift to the centre of the figure</a:t>
            </a:r>
          </a:p>
          <a:p>
            <a:pPr lvl="1"/>
            <a:r>
              <a:rPr lang="en-US" dirty="0" smtClean="0"/>
              <a:t>Low-contrast grating at centre becomes invisible</a:t>
            </a:r>
          </a:p>
          <a:p>
            <a:r>
              <a:rPr lang="en-US" dirty="0" smtClean="0"/>
              <a:t>Stare at the top-right grating for 30 </a:t>
            </a:r>
            <a:r>
              <a:rPr lang="en-US" dirty="0" err="1" smtClean="0"/>
              <a:t>s</a:t>
            </a:r>
            <a:r>
              <a:rPr lang="en-US" dirty="0" smtClean="0"/>
              <a:t>, then shift to the centre</a:t>
            </a:r>
          </a:p>
          <a:p>
            <a:pPr lvl="1"/>
            <a:r>
              <a:rPr lang="en-US" dirty="0" smtClean="0"/>
              <a:t>Low-contrast grating remains visible</a:t>
            </a:r>
          </a:p>
          <a:p>
            <a:r>
              <a:rPr lang="en-US" dirty="0" smtClean="0"/>
              <a:t>Only cells tuned to the adaptation orientation have their thresholds lowered</a:t>
            </a:r>
          </a:p>
          <a:p>
            <a:pPr lvl="1"/>
            <a:r>
              <a:rPr lang="en-US" dirty="0" smtClean="0"/>
              <a:t>Other cells with different orientations remain unaffected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784"/>
            <a:ext cx="3256526" cy="2701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72875"/>
            <a:ext cx="3256526" cy="2631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 bar-detectors of different sizes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62" y="1417638"/>
            <a:ext cx="7000156" cy="5180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size after-effect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8002238" cy="51971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size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23404"/>
            <a:ext cx="8229600" cy="330275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Works just like tilt after-effect</a:t>
            </a:r>
          </a:p>
          <a:p>
            <a:r>
              <a:rPr lang="en-US" dirty="0" smtClean="0"/>
              <a:t>When stare at pink line, fat bar detectors become adapted in upper field and thin bar detectors become adapted in lower field</a:t>
            </a:r>
          </a:p>
          <a:p>
            <a:r>
              <a:rPr lang="en-US" dirty="0" smtClean="0"/>
              <a:t>When shift to pink dot</a:t>
            </a:r>
          </a:p>
          <a:p>
            <a:pPr lvl="1"/>
            <a:r>
              <a:rPr lang="en-US" dirty="0" smtClean="0"/>
              <a:t>Adapted fat bar detectors make less contribution to upper field</a:t>
            </a:r>
          </a:p>
          <a:p>
            <a:pPr lvl="2"/>
            <a:r>
              <a:rPr lang="en-US" dirty="0" smtClean="0"/>
              <a:t>Bars look thinner than they are</a:t>
            </a:r>
          </a:p>
          <a:p>
            <a:pPr lvl="1"/>
            <a:r>
              <a:rPr lang="en-US" dirty="0" smtClean="0"/>
              <a:t>Adapted thin bar detectors make less contribution to lower field</a:t>
            </a:r>
          </a:p>
          <a:p>
            <a:pPr lvl="2"/>
            <a:r>
              <a:rPr lang="en-US" dirty="0" smtClean="0"/>
              <a:t>Bars look fatter than they are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02" y="1417638"/>
            <a:ext cx="2164527" cy="14057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after-effect distance paradox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3205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491667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adapt to a grating of size 1, bars that are a little fatter appear even more so and bars that are a little thinner appear thinner still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tilt illusion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66545" cy="4840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1053"/>
          </a:xfrm>
        </p:spPr>
        <p:txBody>
          <a:bodyPr/>
          <a:lstStyle/>
          <a:p>
            <a:r>
              <a:rPr lang="en-US" dirty="0" smtClean="0"/>
              <a:t>Simultaneous size illusion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96" y="1185691"/>
            <a:ext cx="6441216" cy="54902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</a:t>
            </a:r>
            <a:r>
              <a:rPr lang="en-US" dirty="0" smtClean="0"/>
              <a:t> 4 </a:t>
            </a:r>
            <a:r>
              <a:rPr lang="en-US" dirty="0" smtClean="0"/>
              <a:t>of</a:t>
            </a:r>
          </a:p>
          <a:p>
            <a:pPr lvl="1"/>
            <a:r>
              <a:rPr lang="en-US" dirty="0" smtClean="0"/>
              <a:t>Snowden, R., Thompson, P. and </a:t>
            </a:r>
            <a:r>
              <a:rPr lang="en-US" dirty="0" err="1" smtClean="0"/>
              <a:t>Troscianko</a:t>
            </a:r>
            <a:r>
              <a:rPr lang="en-US" dirty="0" smtClean="0"/>
              <a:t>, T. (2006). </a:t>
            </a:r>
            <a:r>
              <a:rPr lang="en-US" i="1" dirty="0" smtClean="0"/>
              <a:t>Basic Vision: An Introduction to Visual Perception</a:t>
            </a:r>
            <a:r>
              <a:rPr lang="en-US" dirty="0" smtClean="0"/>
              <a:t>. OUP. ISBN: 978-0-19-928670-6.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Titchner</a:t>
            </a:r>
            <a:r>
              <a:rPr lang="en-US" dirty="0" smtClean="0"/>
              <a:t> or </a:t>
            </a:r>
            <a:r>
              <a:rPr lang="en-US" dirty="0" err="1" smtClean="0"/>
              <a:t>Ebbinghaus</a:t>
            </a:r>
            <a:r>
              <a:rPr lang="en-US" dirty="0" smtClean="0"/>
              <a:t> illusion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2820"/>
            <a:ext cx="8229600" cy="3107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Size-specific threshold 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208" y="1600200"/>
            <a:ext cx="4373591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Adapting to bars of a particular size (and orientation) raises the threshold for subsequently seen bars of same size, but not for bars of a different size</a:t>
            </a:r>
          </a:p>
          <a:p>
            <a:pPr lvl="1"/>
            <a:r>
              <a:rPr lang="en-US" dirty="0" smtClean="0"/>
              <a:t>Shows size-specificity of bar-detectors</a:t>
            </a:r>
          </a:p>
          <a:p>
            <a:r>
              <a:rPr lang="en-US" dirty="0" smtClean="0"/>
              <a:t>Stare at bottom left or bottom right gratings</a:t>
            </a:r>
          </a:p>
          <a:p>
            <a:pPr lvl="1"/>
            <a:r>
              <a:rPr lang="en-US" dirty="0" smtClean="0"/>
              <a:t>Shouldn’t change visibility of centre grating, whereas staring at top left grating does</a:t>
            </a:r>
          </a:p>
          <a:p>
            <a:r>
              <a:rPr lang="en-US" dirty="0" smtClean="0"/>
              <a:t>A grating of thin bars is said to have a </a:t>
            </a:r>
            <a:r>
              <a:rPr lang="en-US" i="1" dirty="0" smtClean="0"/>
              <a:t>high spatial frequency</a:t>
            </a:r>
          </a:p>
          <a:p>
            <a:r>
              <a:rPr lang="en-US" dirty="0" smtClean="0"/>
              <a:t>A grating of fat bars is said to have a </a:t>
            </a:r>
            <a:r>
              <a:rPr lang="en-US" i="1" dirty="0" smtClean="0"/>
              <a:t>low spatial frequency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6321"/>
            <a:ext cx="3856009" cy="31983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Contrast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61340"/>
            <a:ext cx="8229600" cy="135150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Most sensitive to medium spatial frequencies</a:t>
            </a:r>
          </a:p>
          <a:p>
            <a:r>
              <a:rPr lang="en-US" dirty="0" smtClean="0"/>
              <a:t>Thresholds of visibility are higher for very low or very high spatial frequencies</a:t>
            </a:r>
          </a:p>
          <a:p>
            <a:r>
              <a:rPr lang="en-US" dirty="0" smtClean="0"/>
              <a:t>Bars have fuzzy edges because sharp edges contain many high spatial frequencies (cf. Fourier spectrum)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96" y="1005733"/>
            <a:ext cx="5652777" cy="41556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0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contrast sensitivity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14560"/>
            <a:ext cx="8229600" cy="30116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Shows contrast at which bars disappear</a:t>
            </a:r>
          </a:p>
          <a:p>
            <a:r>
              <a:rPr lang="en-US" dirty="0" smtClean="0"/>
              <a:t>Resolution limit is highest spatial frequency that we can discern</a:t>
            </a:r>
          </a:p>
          <a:p>
            <a:r>
              <a:rPr lang="en-US" i="1" dirty="0" smtClean="0"/>
              <a:t>Window of visibility </a:t>
            </a:r>
            <a:r>
              <a:rPr lang="en-US" dirty="0" smtClean="0"/>
              <a:t>is area under the graph</a:t>
            </a:r>
          </a:p>
          <a:p>
            <a:pPr lvl="1"/>
            <a:r>
              <a:rPr lang="en-US" dirty="0" smtClean="0"/>
              <a:t>Invisible if contrast too low for a particular frequency</a:t>
            </a:r>
          </a:p>
          <a:p>
            <a:pPr lvl="1"/>
            <a:r>
              <a:rPr lang="en-US" dirty="0" smtClean="0"/>
              <a:t>Invisible if spatial frequency is too high</a:t>
            </a:r>
          </a:p>
          <a:p>
            <a:r>
              <a:rPr lang="en-US" dirty="0" smtClean="0"/>
              <a:t>Resolution limit also known as </a:t>
            </a:r>
            <a:r>
              <a:rPr lang="en-US" i="1" dirty="0" smtClean="0"/>
              <a:t>visual acuity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08" y="1025278"/>
            <a:ext cx="3060214" cy="208928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frequency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4746"/>
            <a:ext cx="8229600" cy="235325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(a) has high frequency components of skull and low-frequency components of Anthony Hopkins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 has high frequency components of Anthony Hopkins and low frequency components of skull</a:t>
            </a:r>
          </a:p>
          <a:p>
            <a:r>
              <a:rPr lang="en-US" dirty="0" smtClean="0"/>
              <a:t>Close up, (a) looks like a skull and (</a:t>
            </a:r>
            <a:r>
              <a:rPr lang="en-US" dirty="0" err="1" smtClean="0"/>
              <a:t>b</a:t>
            </a:r>
            <a:r>
              <a:rPr lang="en-US" dirty="0" smtClean="0"/>
              <a:t>) looks like Anthony Hopkins</a:t>
            </a:r>
          </a:p>
          <a:p>
            <a:r>
              <a:rPr lang="en-US" dirty="0" smtClean="0"/>
              <a:t>Far away, (a) looks like Anthony Hopkins and (</a:t>
            </a:r>
            <a:r>
              <a:rPr lang="en-US" dirty="0" err="1" smtClean="0"/>
              <a:t>b</a:t>
            </a:r>
            <a:r>
              <a:rPr lang="en-US" dirty="0" smtClean="0"/>
              <a:t>) looks like a skull</a:t>
            </a:r>
          </a:p>
          <a:p>
            <a:r>
              <a:rPr lang="en-US" dirty="0" smtClean="0"/>
              <a:t>When far away, high frequency components go beyond resolution limit</a:t>
            </a:r>
          </a:p>
          <a:p>
            <a:r>
              <a:rPr lang="en-US" dirty="0" smtClean="0"/>
              <a:t>Close up, can filter out high frequencies by squinting or placing tracing paper over the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1969208" cy="889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08" y="1600200"/>
            <a:ext cx="6429202" cy="290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592"/>
          </a:xfrm>
        </p:spPr>
        <p:txBody>
          <a:bodyPr/>
          <a:lstStyle/>
          <a:p>
            <a:r>
              <a:rPr lang="en-US" dirty="0" smtClean="0"/>
              <a:t>Peripheral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8946"/>
            <a:ext cx="8229600" cy="1760405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Foveal</a:t>
            </a:r>
            <a:r>
              <a:rPr lang="en-US" dirty="0" smtClean="0"/>
              <a:t> receptive fields are smaller than those in peripheral field</a:t>
            </a:r>
          </a:p>
          <a:p>
            <a:pPr lvl="1"/>
            <a:r>
              <a:rPr lang="en-US" dirty="0" smtClean="0"/>
              <a:t>Means high visual acuity in fovea than peripheral field</a:t>
            </a:r>
          </a:p>
          <a:p>
            <a:r>
              <a:rPr lang="en-US" dirty="0" smtClean="0"/>
              <a:t>Further away from fovea we go</a:t>
            </a:r>
          </a:p>
          <a:p>
            <a:pPr lvl="1"/>
            <a:r>
              <a:rPr lang="en-US" dirty="0" smtClean="0"/>
              <a:t>higher the contrast we need to see a particular spatial frequency</a:t>
            </a:r>
          </a:p>
          <a:p>
            <a:pPr lvl="1"/>
            <a:r>
              <a:rPr lang="en-US" dirty="0" smtClean="0"/>
              <a:t>lower the resolution limit (i.e., highest spatial frequency we can see)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92" y="1060230"/>
            <a:ext cx="5845937" cy="38087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90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Peripheral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9232" y="943722"/>
            <a:ext cx="2707568" cy="51824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Fixate on centre</a:t>
            </a:r>
          </a:p>
          <a:p>
            <a:r>
              <a:rPr lang="en-US" dirty="0" smtClean="0"/>
              <a:t>Each letter stimulates about the same number of V1 cells</a:t>
            </a:r>
          </a:p>
          <a:p>
            <a:r>
              <a:rPr lang="en-US" dirty="0" smtClean="0"/>
              <a:t>So letters should be equally legible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3722"/>
            <a:ext cx="5522032" cy="518244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Retinal vs. Real Size</a:t>
            </a:r>
            <a:br>
              <a:rPr lang="en-US" sz="3600" dirty="0" smtClean="0"/>
            </a:br>
            <a:r>
              <a:rPr lang="en-US" sz="3600" dirty="0" smtClean="0"/>
              <a:t>Which man is bigger?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14" y="1604052"/>
            <a:ext cx="3893465" cy="48318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Retinal vs. Real Size</a:t>
            </a:r>
            <a:br>
              <a:rPr lang="en-US" dirty="0" smtClean="0"/>
            </a:br>
            <a:r>
              <a:rPr lang="en-US" dirty="0" smtClean="0"/>
              <a:t>What about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0178" y="5273204"/>
            <a:ext cx="2176621" cy="120497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are better at judging real size than retinal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14" y="1600200"/>
            <a:ext cx="3893465" cy="48779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 smtClean="0"/>
              <a:t>Size constancy</a:t>
            </a:r>
            <a:endParaRPr lang="en-US" dirty="0" smtClean="0"/>
          </a:p>
          <a:p>
            <a:pPr lvl="1"/>
            <a:r>
              <a:rPr lang="en-US" dirty="0" smtClean="0"/>
              <a:t>Ability to perceive accurately the real size of objects regardless of distance</a:t>
            </a:r>
          </a:p>
          <a:p>
            <a:r>
              <a:rPr lang="en-US" i="1" dirty="0" smtClean="0"/>
              <a:t>Orientation constancy</a:t>
            </a:r>
          </a:p>
          <a:p>
            <a:pPr lvl="1"/>
            <a:r>
              <a:rPr lang="en-US" dirty="0" smtClean="0"/>
              <a:t>Ability to know what’s up and down regardless of how tilted your head is</a:t>
            </a:r>
          </a:p>
          <a:p>
            <a:r>
              <a:rPr lang="en-US" i="1" dirty="0" smtClean="0"/>
              <a:t>Shape constancy</a:t>
            </a:r>
          </a:p>
          <a:p>
            <a:pPr lvl="1"/>
            <a:r>
              <a:rPr lang="en-US" dirty="0" smtClean="0"/>
              <a:t>Ability to see that wheels are round on a speeding car, or that doors and windows are rectangular regardless of their angle of presentation</a:t>
            </a:r>
          </a:p>
          <a:p>
            <a:r>
              <a:rPr lang="en-US" i="1" dirty="0" err="1" smtClean="0"/>
              <a:t>Colour</a:t>
            </a:r>
            <a:r>
              <a:rPr lang="en-US" i="1" dirty="0" smtClean="0"/>
              <a:t> constancy</a:t>
            </a:r>
          </a:p>
          <a:p>
            <a:pPr lvl="1"/>
            <a:r>
              <a:rPr lang="en-US" dirty="0" smtClean="0"/>
              <a:t>Ability to detect similarity of </a:t>
            </a:r>
            <a:r>
              <a:rPr lang="en-US" dirty="0" err="1" smtClean="0"/>
              <a:t>colour</a:t>
            </a:r>
            <a:r>
              <a:rPr lang="en-US" dirty="0" smtClean="0"/>
              <a:t> regardless of lighting conditions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3684" y="1600200"/>
            <a:ext cx="5773116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Most experiments on vision have been carried out on animals – can we be sure that human vision works in the same way?</a:t>
            </a:r>
          </a:p>
          <a:p>
            <a:r>
              <a:rPr lang="en-US" dirty="0" smtClean="0"/>
              <a:t>At left, we see an orderly array of black and white blocks, but this isn’t what it looks like</a:t>
            </a:r>
          </a:p>
          <a:p>
            <a:r>
              <a:rPr lang="en-US" dirty="0" smtClean="0"/>
              <a:t>Focus in this lecture is on how humans see objects</a:t>
            </a:r>
          </a:p>
          <a:p>
            <a:pPr lvl="1"/>
            <a:r>
              <a:rPr lang="en-US" dirty="0" smtClean="0"/>
              <a:t>size, position, orientation</a:t>
            </a:r>
          </a:p>
          <a:p>
            <a:r>
              <a:rPr lang="en-US" dirty="0" smtClean="0"/>
              <a:t>How do we see objects when our heads can be tilted and we can be at any distance from what we are looking at?</a:t>
            </a:r>
          </a:p>
          <a:p>
            <a:r>
              <a:rPr lang="en-US" dirty="0" smtClean="0"/>
              <a:t>Vision is an </a:t>
            </a:r>
            <a:r>
              <a:rPr lang="en-US" i="1" dirty="0" smtClean="0"/>
              <a:t>active</a:t>
            </a:r>
            <a:r>
              <a:rPr lang="en-US" dirty="0" smtClean="0"/>
              <a:t> process – our brains </a:t>
            </a:r>
            <a:r>
              <a:rPr lang="en-US" i="1" dirty="0" smtClean="0"/>
              <a:t>construct</a:t>
            </a:r>
            <a:r>
              <a:rPr lang="en-US" dirty="0" smtClean="0"/>
              <a:t> an interpretation of what we see</a:t>
            </a:r>
          </a:p>
          <a:p>
            <a:r>
              <a:rPr lang="en-US" dirty="0" smtClean="0"/>
              <a:t>Sometimes we construct the wrong interpretation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17491"/>
            <a:ext cx="2456484" cy="2485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6502" y="1600200"/>
            <a:ext cx="4550298" cy="4525963"/>
          </a:xfrm>
        </p:spPr>
        <p:txBody>
          <a:bodyPr/>
          <a:lstStyle/>
          <a:p>
            <a:r>
              <a:rPr lang="en-US" dirty="0" smtClean="0"/>
              <a:t>Stare at the pink bar for about a minute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199"/>
            <a:ext cx="296678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948" y="1600200"/>
            <a:ext cx="4581851" cy="4525963"/>
          </a:xfrm>
        </p:spPr>
        <p:txBody>
          <a:bodyPr/>
          <a:lstStyle/>
          <a:p>
            <a:r>
              <a:rPr lang="en-US" dirty="0" smtClean="0"/>
              <a:t>Now look at the pink dot</a:t>
            </a:r>
          </a:p>
          <a:p>
            <a:r>
              <a:rPr lang="en-US" dirty="0" smtClean="0"/>
              <a:t>What do you see?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928244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948" y="1600200"/>
            <a:ext cx="4581851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Bars at top will look tilted clockwise and bars at bottom look tilted anticlockwise</a:t>
            </a:r>
          </a:p>
          <a:p>
            <a:r>
              <a:rPr lang="en-US" dirty="0" smtClean="0"/>
              <a:t>This is the </a:t>
            </a:r>
            <a:r>
              <a:rPr lang="en-US" i="1" dirty="0" smtClean="0"/>
              <a:t>tilt after-effect</a:t>
            </a:r>
            <a:endParaRPr lang="en-US" dirty="0" smtClean="0"/>
          </a:p>
          <a:p>
            <a:r>
              <a:rPr lang="en-US" dirty="0" smtClean="0"/>
              <a:t>Evidence that we have orientation-specific neurons that work like those discovered in cats and monkeys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2928244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Neural explanation of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7554" y="1269946"/>
            <a:ext cx="3939246" cy="52895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Hubel and Wiesel showed there were V1 cells that respond to lines with a particular orientation, or </a:t>
            </a:r>
            <a:r>
              <a:rPr lang="en-US" i="1" dirty="0" smtClean="0"/>
              <a:t>tilt</a:t>
            </a:r>
            <a:endParaRPr lang="en-US" dirty="0" smtClean="0"/>
          </a:p>
          <a:p>
            <a:r>
              <a:rPr lang="en-US" dirty="0" smtClean="0"/>
              <a:t>Each cell is </a:t>
            </a:r>
            <a:r>
              <a:rPr lang="en-US" i="1" dirty="0" smtClean="0"/>
              <a:t>tuned</a:t>
            </a:r>
            <a:r>
              <a:rPr lang="en-US" dirty="0" smtClean="0"/>
              <a:t> to a particular orientation that it responds most strongly to</a:t>
            </a:r>
          </a:p>
          <a:p>
            <a:r>
              <a:rPr lang="en-US" dirty="0"/>
              <a:t>B</a:t>
            </a:r>
            <a:r>
              <a:rPr lang="en-US" dirty="0" smtClean="0"/>
              <a:t>ut it also has a non-zero </a:t>
            </a:r>
            <a:r>
              <a:rPr lang="en-US" i="1" dirty="0" smtClean="0"/>
              <a:t>bandwidth</a:t>
            </a:r>
            <a:r>
              <a:rPr lang="en-US" dirty="0" smtClean="0"/>
              <a:t> so that it also responds to lines tilted at other angles close to that which causes the maximal response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00200"/>
            <a:ext cx="4290355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4306" y="274638"/>
            <a:ext cx="546249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Neural explanation of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4306" y="1600200"/>
            <a:ext cx="5462494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Vertical line excites cell tuned to a vertical line, but also, to a lesser extent, cells tuned to </a:t>
            </a:r>
            <a:r>
              <a:rPr lang="en-US" dirty="0" err="1" smtClean="0"/>
              <a:t>neighbouring</a:t>
            </a:r>
            <a:r>
              <a:rPr lang="en-US" dirty="0" smtClean="0"/>
              <a:t> orientations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Tilted line maximally excites neurons tuned to its degree of tilt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We don’t need neurons with a peak orientation at </a:t>
            </a:r>
            <a:r>
              <a:rPr lang="en-US" i="1" dirty="0" smtClean="0"/>
              <a:t>every </a:t>
            </a:r>
            <a:r>
              <a:rPr lang="en-US" dirty="0" smtClean="0"/>
              <a:t>possible angle </a:t>
            </a:r>
          </a:p>
          <a:p>
            <a:pPr marL="914400" lvl="1" indent="-514350"/>
            <a:r>
              <a:rPr lang="en-US" dirty="0" smtClean="0"/>
              <a:t>each angle will have its characteristic </a:t>
            </a:r>
            <a:r>
              <a:rPr lang="en-US" i="1" dirty="0" smtClean="0"/>
              <a:t>distribution</a:t>
            </a:r>
            <a:r>
              <a:rPr lang="en-US" dirty="0" smtClean="0"/>
              <a:t> or </a:t>
            </a:r>
            <a:r>
              <a:rPr lang="en-US" i="1" dirty="0" smtClean="0"/>
              <a:t>pattern </a:t>
            </a:r>
            <a:r>
              <a:rPr lang="en-US" dirty="0" smtClean="0"/>
              <a:t>of excitation over several </a:t>
            </a:r>
            <a:r>
              <a:rPr lang="en-US" dirty="0" err="1" smtClean="0"/>
              <a:t>neighbouring</a:t>
            </a:r>
            <a:r>
              <a:rPr lang="en-US" dirty="0" smtClean="0"/>
              <a:t> neurons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2243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7000" y="274638"/>
            <a:ext cx="5409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Neural explanation of the tilt after-effect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7000" y="1600200"/>
            <a:ext cx="5409799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LcParenR" startAt="4"/>
            </a:pPr>
            <a:r>
              <a:rPr lang="en-US" dirty="0" smtClean="0"/>
              <a:t>After a while, cell that responds best to 22 degrees adapts (i.e., starts responding less strongly)</a:t>
            </a:r>
          </a:p>
          <a:p>
            <a:pPr marL="914400" lvl="1" indent="-514350"/>
            <a:r>
              <a:rPr lang="en-US" dirty="0" smtClean="0"/>
              <a:t>Note that the pattern of excitation is basically still the same – just lower</a:t>
            </a:r>
          </a:p>
          <a:p>
            <a:pPr marL="514350" indent="-514350">
              <a:buFont typeface="+mj-lt"/>
              <a:buAutoNum type="alphaLcParenR" startAt="4"/>
            </a:pPr>
            <a:r>
              <a:rPr lang="en-US" dirty="0" smtClean="0"/>
              <a:t>If vertical line presented immediately after adaptation, then pattern of activation now different from before adaptation</a:t>
            </a:r>
          </a:p>
          <a:p>
            <a:pPr marL="914400" lvl="1" indent="-514350"/>
            <a:r>
              <a:rPr lang="en-US" dirty="0" smtClean="0"/>
              <a:t>Pattern is weighted towards cell that responds to a line tilted in the opposite direction</a:t>
            </a:r>
          </a:p>
          <a:p>
            <a:pPr marL="514350" indent="-514350">
              <a:buFont typeface="+mj-lt"/>
              <a:buAutoNum type="alphaLcParenR" startAt="4"/>
            </a:pPr>
            <a:r>
              <a:rPr lang="en-US" dirty="0" smtClean="0"/>
              <a:t>If adapt to a line much further away from vertical, then no after-effect because cells </a:t>
            </a:r>
            <a:r>
              <a:rPr lang="en-US" dirty="0" err="1" smtClean="0"/>
              <a:t>neighbouring</a:t>
            </a:r>
            <a:r>
              <a:rPr lang="en-US" dirty="0" smtClean="0"/>
              <a:t> the vertically tuned cell are unaffected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77001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1337</Words>
  <Application>Microsoft Macintosh PowerPoint</Application>
  <PresentationFormat>On-screen Show (4:3)</PresentationFormat>
  <Paragraphs>126</Paragraphs>
  <Slides>29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Spatial Vision</vt:lpstr>
      <vt:lpstr>Source</vt:lpstr>
      <vt:lpstr>Overview</vt:lpstr>
      <vt:lpstr>The Tilt After-Effect</vt:lpstr>
      <vt:lpstr>The Tilt After-Effect</vt:lpstr>
      <vt:lpstr>The Tilt After-Effect</vt:lpstr>
      <vt:lpstr>Neural explanation of tilt after-effect</vt:lpstr>
      <vt:lpstr>Neural explanation of tilt after-effect</vt:lpstr>
      <vt:lpstr>Neural explanation of the tilt after-effect</vt:lpstr>
      <vt:lpstr>“Distance paradox”</vt:lpstr>
      <vt:lpstr>Where in the brain do after-effects occur?</vt:lpstr>
      <vt:lpstr>Varying the contrast of a grating</vt:lpstr>
      <vt:lpstr>Tilt-specific threshold elevation</vt:lpstr>
      <vt:lpstr>Vertical bar-detectors of different sizes</vt:lpstr>
      <vt:lpstr>The size after-effect</vt:lpstr>
      <vt:lpstr>The size after-effect</vt:lpstr>
      <vt:lpstr>Size after-effect distance paradox</vt:lpstr>
      <vt:lpstr>Simultaneous tilt illusion</vt:lpstr>
      <vt:lpstr>Simultaneous size illusion</vt:lpstr>
      <vt:lpstr>Titchner or Ebbinghaus illusion</vt:lpstr>
      <vt:lpstr>Size-specific threshold elevation</vt:lpstr>
      <vt:lpstr>Contrast sensitivity</vt:lpstr>
      <vt:lpstr>Spatial contrast sensitivity function</vt:lpstr>
      <vt:lpstr>Spatial frequency channels</vt:lpstr>
      <vt:lpstr>Peripheral vision</vt:lpstr>
      <vt:lpstr>Peripheral vision</vt:lpstr>
      <vt:lpstr>Retinal vs. Real Size Which man is bigger?</vt:lpstr>
      <vt:lpstr>Retinal vs. Real Size What about now?</vt:lpstr>
      <vt:lpstr>Constancies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Meredith</dc:creator>
  <cp:lastModifiedBy>David Meredith</cp:lastModifiedBy>
  <cp:revision>41</cp:revision>
  <dcterms:created xsi:type="dcterms:W3CDTF">2010-10-04T20:24:00Z</dcterms:created>
  <dcterms:modified xsi:type="dcterms:W3CDTF">2010-10-05T02:12:14Z</dcterms:modified>
</cp:coreProperties>
</file>