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embeddings/oleObject4.bin" ContentType="application/vnd.openxmlformats-officedocument.oleObject"/>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s/slide54.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tableStyles.xml" ContentType="application/vnd.openxmlformats-officedocument.presentationml.tableStyles+xml"/>
  <Default Extension="wmf" ContentType="image/x-wmf"/>
  <Override PartName="/ppt/slides/slide25.xml" ContentType="application/vnd.openxmlformats-officedocument.presentationml.slide+xml"/>
  <Override PartName="/ppt/embeddings/oleObject2.bin" ContentType="application/vnd.openxmlformats-officedocument.oleObject"/>
  <Override PartName="/ppt/embeddings/oleObject6.bin" ContentType="application/vnd.openxmlformats-officedocument.oleObject"/>
  <Override PartName="/ppt/embeddings/oleObject5.bin" ContentType="application/vnd.openxmlformats-officedocument.oleObject"/>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embeddings/oleObject1.bin" ContentType="application/vnd.openxmlformats-officedocument.oleObject"/>
  <Override PartName="/ppt/slides/slide34.xml" ContentType="application/vnd.openxmlformats-officedocument.presentationml.slide+xml"/>
  <Override PartName="/ppt/slides/slide4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embeddings/oleObject3.bin" ContentType="application/vnd.openxmlformats-officedocument.oleObject"/>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embeddings/oleObject7.bin" ContentType="application/vnd.openxmlformats-officedocument.oleObject"/>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Layouts/slideLayout13.xml" ContentType="application/vnd.openxmlformats-officedocument.presentationml.slideLayout+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53.xml" ContentType="application/vnd.openxmlformats-officedocument.presentationml.slide+xml"/>
  <Override PartName="/ppt/embeddings/oleObject8.bin" ContentType="application/vnd.openxmlformats-officedocument.oleObject"/>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69"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00" r:id="rId45"/>
    <p:sldId id="301" r:id="rId46"/>
    <p:sldId id="302" r:id="rId47"/>
    <p:sldId id="303" r:id="rId48"/>
    <p:sldId id="304" r:id="rId49"/>
    <p:sldId id="305" r:id="rId50"/>
    <p:sldId id="306" r:id="rId51"/>
    <p:sldId id="307" r:id="rId52"/>
    <p:sldId id="308" r:id="rId53"/>
    <p:sldId id="309" r:id="rId54"/>
    <p:sldId id="310"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94" d="100"/>
          <a:sy n="94" d="100"/>
        </p:scale>
        <p:origin x="-1720" y="-1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60" Type="http://schemas.openxmlformats.org/officeDocument/2006/relationships/tableStyles" Target="tableStyles.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viewProps" Target="viewProps.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presProps" Target="presProps.xml"/><Relationship Id="rId59" Type="http://schemas.openxmlformats.org/officeDocument/2006/relationships/theme" Target="theme/theme1.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printerSettings" Target="printerSettings/printerSettings1.bin"/><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US"/>
          </a:p>
        </p:txBody>
      </p:sp>
      <p:sp>
        <p:nvSpPr>
          <p:cNvPr id="4" name="Date Placeholder 3"/>
          <p:cNvSpPr>
            <a:spLocks noGrp="1"/>
          </p:cNvSpPr>
          <p:nvPr>
            <p:ph type="dt" sz="half" idx="10"/>
          </p:nvPr>
        </p:nvSpPr>
        <p:spPr/>
        <p:txBody>
          <a:bodyPr/>
          <a:lstStyle/>
          <a:p>
            <a:fld id="{71CA0D71-B66F-B04F-8C39-98D76F563051}" type="datetimeFigureOut">
              <a:rPr lang="en-US" smtClean="0"/>
              <a:pPr/>
              <a:t>10/28/09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93A72-A8D7-B94C-B4E8-491B7908632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71CA0D71-B66F-B04F-8C39-98D76F563051}" type="datetimeFigureOut">
              <a:rPr lang="en-US" smtClean="0"/>
              <a:pPr/>
              <a:t>10/28/09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93A72-A8D7-B94C-B4E8-491B7908632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71CA0D71-B66F-B04F-8C39-98D76F563051}" type="datetimeFigureOut">
              <a:rPr lang="en-US" smtClean="0"/>
              <a:pPr/>
              <a:t>10/28/09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93A72-A8D7-B94C-B4E8-491B7908632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da-DK"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02DEAFE-67EF-3542-8380-DD6EF38E7725}"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da-DK"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889092A-C6E8-584B-8A29-53F54608EF72}"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71CA0D71-B66F-B04F-8C39-98D76F563051}" type="datetimeFigureOut">
              <a:rPr lang="en-US" smtClean="0"/>
              <a:pPr/>
              <a:t>10/28/09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93A72-A8D7-B94C-B4E8-491B7908632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p>
            <a:fld id="{71CA0D71-B66F-B04F-8C39-98D76F563051}" type="datetimeFigureOut">
              <a:rPr lang="en-US" smtClean="0"/>
              <a:pPr/>
              <a:t>10/28/09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93A72-A8D7-B94C-B4E8-491B7908632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Date Placeholder 4"/>
          <p:cNvSpPr>
            <a:spLocks noGrp="1"/>
          </p:cNvSpPr>
          <p:nvPr>
            <p:ph type="dt" sz="half" idx="10"/>
          </p:nvPr>
        </p:nvSpPr>
        <p:spPr/>
        <p:txBody>
          <a:bodyPr/>
          <a:lstStyle/>
          <a:p>
            <a:fld id="{71CA0D71-B66F-B04F-8C39-98D76F563051}" type="datetimeFigureOut">
              <a:rPr lang="en-US" smtClean="0"/>
              <a:pPr/>
              <a:t>10/28/09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F93A72-A8D7-B94C-B4E8-491B7908632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Date Placeholder 6"/>
          <p:cNvSpPr>
            <a:spLocks noGrp="1"/>
          </p:cNvSpPr>
          <p:nvPr>
            <p:ph type="dt" sz="half" idx="10"/>
          </p:nvPr>
        </p:nvSpPr>
        <p:spPr/>
        <p:txBody>
          <a:bodyPr/>
          <a:lstStyle/>
          <a:p>
            <a:fld id="{71CA0D71-B66F-B04F-8C39-98D76F563051}" type="datetimeFigureOut">
              <a:rPr lang="en-US" smtClean="0"/>
              <a:pPr/>
              <a:t>10/28/09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F93A72-A8D7-B94C-B4E8-491B7908632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Date Placeholder 2"/>
          <p:cNvSpPr>
            <a:spLocks noGrp="1"/>
          </p:cNvSpPr>
          <p:nvPr>
            <p:ph type="dt" sz="half" idx="10"/>
          </p:nvPr>
        </p:nvSpPr>
        <p:spPr/>
        <p:txBody>
          <a:bodyPr/>
          <a:lstStyle/>
          <a:p>
            <a:fld id="{71CA0D71-B66F-B04F-8C39-98D76F563051}" type="datetimeFigureOut">
              <a:rPr lang="en-US" smtClean="0"/>
              <a:pPr/>
              <a:t>10/28/09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F93A72-A8D7-B94C-B4E8-491B7908632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CA0D71-B66F-B04F-8C39-98D76F563051}" type="datetimeFigureOut">
              <a:rPr lang="en-US" smtClean="0"/>
              <a:pPr/>
              <a:t>10/28/09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F93A72-A8D7-B94C-B4E8-491B7908632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71CA0D71-B66F-B04F-8C39-98D76F563051}" type="datetimeFigureOut">
              <a:rPr lang="en-US" smtClean="0"/>
              <a:pPr/>
              <a:t>10/28/09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F93A72-A8D7-B94C-B4E8-491B7908632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71CA0D71-B66F-B04F-8C39-98D76F563051}" type="datetimeFigureOut">
              <a:rPr lang="en-US" smtClean="0"/>
              <a:pPr/>
              <a:t>10/28/09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F93A72-A8D7-B94C-B4E8-491B7908632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A0D71-B66F-B04F-8C39-98D76F563051}" type="datetimeFigureOut">
              <a:rPr lang="en-US" smtClean="0"/>
              <a:pPr/>
              <a:t>10/28/09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93A72-A8D7-B94C-B4E8-491B7908632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mea.imi.aau.dk/course/view.php?id=8" TargetMode="External"/><Relationship Id="rId3" Type="http://schemas.openxmlformats.org/officeDocument/2006/relationships/hyperlink" Target="mailto:dave@imi.aau.d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jcp.org/en/jsr/detail?id=1" TargetMode="External"/><Relationship Id="rId3" Type="http://schemas.openxmlformats.org/officeDocument/2006/relationships/hyperlink" Target="http://jcp.org/aboutJava/communityprocess/mrel/jsr001/index2.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2.xml"/><Relationship Id="rId3" Type="http://schemas.openxmlformats.org/officeDocument/2006/relationships/oleObject" Target="../embeddings/oleObject1.bin"/><Relationship Id="rId1" Type="http://schemas.openxmlformats.org/officeDocument/2006/relationships/vmlDrawing" Target="../drawings/vmlDrawing1.v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3" Type="http://schemas.openxmlformats.org/officeDocument/2006/relationships/oleObject" Target="../embeddings/oleObject2.bin"/><Relationship Id="rId1" Type="http://schemas.openxmlformats.org/officeDocument/2006/relationships/vmlDrawing" Target="../drawings/vmlDrawing2.v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3.xml"/><Relationship Id="rId3" Type="http://schemas.openxmlformats.org/officeDocument/2006/relationships/oleObject" Target="../embeddings/oleObject3.bin"/><Relationship Id="rId1" Type="http://schemas.openxmlformats.org/officeDocument/2006/relationships/vmlDrawing" Target="../drawings/vmlDrawing3.v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3" Type="http://schemas.openxmlformats.org/officeDocument/2006/relationships/oleObject" Target="../embeddings/oleObject4.bin"/><Relationship Id="rId1" Type="http://schemas.openxmlformats.org/officeDocument/2006/relationships/vmlDrawing" Target="../drawings/vmlDrawing4.v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3.xml"/><Relationship Id="rId3" Type="http://schemas.openxmlformats.org/officeDocument/2006/relationships/oleObject" Target="../embeddings/oleObject5.bin"/><Relationship Id="rId1" Type="http://schemas.openxmlformats.org/officeDocument/2006/relationships/vmlDrawing" Target="../drawings/vmlDrawing5.v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2.xml"/><Relationship Id="rId3" Type="http://schemas.openxmlformats.org/officeDocument/2006/relationships/oleObject" Target="../embeddings/oleObject6.bin"/><Relationship Id="rId1" Type="http://schemas.openxmlformats.org/officeDocument/2006/relationships/vmlDrawing" Target="../drawings/vmlDrawing6.v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2.xml"/><Relationship Id="rId3" Type="http://schemas.openxmlformats.org/officeDocument/2006/relationships/oleObject" Target="../embeddings/oleObject7.bin"/><Relationship Id="rId1" Type="http://schemas.openxmlformats.org/officeDocument/2006/relationships/vmlDrawing" Target="../drawings/vmlDrawing7.v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3.xml"/><Relationship Id="rId3" Type="http://schemas.openxmlformats.org/officeDocument/2006/relationships/oleObject" Target="../embeddings/oleObject8.bin"/><Relationship Id="rId1" Type="http://schemas.openxmlformats.org/officeDocument/2006/relationships/vmlDrawing" Target="../drawings/vmlDrawing8.v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Real-Time Software Design</a:t>
            </a:r>
            <a:endParaRPr lang="en-US" dirty="0"/>
          </a:p>
        </p:txBody>
      </p:sp>
      <p:sp>
        <p:nvSpPr>
          <p:cNvPr id="3" name="Subtitle 2"/>
          <p:cNvSpPr>
            <a:spLocks noGrp="1"/>
          </p:cNvSpPr>
          <p:nvPr>
            <p:ph type="subTitle" idx="1"/>
          </p:nvPr>
        </p:nvSpPr>
        <p:spPr/>
        <p:txBody>
          <a:bodyPr>
            <a:normAutofit fontScale="77500" lnSpcReduction="20000"/>
          </a:bodyPr>
          <a:lstStyle/>
          <a:p>
            <a:r>
              <a:rPr lang="en-US" dirty="0" smtClean="0"/>
              <a:t>Medialogy, 7</a:t>
            </a:r>
            <a:r>
              <a:rPr lang="en-US" baseline="30000" dirty="0" smtClean="0"/>
              <a:t>th</a:t>
            </a:r>
            <a:r>
              <a:rPr lang="en-US" dirty="0" smtClean="0"/>
              <a:t> Semester</a:t>
            </a:r>
            <a:br>
              <a:rPr lang="en-US" dirty="0" smtClean="0"/>
            </a:br>
            <a:r>
              <a:rPr lang="en-US" dirty="0" smtClean="0">
                <a:hlinkClick r:id="rId2"/>
              </a:rPr>
              <a:t>http://mea.imi.aau.dk/course/view.php?id=8</a:t>
            </a:r>
            <a:r>
              <a:rPr lang="en-US" dirty="0" smtClean="0"/>
              <a:t/>
            </a:r>
            <a:br>
              <a:rPr lang="en-US" dirty="0" smtClean="0"/>
            </a:br>
            <a:r>
              <a:rPr lang="en-US" dirty="0" smtClean="0"/>
              <a:t>Aalborg University</a:t>
            </a:r>
            <a:br>
              <a:rPr lang="en-US" dirty="0" smtClean="0"/>
            </a:br>
            <a:r>
              <a:rPr lang="en-US" dirty="0" smtClean="0"/>
              <a:t>David Meredith</a:t>
            </a:r>
            <a:br>
              <a:rPr lang="en-US" dirty="0" smtClean="0"/>
            </a:br>
            <a:r>
              <a:rPr lang="en-US" dirty="0" smtClean="0">
                <a:hlinkClick r:id="rId3"/>
              </a:rPr>
              <a:t>dave@imi.aau.dk</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Real-time operating system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Real-time system responds to stimuli that occur at different times</a:t>
            </a:r>
          </a:p>
          <a:p>
            <a:r>
              <a:rPr lang="en-US" dirty="0" smtClean="0"/>
              <a:t>As soon as a stimulus is received, control is transferred to the correct handler</a:t>
            </a:r>
          </a:p>
          <a:p>
            <a:pPr lvl="1"/>
            <a:r>
              <a:rPr lang="en-US" dirty="0" smtClean="0"/>
              <a:t>Therefore real-time systems normally designed as a set of concurrent, co-operating processes</a:t>
            </a:r>
          </a:p>
          <a:p>
            <a:r>
              <a:rPr lang="en-US" b="1" dirty="0" smtClean="0"/>
              <a:t>Real-time operating system </a:t>
            </a:r>
            <a:r>
              <a:rPr lang="en-US" dirty="0" smtClean="0"/>
              <a:t>supports management of concurrent processes</a:t>
            </a:r>
          </a:p>
          <a:p>
            <a:r>
              <a:rPr lang="en-US" dirty="0" smtClean="0"/>
              <a:t>Real-time facilities in operating system accessed through run-time support system for the real-time programming language used</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Stimulus-Response Architecture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Three types of concurrent process:</a:t>
            </a:r>
          </a:p>
          <a:p>
            <a:pPr lvl="1"/>
            <a:r>
              <a:rPr lang="en-US" b="1" dirty="0" smtClean="0"/>
              <a:t>sensor management process</a:t>
            </a:r>
            <a:r>
              <a:rPr lang="en-US" dirty="0" smtClean="0"/>
              <a:t> for each type of sensor</a:t>
            </a:r>
          </a:p>
          <a:p>
            <a:pPr lvl="1"/>
            <a:r>
              <a:rPr lang="en-US" b="1" dirty="0" smtClean="0"/>
              <a:t>computational processes</a:t>
            </a:r>
            <a:r>
              <a:rPr lang="en-US" dirty="0" smtClean="0"/>
              <a:t> compute required responses</a:t>
            </a:r>
          </a:p>
          <a:p>
            <a:pPr lvl="1"/>
            <a:r>
              <a:rPr lang="en-US" b="1" dirty="0" smtClean="0"/>
              <a:t>actuator control processes</a:t>
            </a:r>
            <a:r>
              <a:rPr lang="en-US" dirty="0" smtClean="0"/>
              <a:t> manage the actuators</a:t>
            </a:r>
            <a:endParaRPr lang="en-US" b="1" dirty="0" smtClean="0"/>
          </a:p>
          <a:p>
            <a:r>
              <a:rPr lang="en-US" dirty="0" smtClean="0"/>
              <a:t>Real-time architectures are instances of </a:t>
            </a:r>
            <a:r>
              <a:rPr lang="en-US" b="1" dirty="0"/>
              <a:t>e</a:t>
            </a:r>
            <a:r>
              <a:rPr lang="en-US" b="1" dirty="0" smtClean="0"/>
              <a:t>vent-driven architecture</a:t>
            </a:r>
            <a:r>
              <a:rPr lang="en-US" dirty="0" smtClean="0"/>
              <a:t> in which stimuli generate events</a:t>
            </a:r>
          </a:p>
          <a:p>
            <a:r>
              <a:rPr lang="en-US" dirty="0" smtClean="0"/>
              <a:t>Will also introduce two other architectures</a:t>
            </a:r>
          </a:p>
          <a:p>
            <a:pPr lvl="1"/>
            <a:r>
              <a:rPr lang="en-US" b="1" dirty="0" smtClean="0"/>
              <a:t>monitoring and control system</a:t>
            </a:r>
            <a:r>
              <a:rPr lang="en-US" b="1" i="1" dirty="0" smtClean="0"/>
              <a:t> </a:t>
            </a:r>
            <a:r>
              <a:rPr lang="en-US" b="1" dirty="0" smtClean="0"/>
              <a:t>architecture</a:t>
            </a:r>
          </a:p>
          <a:p>
            <a:pPr lvl="1"/>
            <a:r>
              <a:rPr lang="en-US" b="1" dirty="0" smtClean="0"/>
              <a:t>data-acquisition architecture</a:t>
            </a:r>
          </a:p>
          <a:p>
            <a:endParaRPr lang="en-US" dirty="0" smtClean="0"/>
          </a:p>
          <a:p>
            <a:endParaRPr lang="en-US" b="1"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Programming languages for real-time systems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Must include facilities for accessing system hardware</a:t>
            </a:r>
          </a:p>
          <a:p>
            <a:r>
              <a:rPr lang="en-US" dirty="0" smtClean="0"/>
              <a:t>Must be able to predict the timing of particular operations</a:t>
            </a:r>
          </a:p>
          <a:p>
            <a:r>
              <a:rPr lang="en-US" dirty="0" smtClean="0"/>
              <a:t>Hard real-time systems that require a very fast response still sometimes programmed in assembly language</a:t>
            </a:r>
          </a:p>
          <a:p>
            <a:r>
              <a:rPr lang="en-US" dirty="0" smtClean="0"/>
              <a:t>C is also widely used as there exist sophisticated compilers that can generate very efficient code</a:t>
            </a:r>
          </a:p>
          <a:p>
            <a:r>
              <a:rPr lang="en-US" dirty="0" smtClean="0"/>
              <a:t>However, low-level languages do not provide good support for concurrency and management of shared resources</a:t>
            </a:r>
          </a:p>
          <a:p>
            <a:pPr lvl="1"/>
            <a:r>
              <a:rPr lang="en-US" dirty="0" smtClean="0"/>
              <a:t>Have to be implemented as calls to the real-time operating system that cannot be checked at compile-time and are therefore hard to debug</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Real-time programming in Java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Real-Time Specification for Java (RTSJ) (JSR 1)</a:t>
            </a:r>
          </a:p>
          <a:p>
            <a:pPr lvl="1"/>
            <a:r>
              <a:rPr lang="en-US" dirty="0" smtClean="0">
                <a:hlinkClick r:id="rId2"/>
              </a:rPr>
              <a:t>http://jcp.org/en/jsr/detail?id=1</a:t>
            </a:r>
            <a:endParaRPr lang="en-US" dirty="0" smtClean="0"/>
          </a:p>
          <a:p>
            <a:pPr lvl="1"/>
            <a:r>
              <a:rPr lang="en-US" dirty="0" smtClean="0">
                <a:hlinkClick r:id="rId3"/>
              </a:rPr>
              <a:t>http://jcp.org/aboutJava/communityprocess/mrel/jsr001/index2.html</a:t>
            </a:r>
            <a:endParaRPr lang="en-US" dirty="0" smtClean="0"/>
          </a:p>
          <a:p>
            <a:r>
              <a:rPr lang="en-US" dirty="0" smtClean="0"/>
              <a:t>Specification for</a:t>
            </a:r>
            <a:r>
              <a:rPr lang="en-US" dirty="0" smtClean="0"/>
              <a:t> extending </a:t>
            </a:r>
            <a:r>
              <a:rPr lang="en-US" dirty="0" smtClean="0"/>
              <a:t>the specifications of the Java Language and the Java VM to provide an API for creation, verification, analysis, execution and management of Java threads whose correctness conditions include timeliness constraints (also known as real-time threads)</a:t>
            </a:r>
          </a:p>
          <a:p>
            <a:pPr lvl="1"/>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RTSJ guiding principles</a:t>
            </a:r>
            <a:endParaRPr lang="en-US" dirty="0"/>
          </a:p>
        </p:txBody>
      </p:sp>
      <p:sp>
        <p:nvSpPr>
          <p:cNvPr id="3" name="Content Placeholder 2"/>
          <p:cNvSpPr>
            <a:spLocks noGrp="1"/>
          </p:cNvSpPr>
          <p:nvPr>
            <p:ph idx="1"/>
          </p:nvPr>
        </p:nvSpPr>
        <p:spPr>
          <a:xfrm>
            <a:off x="457200" y="1600200"/>
            <a:ext cx="8229600" cy="4933136"/>
          </a:xfrm>
        </p:spPr>
        <p:txBody>
          <a:bodyPr>
            <a:normAutofit fontScale="85000" lnSpcReduction="20000"/>
          </a:bodyPr>
          <a:lstStyle/>
          <a:p>
            <a:r>
              <a:rPr lang="en-US" dirty="0" smtClean="0"/>
              <a:t>Should apply to all Java environments</a:t>
            </a:r>
          </a:p>
          <a:p>
            <a:r>
              <a:rPr lang="en-US" dirty="0" smtClean="0"/>
              <a:t>Should be backwards-compatible with non-real-time Java code</a:t>
            </a:r>
          </a:p>
          <a:p>
            <a:r>
              <a:rPr lang="en-US" dirty="0" smtClean="0"/>
              <a:t>“Write Once, Run Anywhere” is important, but not as important as predictability</a:t>
            </a:r>
          </a:p>
          <a:p>
            <a:r>
              <a:rPr lang="en-US" dirty="0" smtClean="0"/>
              <a:t>Should support current real-time system practice and allow for future developments</a:t>
            </a:r>
          </a:p>
          <a:p>
            <a:r>
              <a:rPr lang="en-US" dirty="0" smtClean="0"/>
              <a:t>Predictable execution is first priority</a:t>
            </a:r>
          </a:p>
          <a:p>
            <a:r>
              <a:rPr lang="en-US" dirty="0" smtClean="0"/>
              <a:t>No syntactic extension to standard Java language</a:t>
            </a:r>
          </a:p>
          <a:p>
            <a:r>
              <a:rPr lang="en-US" dirty="0" smtClean="0"/>
              <a:t>Should specify semantics without limiting implementation (e.g., should not specify particular algorithms)</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5041"/>
          </a:xfrm>
        </p:spPr>
        <p:txBody>
          <a:bodyPr>
            <a:normAutofit fontScale="90000"/>
          </a:bodyPr>
          <a:lstStyle/>
          <a:p>
            <a:r>
              <a:rPr lang="en-US" dirty="0" smtClean="0"/>
              <a:t>Overview of enhanced areas in RTSJ</a:t>
            </a:r>
            <a:endParaRPr lang="en-US" dirty="0"/>
          </a:p>
        </p:txBody>
      </p:sp>
      <p:sp>
        <p:nvSpPr>
          <p:cNvPr id="3" name="Content Placeholder 2"/>
          <p:cNvSpPr>
            <a:spLocks noGrp="1"/>
          </p:cNvSpPr>
          <p:nvPr>
            <p:ph idx="1"/>
          </p:nvPr>
        </p:nvSpPr>
        <p:spPr>
          <a:xfrm>
            <a:off x="457200" y="949679"/>
            <a:ext cx="8229600" cy="5908321"/>
          </a:xfrm>
        </p:spPr>
        <p:txBody>
          <a:bodyPr>
            <a:normAutofit fontScale="55000" lnSpcReduction="20000"/>
          </a:bodyPr>
          <a:lstStyle/>
          <a:p>
            <a:r>
              <a:rPr lang="en-US" dirty="0" smtClean="0"/>
              <a:t>Thread scheduling and dispatching</a:t>
            </a:r>
          </a:p>
          <a:p>
            <a:pPr lvl="1"/>
            <a:r>
              <a:rPr lang="en-US" dirty="0" smtClean="0"/>
              <a:t>Allows for various different scheduling strategies</a:t>
            </a:r>
          </a:p>
          <a:p>
            <a:r>
              <a:rPr lang="en-US" dirty="0" smtClean="0"/>
              <a:t>Memory management</a:t>
            </a:r>
          </a:p>
          <a:p>
            <a:pPr lvl="1"/>
            <a:r>
              <a:rPr lang="en-US" dirty="0" smtClean="0"/>
              <a:t>automatic memory allocation and reclamation (garbage collection) specification that</a:t>
            </a:r>
          </a:p>
          <a:p>
            <a:pPr lvl="2"/>
            <a:r>
              <a:rPr lang="en-US" dirty="0" smtClean="0"/>
              <a:t>does not depend on particular GC algorithm</a:t>
            </a:r>
          </a:p>
          <a:p>
            <a:r>
              <a:rPr lang="en-US" dirty="0" smtClean="0"/>
              <a:t>Synchronization and resource sharing</a:t>
            </a:r>
          </a:p>
          <a:p>
            <a:pPr lvl="1"/>
            <a:r>
              <a:rPr lang="en-US" dirty="0" smtClean="0"/>
              <a:t>implementation of synchronized include methods for preventing priority inversion</a:t>
            </a:r>
          </a:p>
          <a:p>
            <a:pPr lvl="2"/>
            <a:r>
              <a:rPr lang="en-US" dirty="0" smtClean="0"/>
              <a:t>priority inversion is when a high-priority thread cannot access a resource because a lower priority thread already has a lock on it</a:t>
            </a:r>
          </a:p>
          <a:p>
            <a:r>
              <a:rPr lang="en-US" dirty="0" smtClean="0"/>
              <a:t>Asynchronous event handling</a:t>
            </a:r>
          </a:p>
          <a:p>
            <a:pPr lvl="1"/>
            <a:r>
              <a:rPr lang="en-US" dirty="0" smtClean="0"/>
              <a:t>classes represent things that can happen and the logic that executes when those things happen</a:t>
            </a:r>
          </a:p>
          <a:p>
            <a:pPr lvl="1"/>
            <a:r>
              <a:rPr lang="en-US" dirty="0" smtClean="0"/>
              <a:t>execution of logic scheduled by an implemented scheduler</a:t>
            </a:r>
          </a:p>
          <a:p>
            <a:r>
              <a:rPr lang="en-US" dirty="0" smtClean="0"/>
              <a:t>Asynchronous transfer of control</a:t>
            </a:r>
          </a:p>
          <a:p>
            <a:pPr lvl="1"/>
            <a:r>
              <a:rPr lang="en-US" dirty="0" smtClean="0"/>
              <a:t>current point of logic </a:t>
            </a:r>
            <a:r>
              <a:rPr lang="en-US" dirty="0" err="1" smtClean="0"/>
              <a:t>executiong</a:t>
            </a:r>
            <a:r>
              <a:rPr lang="en-US" dirty="0" smtClean="0"/>
              <a:t> can immediately and efficiently be transferred to another location</a:t>
            </a:r>
          </a:p>
          <a:p>
            <a:pPr lvl="1"/>
            <a:r>
              <a:rPr lang="en-US" dirty="0" smtClean="0"/>
              <a:t>RTSJ includes a mechanism for doing this that extends Java’s exception handling</a:t>
            </a:r>
          </a:p>
          <a:p>
            <a:pPr lvl="1"/>
            <a:r>
              <a:rPr lang="en-US" dirty="0" smtClean="0"/>
              <a:t>need to write code that allows this in a specific way</a:t>
            </a:r>
          </a:p>
          <a:p>
            <a:r>
              <a:rPr lang="en-US" dirty="0" smtClean="0"/>
              <a:t>Asynchronous thread termination</a:t>
            </a:r>
          </a:p>
          <a:p>
            <a:pPr lvl="1"/>
            <a:r>
              <a:rPr lang="en-US" dirty="0" smtClean="0"/>
              <a:t>need a safe and fast way to transfer control from a real-time thread to its outer scope and thus terminate the the thread in a normal way</a:t>
            </a:r>
          </a:p>
          <a:p>
            <a:r>
              <a:rPr lang="en-US" dirty="0" smtClean="0"/>
              <a:t>Physical memory access</a:t>
            </a:r>
          </a:p>
          <a:p>
            <a:pPr lvl="1"/>
            <a:r>
              <a:rPr lang="en-US" dirty="0" smtClean="0"/>
              <a:t>Often required in a real-time system</a:t>
            </a:r>
          </a:p>
          <a:p>
            <a:pPr lvl="1"/>
            <a:r>
              <a:rPr lang="en-US" dirty="0" smtClean="0"/>
              <a:t>classes defined to allow programmers byte-level access to physical memory and construction of objects in physical memory</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Cannot cleanly separate hardware and software development</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In most system design, can decide early which system capabilities implemented in software and which in hardware</a:t>
            </a:r>
          </a:p>
          <a:p>
            <a:r>
              <a:rPr lang="en-US" dirty="0" smtClean="0"/>
              <a:t>Can then use top-down design process that starts with abstract model which is decomposed and developed in stages</a:t>
            </a:r>
          </a:p>
          <a:p>
            <a:r>
              <a:rPr lang="en-US" dirty="0" smtClean="0"/>
              <a:t>Often not possible in real-time embedded systems (e.g., mobile devices) because</a:t>
            </a:r>
          </a:p>
          <a:p>
            <a:pPr lvl="1"/>
            <a:r>
              <a:rPr lang="en-US" dirty="0" smtClean="0"/>
              <a:t>hardware costs and power consumption are critical</a:t>
            </a:r>
          </a:p>
          <a:p>
            <a:pPr lvl="1"/>
            <a:r>
              <a:rPr lang="en-US" dirty="0" smtClean="0"/>
              <a:t>specific processors may be used</a:t>
            </a:r>
          </a:p>
          <a:p>
            <a:pPr lvl="1"/>
            <a:r>
              <a:rPr lang="en-US" dirty="0" smtClean="0"/>
              <a:t>special-purpose hardware may have to be designed and built</a:t>
            </a:r>
          </a:p>
          <a:p>
            <a:r>
              <a:rPr lang="en-US" dirty="0" smtClean="0"/>
              <a:t>In real-time systems, often need to make low-level decisions on hardware, support software and timing early in the process</a:t>
            </a:r>
          </a:p>
          <a:p>
            <a:pPr lvl="1"/>
            <a:r>
              <a:rPr lang="en-US" dirty="0" smtClean="0"/>
              <a:t>limits flexibility of designers</a:t>
            </a:r>
          </a:p>
          <a:p>
            <a:pPr lvl="1"/>
            <a:r>
              <a:rPr lang="en-US" dirty="0" smtClean="0"/>
              <a:t>might mean additional software functionality required such as battery and </a:t>
            </a:r>
            <a:r>
              <a:rPr lang="en-US" smtClean="0"/>
              <a:t>power management</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3854"/>
          </a:xfrm>
        </p:spPr>
        <p:txBody>
          <a:bodyPr>
            <a:normAutofit fontScale="90000"/>
          </a:bodyPr>
          <a:lstStyle/>
          <a:p>
            <a:r>
              <a:rPr lang="en-US" dirty="0" smtClean="0"/>
              <a:t>Real-time system design process</a:t>
            </a:r>
            <a:endParaRPr lang="en-US" dirty="0"/>
          </a:p>
        </p:txBody>
      </p:sp>
      <p:sp>
        <p:nvSpPr>
          <p:cNvPr id="3" name="Content Placeholder 2"/>
          <p:cNvSpPr>
            <a:spLocks noGrp="1"/>
          </p:cNvSpPr>
          <p:nvPr>
            <p:ph idx="1"/>
          </p:nvPr>
        </p:nvSpPr>
        <p:spPr>
          <a:xfrm>
            <a:off x="457200" y="2311908"/>
            <a:ext cx="8229600" cy="4084125"/>
          </a:xfrm>
        </p:spPr>
        <p:txBody>
          <a:bodyPr>
            <a:normAutofit fontScale="55000" lnSpcReduction="20000"/>
          </a:bodyPr>
          <a:lstStyle/>
          <a:p>
            <a:r>
              <a:rPr lang="en-US" dirty="0" smtClean="0"/>
              <a:t>Events (not objects) are central to real-time software design</a:t>
            </a:r>
          </a:p>
          <a:p>
            <a:pPr marL="514350" indent="-514350">
              <a:buFont typeface="+mj-lt"/>
              <a:buAutoNum type="arabicPeriod"/>
            </a:pPr>
            <a:r>
              <a:rPr lang="en-US" dirty="0" smtClean="0"/>
              <a:t>Identify stimuli and associated responses</a:t>
            </a:r>
          </a:p>
          <a:p>
            <a:pPr marL="514350" indent="-514350">
              <a:buFont typeface="+mj-lt"/>
              <a:buAutoNum type="arabicPeriod"/>
            </a:pPr>
            <a:r>
              <a:rPr lang="en-US" dirty="0" smtClean="0"/>
              <a:t>Identify timing constraints for each </a:t>
            </a:r>
            <a:r>
              <a:rPr lang="en-US" dirty="0" smtClean="0"/>
              <a:t>stimulus and associated response</a:t>
            </a:r>
          </a:p>
          <a:p>
            <a:pPr marL="514350" indent="-514350">
              <a:buFont typeface="+mj-lt"/>
              <a:buAutoNum type="arabicPeriod"/>
            </a:pPr>
            <a:r>
              <a:rPr lang="en-US" dirty="0" smtClean="0"/>
              <a:t>Choose execution platform (hardware and RTOS) (determined by timing constraints, power availability, experience, cost, etc.)</a:t>
            </a:r>
            <a:endParaRPr lang="en-US" dirty="0" smtClean="0"/>
          </a:p>
          <a:p>
            <a:pPr marL="514350" indent="-514350">
              <a:buFont typeface="+mj-lt"/>
              <a:buAutoNum type="arabicPeriod"/>
            </a:pPr>
            <a:r>
              <a:rPr lang="en-US" dirty="0" smtClean="0"/>
              <a:t>Aggregate stimulus and response </a:t>
            </a:r>
            <a:r>
              <a:rPr lang="en-US" dirty="0" smtClean="0"/>
              <a:t>processing into concurrent </a:t>
            </a:r>
            <a:r>
              <a:rPr lang="en-US" dirty="0" smtClean="0"/>
              <a:t>processes</a:t>
            </a:r>
          </a:p>
          <a:p>
            <a:pPr marL="914400" lvl="1" indent="-514350"/>
            <a:r>
              <a:rPr lang="en-US" dirty="0" smtClean="0"/>
              <a:t>Usually good idea to associate a process with each class of stimulus and response</a:t>
            </a:r>
            <a:endParaRPr lang="en-US" dirty="0" smtClean="0"/>
          </a:p>
          <a:p>
            <a:pPr marL="514350" indent="-514350">
              <a:buFont typeface="+mj-lt"/>
              <a:buAutoNum type="arabicPeriod"/>
            </a:pPr>
            <a:r>
              <a:rPr lang="en-US" dirty="0" smtClean="0"/>
              <a:t>For each </a:t>
            </a:r>
            <a:r>
              <a:rPr lang="en-US" dirty="0" smtClean="0"/>
              <a:t>stimulus and response, </a:t>
            </a:r>
            <a:r>
              <a:rPr lang="en-US" dirty="0" smtClean="0"/>
              <a:t>design algorithms to carry out computations (usually done early to discover amount of time required for processing)</a:t>
            </a:r>
          </a:p>
          <a:p>
            <a:pPr marL="514350" indent="-514350">
              <a:buFont typeface="+mj-lt"/>
              <a:buAutoNum type="arabicPeriod"/>
            </a:pPr>
            <a:r>
              <a:rPr lang="en-US" dirty="0" smtClean="0"/>
              <a:t>Design a scheduling system that ensures processes are started in time to meet their deadlines</a:t>
            </a:r>
          </a:p>
          <a:p>
            <a:pPr marL="514350" indent="-514350"/>
            <a:r>
              <a:rPr lang="en-US" dirty="0" smtClean="0"/>
              <a:t>Not necessarily done in this order</a:t>
            </a:r>
          </a:p>
          <a:p>
            <a:pPr marL="914400" lvl="1" indent="-514350"/>
            <a:r>
              <a:rPr lang="en-US" dirty="0" smtClean="0"/>
              <a:t>sometimes need to orient software around hardware requirements</a:t>
            </a:r>
          </a:p>
          <a:p>
            <a:pPr marL="914400" lvl="1" indent="-514350"/>
            <a:r>
              <a:rPr lang="en-US" dirty="0" smtClean="0"/>
              <a:t>sometimes can develop software abstractly and make hardware choices later</a:t>
            </a:r>
          </a:p>
        </p:txBody>
      </p:sp>
      <p:pic>
        <p:nvPicPr>
          <p:cNvPr id="4" name="Picture 3"/>
          <p:cNvPicPr>
            <a:picLocks noChangeAspect="1"/>
          </p:cNvPicPr>
          <p:nvPr/>
        </p:nvPicPr>
        <p:blipFill>
          <a:blip r:embed="rId2"/>
          <a:stretch>
            <a:fillRect/>
          </a:stretch>
        </p:blipFill>
        <p:spPr>
          <a:xfrm>
            <a:off x="2871216" y="888492"/>
            <a:ext cx="3401568" cy="142341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co-ordination</a:t>
            </a:r>
            <a:endParaRPr lang="en-US" dirty="0"/>
          </a:p>
        </p:txBody>
      </p:sp>
      <p:sp>
        <p:nvSpPr>
          <p:cNvPr id="3" name="Content Placeholder 2"/>
          <p:cNvSpPr>
            <a:spLocks noGrp="1"/>
          </p:cNvSpPr>
          <p:nvPr>
            <p:ph idx="1"/>
          </p:nvPr>
        </p:nvSpPr>
        <p:spPr/>
        <p:txBody>
          <a:bodyPr>
            <a:normAutofit fontScale="92500"/>
          </a:bodyPr>
          <a:lstStyle/>
          <a:p>
            <a:r>
              <a:rPr lang="en-US" dirty="0" smtClean="0"/>
              <a:t>Need process co-ordination in a real-time system</a:t>
            </a:r>
          </a:p>
          <a:p>
            <a:pPr lvl="1"/>
            <a:r>
              <a:rPr lang="en-US" dirty="0" smtClean="0"/>
              <a:t>ensures mutually exclusive access to shared resources</a:t>
            </a:r>
          </a:p>
          <a:p>
            <a:r>
              <a:rPr lang="en-US" dirty="0" smtClean="0"/>
              <a:t>Various methods available for this:</a:t>
            </a:r>
          </a:p>
          <a:p>
            <a:pPr lvl="1"/>
            <a:r>
              <a:rPr lang="en-US" dirty="0" smtClean="0"/>
              <a:t>semaphores (</a:t>
            </a:r>
            <a:r>
              <a:rPr lang="en-US" dirty="0" err="1" smtClean="0"/>
              <a:t>Dijkstra</a:t>
            </a:r>
            <a:r>
              <a:rPr lang="en-US" dirty="0" smtClean="0"/>
              <a:t> 1968)</a:t>
            </a:r>
          </a:p>
          <a:p>
            <a:pPr lvl="1"/>
            <a:r>
              <a:rPr lang="en-US" dirty="0" smtClean="0"/>
              <a:t>monitors (Hoare, 1974) (can use semaphores for locking resources)</a:t>
            </a:r>
          </a:p>
          <a:p>
            <a:pPr lvl="1"/>
            <a:r>
              <a:rPr lang="en-US" dirty="0" smtClean="0"/>
              <a:t>critical regions (</a:t>
            </a:r>
            <a:r>
              <a:rPr lang="en-US" dirty="0" err="1" smtClean="0"/>
              <a:t>Brinch</a:t>
            </a:r>
            <a:r>
              <a:rPr lang="en-US" dirty="0" smtClean="0"/>
              <a:t> Hansen, 1973)</a:t>
            </a:r>
          </a:p>
          <a:p>
            <a:pPr lvl="2"/>
            <a:r>
              <a:rPr lang="en-US" dirty="0" smtClean="0"/>
              <a:t>used in Java</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analysis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After choosing platform, designing an architecture and deciding on a scheduling policy, need to check that system meets its time requirements</a:t>
            </a:r>
          </a:p>
          <a:p>
            <a:r>
              <a:rPr lang="en-US" dirty="0" smtClean="0"/>
              <a:t>Can be done through</a:t>
            </a:r>
          </a:p>
          <a:p>
            <a:pPr lvl="1"/>
            <a:r>
              <a:rPr lang="en-US" dirty="0" smtClean="0"/>
              <a:t>static analysis of system (requires knowledge of timing for components)</a:t>
            </a:r>
          </a:p>
          <a:p>
            <a:pPr lvl="1"/>
            <a:r>
              <a:rPr lang="en-US" dirty="0" smtClean="0"/>
              <a:t>simulation</a:t>
            </a:r>
          </a:p>
          <a:p>
            <a:r>
              <a:rPr lang="en-US" dirty="0" err="1" smtClean="0"/>
              <a:t>Aperiodic</a:t>
            </a:r>
            <a:r>
              <a:rPr lang="en-US" dirty="0" smtClean="0"/>
              <a:t> (“sporadic”) stimuli are difficult to predict, so need to estimate probabilities of these stimuli occurring</a:t>
            </a:r>
          </a:p>
          <a:p>
            <a:pPr lvl="1"/>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Sommerville</a:t>
            </a:r>
            <a:r>
              <a:rPr lang="en-US" dirty="0" smtClean="0"/>
              <a:t>, I. (2007). </a:t>
            </a:r>
            <a:r>
              <a:rPr lang="en-US" i="1" dirty="0" smtClean="0"/>
              <a:t>Software Engineering</a:t>
            </a:r>
            <a:r>
              <a:rPr lang="en-US" dirty="0" smtClean="0"/>
              <a:t> (8</a:t>
            </a:r>
            <a:r>
              <a:rPr lang="en-US" baseline="30000" dirty="0" smtClean="0"/>
              <a:t>th</a:t>
            </a:r>
            <a:r>
              <a:rPr lang="en-US" dirty="0" smtClean="0"/>
              <a:t> Edition). Addison-Wesley. Chapter 15.</a:t>
            </a:r>
          </a:p>
          <a:p>
            <a:r>
              <a:rPr lang="en-US" dirty="0" smtClean="0"/>
              <a:t>Stevens. P. and Pooley, R. (2006). </a:t>
            </a:r>
            <a:r>
              <a:rPr lang="en-US" i="1" dirty="0" smtClean="0"/>
              <a:t>Using UML: Software Engineering with Objects and Components </a:t>
            </a:r>
            <a:r>
              <a:rPr lang="en-US" dirty="0" smtClean="0"/>
              <a:t>(2nd Edition). Pearson Education/Addison-Wesley. Chapters 11-12.</a:t>
            </a:r>
          </a:p>
          <a:p>
            <a:r>
              <a:rPr lang="en-US" dirty="0" smtClean="0"/>
              <a:t>Fowler, M. (2004). </a:t>
            </a:r>
            <a:r>
              <a:rPr lang="en-US" i="1" dirty="0" smtClean="0"/>
              <a:t>UML Distilled: A Brief Guide to the Standard Object Modeling Language </a:t>
            </a:r>
            <a:r>
              <a:rPr lang="en-US" dirty="0" smtClean="0"/>
              <a:t>(3rd Edition). Pearson Education/Addison-Wesley. Chapters 10-11.</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a non-object-oriented approach</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Sometimes cannot afford to use object-oriented approach in a real-time system because of time overheads of certain OO techniques (e.g., using getters and setters instead of accessing data members directly)</a:t>
            </a:r>
          </a:p>
          <a:p>
            <a:r>
              <a:rPr lang="en-US" dirty="0" smtClean="0"/>
              <a:t>May even need to break “Write once” principle (unrolling loops) or avoid branching in order to make the code run fast enough to meet the required deadlines</a:t>
            </a:r>
          </a:p>
          <a:p>
            <a:r>
              <a:rPr lang="en-US" dirty="0" smtClean="0"/>
              <a:t>Sometimes better to implement some system functions in hardware rather than software in order to increase performance</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4948"/>
          </a:xfrm>
        </p:spPr>
        <p:txBody>
          <a:bodyPr>
            <a:normAutofit fontScale="90000"/>
          </a:bodyPr>
          <a:lstStyle/>
          <a:p>
            <a:r>
              <a:rPr lang="en-US" dirty="0" smtClean="0"/>
              <a:t>Real-time system </a:t>
            </a:r>
            <a:r>
              <a:rPr lang="en-US" dirty="0" err="1" smtClean="0"/>
              <a:t>modelling</a:t>
            </a:r>
            <a:endParaRPr lang="en-US" dirty="0"/>
          </a:p>
        </p:txBody>
      </p:sp>
      <p:sp>
        <p:nvSpPr>
          <p:cNvPr id="3" name="Content Placeholder 2"/>
          <p:cNvSpPr>
            <a:spLocks noGrp="1"/>
          </p:cNvSpPr>
          <p:nvPr>
            <p:ph idx="1"/>
          </p:nvPr>
        </p:nvSpPr>
        <p:spPr>
          <a:xfrm>
            <a:off x="5269992" y="869586"/>
            <a:ext cx="3416808" cy="5256577"/>
          </a:xfrm>
        </p:spPr>
        <p:txBody>
          <a:bodyPr>
            <a:normAutofit fontScale="70000" lnSpcReduction="20000"/>
          </a:bodyPr>
          <a:lstStyle/>
          <a:p>
            <a:r>
              <a:rPr lang="en-US" dirty="0" smtClean="0"/>
              <a:t>Events (stimuli) in a real-time system cause it to move from one state to another</a:t>
            </a:r>
          </a:p>
          <a:p>
            <a:r>
              <a:rPr lang="en-US" dirty="0" smtClean="0"/>
              <a:t>Therefore often use state machine diagrams to model real-time systems</a:t>
            </a:r>
          </a:p>
          <a:p>
            <a:r>
              <a:rPr lang="en-US" dirty="0" smtClean="0"/>
              <a:t>Rounded rectangles represent states, arrows represent stimuli that cause transitions from one state to another</a:t>
            </a:r>
          </a:p>
          <a:p>
            <a:r>
              <a:rPr lang="en-US" dirty="0" smtClean="0"/>
              <a:t>Non-standard use of “do” here – should be actions, not “do activities”</a:t>
            </a:r>
          </a:p>
          <a:p>
            <a:pPr lvl="1"/>
            <a:r>
              <a:rPr lang="en-US" dirty="0" smtClean="0"/>
              <a:t>possibly entry and/or exit actions</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0" y="1636194"/>
            <a:ext cx="5269992" cy="374599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9" name="Slide Number Placeholder 6"/>
          <p:cNvSpPr>
            <a:spLocks noGrp="1"/>
          </p:cNvSpPr>
          <p:nvPr>
            <p:ph type="sldNum" sz="quarter" idx="12"/>
          </p:nvPr>
        </p:nvSpPr>
        <p:spPr>
          <a:noFill/>
        </p:spPr>
        <p:txBody>
          <a:bodyPr/>
          <a:lstStyle/>
          <a:p>
            <a:fld id="{F0787BBC-0AAD-2B46-930E-CC14117FF200}" type="slidenum">
              <a:rPr lang="en-GB" smtClean="0"/>
              <a:pPr/>
              <a:t>22</a:t>
            </a:fld>
            <a:endParaRPr lang="en-GB" smtClean="0"/>
          </a:p>
        </p:txBody>
      </p:sp>
      <p:sp>
        <p:nvSpPr>
          <p:cNvPr id="19460" name="Rectangle 4"/>
          <p:cNvSpPr>
            <a:spLocks noGrp="1" noChangeArrowheads="1"/>
          </p:cNvSpPr>
          <p:nvPr>
            <p:ph type="title"/>
          </p:nvPr>
        </p:nvSpPr>
        <p:spPr>
          <a:xfrm>
            <a:off x="457200" y="274638"/>
            <a:ext cx="8229600" cy="490537"/>
          </a:xfrm>
        </p:spPr>
        <p:txBody>
          <a:bodyPr>
            <a:normAutofit fontScale="90000"/>
          </a:bodyPr>
          <a:lstStyle/>
          <a:p>
            <a:pPr eaLnBrk="1" hangingPunct="1"/>
            <a:r>
              <a:rPr lang="en-GB" sz="4000" dirty="0" smtClean="0"/>
              <a:t>UML state machine diagrams</a:t>
            </a:r>
            <a:endParaRPr lang="en-GB" sz="4000" dirty="0"/>
          </a:p>
        </p:txBody>
      </p:sp>
      <p:graphicFrame>
        <p:nvGraphicFramePr>
          <p:cNvPr id="19458" name="Object 2"/>
          <p:cNvGraphicFramePr>
            <a:graphicFrameLocks noChangeAspect="1"/>
          </p:cNvGraphicFramePr>
          <p:nvPr>
            <p:ph sz="half" idx="1"/>
          </p:nvPr>
        </p:nvGraphicFramePr>
        <p:xfrm>
          <a:off x="461963" y="765175"/>
          <a:ext cx="8218487" cy="1457325"/>
        </p:xfrm>
        <a:graphic>
          <a:graphicData uri="http://schemas.openxmlformats.org/presentationml/2006/ole">
            <p:oleObj spid="_x0000_s35842" name="UML Diagram" r:id="rId3" imgW="5443560" imgH="964440" progId="">
              <p:embed/>
            </p:oleObj>
          </a:graphicData>
        </a:graphic>
      </p:graphicFrame>
      <p:sp>
        <p:nvSpPr>
          <p:cNvPr id="19461" name="Rectangle 3"/>
          <p:cNvSpPr>
            <a:spLocks noGrp="1" noChangeArrowheads="1"/>
          </p:cNvSpPr>
          <p:nvPr>
            <p:ph type="body" sz="half" idx="2"/>
          </p:nvPr>
        </p:nvSpPr>
        <p:spPr>
          <a:xfrm>
            <a:off x="457200" y="2205038"/>
            <a:ext cx="8229600" cy="4652962"/>
          </a:xfrm>
        </p:spPr>
        <p:txBody>
          <a:bodyPr/>
          <a:lstStyle/>
          <a:p>
            <a:pPr eaLnBrk="1" hangingPunct="1">
              <a:lnSpc>
                <a:spcPct val="80000"/>
              </a:lnSpc>
            </a:pPr>
            <a:r>
              <a:rPr lang="en-GB" sz="1600"/>
              <a:t>Way in which an object responds to a message depends on its </a:t>
            </a:r>
            <a:r>
              <a:rPr lang="en-GB" sz="1600" i="1"/>
              <a:t>state</a:t>
            </a:r>
          </a:p>
          <a:p>
            <a:pPr lvl="1" eaLnBrk="1" hangingPunct="1">
              <a:lnSpc>
                <a:spcPct val="80000"/>
              </a:lnSpc>
            </a:pPr>
            <a:r>
              <a:rPr lang="en-GB" sz="1400"/>
              <a:t>The state of an object is determined by the values in its attributes</a:t>
            </a:r>
          </a:p>
          <a:p>
            <a:pPr eaLnBrk="1" hangingPunct="1">
              <a:lnSpc>
                <a:spcPct val="80000"/>
              </a:lnSpc>
            </a:pPr>
            <a:r>
              <a:rPr lang="en-GB" sz="1600"/>
              <a:t>A UML </a:t>
            </a:r>
            <a:r>
              <a:rPr lang="en-GB" sz="1600" i="1"/>
              <a:t>state machine diagram </a:t>
            </a:r>
            <a:r>
              <a:rPr lang="en-GB" sz="1600"/>
              <a:t>shows how the messages that an object receives change its state</a:t>
            </a:r>
          </a:p>
          <a:p>
            <a:pPr eaLnBrk="1" hangingPunct="1">
              <a:lnSpc>
                <a:spcPct val="80000"/>
              </a:lnSpc>
            </a:pPr>
            <a:r>
              <a:rPr lang="en-GB" sz="1600"/>
              <a:t>Example:	</a:t>
            </a:r>
          </a:p>
          <a:p>
            <a:pPr lvl="1" eaLnBrk="1" hangingPunct="1">
              <a:lnSpc>
                <a:spcPct val="80000"/>
              </a:lnSpc>
            </a:pPr>
            <a:r>
              <a:rPr lang="en-GB" sz="1400"/>
              <a:t>Class Copy has boolean attribute, onShelf, which records whether or not a copy of a book is in the library or on loan</a:t>
            </a:r>
          </a:p>
          <a:p>
            <a:pPr lvl="1" eaLnBrk="1" hangingPunct="1">
              <a:lnSpc>
                <a:spcPct val="80000"/>
              </a:lnSpc>
            </a:pPr>
            <a:r>
              <a:rPr lang="en-GB" sz="1400"/>
              <a:t>Initially, onShelf == true to indicate that the copy is in the library</a:t>
            </a:r>
          </a:p>
          <a:p>
            <a:pPr lvl="1" eaLnBrk="1" hangingPunct="1">
              <a:lnSpc>
                <a:spcPct val="80000"/>
              </a:lnSpc>
            </a:pPr>
            <a:r>
              <a:rPr lang="en-GB" sz="1400"/>
              <a:t>When Copy object receives borrowed() message and onShelf is true, it changes the value of onShelf to false to indicate that it is now on loan</a:t>
            </a:r>
          </a:p>
          <a:p>
            <a:pPr lvl="1" eaLnBrk="1" hangingPunct="1">
              <a:lnSpc>
                <a:spcPct val="80000"/>
              </a:lnSpc>
            </a:pPr>
            <a:r>
              <a:rPr lang="en-GB" sz="1400"/>
              <a:t>When the copy of the book is returned, a returned() message is sent to the Copy object and it changes the value of onShelf back to true</a:t>
            </a:r>
          </a:p>
          <a:p>
            <a:pPr lvl="1" eaLnBrk="1" hangingPunct="1">
              <a:lnSpc>
                <a:spcPct val="80000"/>
              </a:lnSpc>
            </a:pPr>
            <a:r>
              <a:rPr lang="en-GB" sz="1400"/>
              <a:t>Copy object should never receive returned() message when onShelf is true</a:t>
            </a:r>
          </a:p>
          <a:p>
            <a:pPr lvl="2" eaLnBrk="1" hangingPunct="1">
              <a:lnSpc>
                <a:spcPct val="80000"/>
              </a:lnSpc>
            </a:pPr>
            <a:r>
              <a:rPr lang="en-GB" sz="1200"/>
              <a:t>If it does, it should probably signal an error</a:t>
            </a:r>
          </a:p>
          <a:p>
            <a:pPr lvl="1" eaLnBrk="1" hangingPunct="1">
              <a:lnSpc>
                <a:spcPct val="80000"/>
              </a:lnSpc>
            </a:pPr>
            <a:r>
              <a:rPr lang="en-GB" sz="1400"/>
              <a:t>Copy object has two </a:t>
            </a:r>
            <a:r>
              <a:rPr lang="en-GB" sz="1400" i="1"/>
              <a:t>states</a:t>
            </a:r>
            <a:r>
              <a:rPr lang="en-GB" sz="1400"/>
              <a:t>: on loan and on the shelf</a:t>
            </a:r>
          </a:p>
          <a:p>
            <a:pPr lvl="2" eaLnBrk="1" hangingPunct="1">
              <a:lnSpc>
                <a:spcPct val="80000"/>
              </a:lnSpc>
            </a:pPr>
            <a:r>
              <a:rPr lang="en-GB" sz="1200"/>
              <a:t>Denoted by boxes with rounded corners</a:t>
            </a:r>
          </a:p>
          <a:p>
            <a:pPr lvl="1" eaLnBrk="1" hangingPunct="1">
              <a:lnSpc>
                <a:spcPct val="80000"/>
              </a:lnSpc>
            </a:pPr>
            <a:r>
              <a:rPr lang="en-GB" sz="1400"/>
              <a:t>Change of state (e.g., from “on loan” to “on the shelf”) is called a </a:t>
            </a:r>
            <a:r>
              <a:rPr lang="en-GB" sz="1400" i="1"/>
              <a:t>transition</a:t>
            </a:r>
          </a:p>
          <a:p>
            <a:pPr lvl="2" eaLnBrk="1" hangingPunct="1">
              <a:lnSpc>
                <a:spcPct val="80000"/>
              </a:lnSpc>
            </a:pPr>
            <a:r>
              <a:rPr lang="en-GB" sz="1200"/>
              <a:t>Indicated by arrows between states with solid lines and stick heads</a:t>
            </a:r>
          </a:p>
          <a:p>
            <a:pPr lvl="1" eaLnBrk="1" hangingPunct="1">
              <a:lnSpc>
                <a:spcPct val="80000"/>
              </a:lnSpc>
            </a:pPr>
            <a:r>
              <a:rPr lang="en-GB" sz="1400"/>
              <a:t>Messages that affect Copy object’s state are </a:t>
            </a:r>
            <a:r>
              <a:rPr lang="en-GB" sz="1400" i="1"/>
              <a:t>events</a:t>
            </a:r>
          </a:p>
          <a:p>
            <a:pPr lvl="2" eaLnBrk="1" hangingPunct="1">
              <a:lnSpc>
                <a:spcPct val="80000"/>
              </a:lnSpc>
            </a:pPr>
            <a:r>
              <a:rPr lang="en-GB" sz="1200"/>
              <a:t>Label transitions with events that cause them</a:t>
            </a:r>
          </a:p>
          <a:p>
            <a:pPr lvl="1" eaLnBrk="1" hangingPunct="1">
              <a:lnSpc>
                <a:spcPct val="80000"/>
              </a:lnSpc>
            </a:pPr>
            <a:r>
              <a:rPr lang="en-GB" sz="1400"/>
              <a:t>Initial state indicated by </a:t>
            </a:r>
            <a:r>
              <a:rPr lang="en-GB" sz="1400" i="1"/>
              <a:t>start marker </a:t>
            </a:r>
            <a:r>
              <a:rPr lang="en-GB" sz="1400"/>
              <a:t>(black blob with arrow to initial state)</a:t>
            </a:r>
          </a:p>
          <a:p>
            <a:pPr lvl="2" eaLnBrk="1" hangingPunct="1">
              <a:lnSpc>
                <a:spcPct val="80000"/>
              </a:lnSpc>
            </a:pPr>
            <a:r>
              <a:rPr lang="en-GB" sz="1200"/>
              <a:t>Copy object starts off in the state “on the shelf”</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3" name="Slide Number Placeholder 6"/>
          <p:cNvSpPr>
            <a:spLocks noGrp="1"/>
          </p:cNvSpPr>
          <p:nvPr>
            <p:ph type="sldNum" sz="quarter" idx="12"/>
          </p:nvPr>
        </p:nvSpPr>
        <p:spPr>
          <a:noFill/>
        </p:spPr>
        <p:txBody>
          <a:bodyPr/>
          <a:lstStyle/>
          <a:p>
            <a:fld id="{BB52D5C6-DC6A-CB42-A251-826C008D82FD}" type="slidenum">
              <a:rPr lang="en-GB" smtClean="0"/>
              <a:pPr/>
              <a:t>23</a:t>
            </a:fld>
            <a:endParaRPr lang="en-GB" smtClean="0"/>
          </a:p>
        </p:txBody>
      </p:sp>
      <p:sp>
        <p:nvSpPr>
          <p:cNvPr id="20484" name="Rectangle 2"/>
          <p:cNvSpPr>
            <a:spLocks noGrp="1" noChangeArrowheads="1"/>
          </p:cNvSpPr>
          <p:nvPr>
            <p:ph type="title"/>
          </p:nvPr>
        </p:nvSpPr>
        <p:spPr/>
        <p:txBody>
          <a:bodyPr/>
          <a:lstStyle/>
          <a:p>
            <a:pPr eaLnBrk="1" hangingPunct="1"/>
            <a:r>
              <a:rPr lang="en-GB"/>
              <a:t>Actions and events</a:t>
            </a:r>
          </a:p>
        </p:txBody>
      </p:sp>
      <p:graphicFrame>
        <p:nvGraphicFramePr>
          <p:cNvPr id="20482" name="Object 2"/>
          <p:cNvGraphicFramePr>
            <a:graphicFrameLocks noChangeAspect="1"/>
          </p:cNvGraphicFramePr>
          <p:nvPr>
            <p:ph sz="half" idx="1"/>
          </p:nvPr>
        </p:nvGraphicFramePr>
        <p:xfrm>
          <a:off x="495300" y="1989138"/>
          <a:ext cx="8224838" cy="1063625"/>
        </p:xfrm>
        <a:graphic>
          <a:graphicData uri="http://schemas.openxmlformats.org/presentationml/2006/ole">
            <p:oleObj spid="_x0000_s36866" name="UML Diagram" r:id="rId3" imgW="5540040" imgH="871560" progId="">
              <p:embed/>
            </p:oleObj>
          </a:graphicData>
        </a:graphic>
      </p:graphicFrame>
      <p:sp>
        <p:nvSpPr>
          <p:cNvPr id="7171" name="Rectangle 3"/>
          <p:cNvSpPr>
            <a:spLocks noGrp="1" noChangeArrowheads="1"/>
          </p:cNvSpPr>
          <p:nvPr>
            <p:ph type="body" sz="half" idx="2"/>
          </p:nvPr>
        </p:nvSpPr>
        <p:spPr/>
        <p:txBody>
          <a:bodyPr>
            <a:normAutofit/>
          </a:bodyPr>
          <a:lstStyle/>
          <a:p>
            <a:pPr eaLnBrk="1" hangingPunct="1">
              <a:lnSpc>
                <a:spcPct val="70000"/>
              </a:lnSpc>
            </a:pPr>
            <a:r>
              <a:rPr lang="en-GB" sz="2200"/>
              <a:t>An </a:t>
            </a:r>
            <a:r>
              <a:rPr lang="en-GB" sz="2200" i="1"/>
              <a:t>event </a:t>
            </a:r>
            <a:r>
              <a:rPr lang="en-GB" sz="2200"/>
              <a:t>is something done to an object, such as being sent a message</a:t>
            </a:r>
          </a:p>
          <a:p>
            <a:pPr lvl="1" eaLnBrk="1" hangingPunct="1">
              <a:lnSpc>
                <a:spcPct val="70000"/>
              </a:lnSpc>
            </a:pPr>
            <a:r>
              <a:rPr lang="en-US" sz="1900"/>
              <a:t>E</a:t>
            </a:r>
            <a:r>
              <a:rPr lang="en-GB" sz="1900"/>
              <a:t>.g., copy.returned() in diagram above</a:t>
            </a:r>
          </a:p>
          <a:p>
            <a:pPr eaLnBrk="1" hangingPunct="1">
              <a:lnSpc>
                <a:spcPct val="70000"/>
              </a:lnSpc>
            </a:pPr>
            <a:r>
              <a:rPr lang="en-GB" sz="2200"/>
              <a:t>An </a:t>
            </a:r>
            <a:r>
              <a:rPr lang="en-GB" sz="2200" i="1"/>
              <a:t>action</a:t>
            </a:r>
            <a:r>
              <a:rPr lang="en-GB" sz="2200"/>
              <a:t> is something an object does, such as </a:t>
            </a:r>
            <a:r>
              <a:rPr lang="en-GB" sz="2200" i="1"/>
              <a:t>it </a:t>
            </a:r>
            <a:r>
              <a:rPr lang="en-GB" sz="2200"/>
              <a:t>sending a message</a:t>
            </a:r>
          </a:p>
          <a:p>
            <a:pPr lvl="1" eaLnBrk="1" hangingPunct="1">
              <a:lnSpc>
                <a:spcPct val="70000"/>
              </a:lnSpc>
            </a:pPr>
            <a:r>
              <a:rPr lang="en-US" sz="1900"/>
              <a:t>E</a:t>
            </a:r>
            <a:r>
              <a:rPr lang="en-GB" sz="1900"/>
              <a:t>.g., book.copyReturned(self) in diagram above</a:t>
            </a:r>
          </a:p>
          <a:p>
            <a:pPr eaLnBrk="1" hangingPunct="1">
              <a:lnSpc>
                <a:spcPct val="70000"/>
              </a:lnSpc>
            </a:pPr>
            <a:r>
              <a:rPr lang="en-GB" sz="2200"/>
              <a:t>Action caused by an event can be recorded on transition after a forward slash</a:t>
            </a:r>
            <a:endParaRPr lang="en-GB" sz="2200" i="1"/>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457200" y="44450"/>
            <a:ext cx="8229600" cy="633413"/>
          </a:xfrm>
        </p:spPr>
        <p:txBody>
          <a:bodyPr>
            <a:normAutofit fontScale="90000"/>
          </a:bodyPr>
          <a:lstStyle/>
          <a:p>
            <a:pPr eaLnBrk="1" hangingPunct="1"/>
            <a:r>
              <a:rPr lang="en-GB" sz="4000"/>
              <a:t>Entry and exit actions</a:t>
            </a:r>
          </a:p>
        </p:txBody>
      </p:sp>
      <p:graphicFrame>
        <p:nvGraphicFramePr>
          <p:cNvPr id="21506" name="Object 2"/>
          <p:cNvGraphicFramePr>
            <a:graphicFrameLocks noChangeAspect="1"/>
          </p:cNvGraphicFramePr>
          <p:nvPr>
            <p:ph sz="half" idx="1"/>
          </p:nvPr>
        </p:nvGraphicFramePr>
        <p:xfrm>
          <a:off x="107950" y="1773238"/>
          <a:ext cx="5867400" cy="3735387"/>
        </p:xfrm>
        <a:graphic>
          <a:graphicData uri="http://schemas.openxmlformats.org/presentationml/2006/ole">
            <p:oleObj spid="_x0000_s38914" name="UML Diagram" r:id="rId3" imgW="5497200" imgH="3500280" progId="">
              <p:embed/>
            </p:oleObj>
          </a:graphicData>
        </a:graphic>
      </p:graphicFrame>
      <p:sp>
        <p:nvSpPr>
          <p:cNvPr id="21508" name="Rectangle 6"/>
          <p:cNvSpPr>
            <a:spLocks noGrp="1" noChangeArrowheads="1"/>
          </p:cNvSpPr>
          <p:nvPr>
            <p:ph type="body" sz="half" idx="2"/>
          </p:nvPr>
        </p:nvSpPr>
        <p:spPr>
          <a:xfrm>
            <a:off x="5857875" y="620713"/>
            <a:ext cx="3178175" cy="6237287"/>
          </a:xfrm>
        </p:spPr>
        <p:txBody>
          <a:bodyPr/>
          <a:lstStyle/>
          <a:p>
            <a:pPr eaLnBrk="1" hangingPunct="1">
              <a:lnSpc>
                <a:spcPct val="90000"/>
              </a:lnSpc>
            </a:pPr>
            <a:r>
              <a:rPr lang="en-GB" sz="2000"/>
              <a:t>May be many different events causing a transition to a particular state</a:t>
            </a:r>
          </a:p>
          <a:p>
            <a:pPr eaLnBrk="1" hangingPunct="1">
              <a:lnSpc>
                <a:spcPct val="90000"/>
              </a:lnSpc>
            </a:pPr>
            <a:r>
              <a:rPr lang="en-GB" sz="2000"/>
              <a:t>Each of these events might cause the same action</a:t>
            </a:r>
          </a:p>
          <a:p>
            <a:pPr eaLnBrk="1" hangingPunct="1">
              <a:lnSpc>
                <a:spcPct val="90000"/>
              </a:lnSpc>
            </a:pPr>
            <a:r>
              <a:rPr lang="en-GB" sz="2000"/>
              <a:t>Recording event/action on every transition leading to a state would violate “write once” rule</a:t>
            </a:r>
          </a:p>
          <a:p>
            <a:pPr eaLnBrk="1" hangingPunct="1">
              <a:lnSpc>
                <a:spcPct val="90000"/>
              </a:lnSpc>
            </a:pPr>
            <a:r>
              <a:rPr lang="en-GB" sz="2000"/>
              <a:t>Can record action once as being caused by the special “entry” event</a:t>
            </a:r>
          </a:p>
          <a:p>
            <a:pPr eaLnBrk="1" hangingPunct="1">
              <a:lnSpc>
                <a:spcPct val="90000"/>
              </a:lnSpc>
            </a:pPr>
            <a:r>
              <a:rPr lang="en-GB" sz="2000"/>
              <a:t>Can also use special “exit” event</a:t>
            </a:r>
          </a:p>
          <a:p>
            <a:pPr eaLnBrk="1" hangingPunct="1">
              <a:lnSpc>
                <a:spcPct val="90000"/>
              </a:lnSpc>
            </a:pPr>
            <a:r>
              <a:rPr lang="en-GB" sz="2000"/>
              <a:t>All diagrams on the left mean the same thing!</a:t>
            </a:r>
          </a:p>
          <a:p>
            <a:pPr lvl="1" eaLnBrk="1" hangingPunct="1">
              <a:lnSpc>
                <a:spcPct val="90000"/>
              </a:lnSpc>
            </a:pPr>
            <a:r>
              <a:rPr lang="en-GB" sz="1600"/>
              <a:t>Almost </a:t>
            </a:r>
            <a:r>
              <a:rPr lang="en-US" sz="1600"/>
              <a:t>–</a:t>
            </a:r>
            <a:r>
              <a:rPr lang="en-GB" sz="1600"/>
              <a:t> consider start marker!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1" name="Slide Number Placeholder 6"/>
          <p:cNvSpPr>
            <a:spLocks noGrp="1"/>
          </p:cNvSpPr>
          <p:nvPr>
            <p:ph type="sldNum" sz="quarter" idx="12"/>
          </p:nvPr>
        </p:nvSpPr>
        <p:spPr>
          <a:noFill/>
        </p:spPr>
        <p:txBody>
          <a:bodyPr/>
          <a:lstStyle/>
          <a:p>
            <a:fld id="{79009E55-6090-BC4D-B191-6BD4AFB0D84D}" type="slidenum">
              <a:rPr lang="en-GB" smtClean="0"/>
              <a:pPr/>
              <a:t>25</a:t>
            </a:fld>
            <a:endParaRPr lang="en-GB" smtClean="0"/>
          </a:p>
        </p:txBody>
      </p:sp>
      <p:sp>
        <p:nvSpPr>
          <p:cNvPr id="22532" name="Rectangle 2"/>
          <p:cNvSpPr>
            <a:spLocks noGrp="1" noChangeArrowheads="1"/>
          </p:cNvSpPr>
          <p:nvPr>
            <p:ph type="title"/>
          </p:nvPr>
        </p:nvSpPr>
        <p:spPr/>
        <p:txBody>
          <a:bodyPr/>
          <a:lstStyle/>
          <a:p>
            <a:pPr eaLnBrk="1" hangingPunct="1"/>
            <a:r>
              <a:rPr lang="en-GB"/>
              <a:t>Guards</a:t>
            </a:r>
          </a:p>
        </p:txBody>
      </p:sp>
      <p:graphicFrame>
        <p:nvGraphicFramePr>
          <p:cNvPr id="22530" name="Object 2"/>
          <p:cNvGraphicFramePr>
            <a:graphicFrameLocks noChangeAspect="1"/>
          </p:cNvGraphicFramePr>
          <p:nvPr>
            <p:ph sz="half" idx="1"/>
          </p:nvPr>
        </p:nvGraphicFramePr>
        <p:xfrm>
          <a:off x="912813" y="1196975"/>
          <a:ext cx="7546975" cy="1935163"/>
        </p:xfrm>
        <a:graphic>
          <a:graphicData uri="http://schemas.openxmlformats.org/presentationml/2006/ole">
            <p:oleObj spid="_x0000_s39938" name="UML Diagram" r:id="rId3" imgW="5447160" imgH="2185920" progId="">
              <p:embed/>
            </p:oleObj>
          </a:graphicData>
        </a:graphic>
      </p:graphicFrame>
      <p:sp>
        <p:nvSpPr>
          <p:cNvPr id="22533" name="Rectangle 5"/>
          <p:cNvSpPr>
            <a:spLocks noGrp="1" noChangeArrowheads="1"/>
          </p:cNvSpPr>
          <p:nvPr>
            <p:ph type="body" sz="half" idx="2"/>
          </p:nvPr>
        </p:nvSpPr>
        <p:spPr>
          <a:xfrm>
            <a:off x="457200" y="3429000"/>
            <a:ext cx="8229600" cy="3429000"/>
          </a:xfrm>
        </p:spPr>
        <p:txBody>
          <a:bodyPr/>
          <a:lstStyle/>
          <a:p>
            <a:pPr eaLnBrk="1" hangingPunct="1">
              <a:lnSpc>
                <a:spcPct val="90000"/>
              </a:lnSpc>
            </a:pPr>
            <a:r>
              <a:rPr lang="en-GB" sz="2400"/>
              <a:t>It may be the case that an event only causes a transition if certain conditions are satisfied</a:t>
            </a:r>
          </a:p>
          <a:p>
            <a:pPr eaLnBrk="1" hangingPunct="1">
              <a:lnSpc>
                <a:spcPct val="90000"/>
              </a:lnSpc>
            </a:pPr>
            <a:r>
              <a:rPr lang="en-GB" sz="2400"/>
              <a:t>Conditions can be specified in a </a:t>
            </a:r>
            <a:r>
              <a:rPr lang="en-GB" sz="2400" i="1"/>
              <a:t>guard</a:t>
            </a:r>
            <a:r>
              <a:rPr lang="en-GB" sz="2400"/>
              <a:t> (e.g., </a:t>
            </a:r>
            <a:br>
              <a:rPr lang="en-GB" sz="2400"/>
            </a:br>
            <a:r>
              <a:rPr lang="en-GB" sz="2400"/>
              <a:t>[last copy], [not last copy], [x &lt;= 3], etc.)</a:t>
            </a:r>
          </a:p>
          <a:p>
            <a:pPr eaLnBrk="1" hangingPunct="1">
              <a:lnSpc>
                <a:spcPct val="90000"/>
              </a:lnSpc>
            </a:pPr>
            <a:r>
              <a:rPr lang="en-GB" sz="2400"/>
              <a:t>Guard expression can be any expression that has a boolean value (i.e., true or false)</a:t>
            </a:r>
          </a:p>
          <a:p>
            <a:pPr eaLnBrk="1" hangingPunct="1">
              <a:lnSpc>
                <a:spcPct val="90000"/>
              </a:lnSpc>
            </a:pPr>
            <a:r>
              <a:rPr lang="en-GB" sz="2400"/>
              <a:t>In a guard, can use normal language, object constraint language (OCL), programming language – anything that allows for an unambiguous condition to be specified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5" name="Slide Number Placeholder 6"/>
          <p:cNvSpPr>
            <a:spLocks noGrp="1"/>
          </p:cNvSpPr>
          <p:nvPr>
            <p:ph type="sldNum" sz="quarter" idx="12"/>
          </p:nvPr>
        </p:nvSpPr>
        <p:spPr>
          <a:noFill/>
        </p:spPr>
        <p:txBody>
          <a:bodyPr/>
          <a:lstStyle/>
          <a:p>
            <a:fld id="{6852A0F9-7009-7149-9F0E-27D9422B0990}" type="slidenum">
              <a:rPr lang="en-GB" smtClean="0"/>
              <a:pPr/>
              <a:t>26</a:t>
            </a:fld>
            <a:endParaRPr lang="en-GB" smtClean="0"/>
          </a:p>
        </p:txBody>
      </p:sp>
      <p:sp>
        <p:nvSpPr>
          <p:cNvPr id="23556" name="Rectangle 2"/>
          <p:cNvSpPr>
            <a:spLocks noGrp="1" noChangeArrowheads="1"/>
          </p:cNvSpPr>
          <p:nvPr>
            <p:ph type="title"/>
          </p:nvPr>
        </p:nvSpPr>
        <p:spPr/>
        <p:txBody>
          <a:bodyPr/>
          <a:lstStyle/>
          <a:p>
            <a:pPr eaLnBrk="1" hangingPunct="1"/>
            <a:r>
              <a:rPr lang="en-GB"/>
              <a:t>Internal activities</a:t>
            </a:r>
            <a:endParaRPr lang="en-US"/>
          </a:p>
        </p:txBody>
      </p:sp>
      <p:graphicFrame>
        <p:nvGraphicFramePr>
          <p:cNvPr id="23554" name="Object 2"/>
          <p:cNvGraphicFramePr>
            <a:graphicFrameLocks noChangeAspect="1"/>
          </p:cNvGraphicFramePr>
          <p:nvPr>
            <p:ph sz="half" idx="1"/>
          </p:nvPr>
        </p:nvGraphicFramePr>
        <p:xfrm>
          <a:off x="457200" y="2627313"/>
          <a:ext cx="4038600" cy="2470150"/>
        </p:xfrm>
        <a:graphic>
          <a:graphicData uri="http://schemas.openxmlformats.org/presentationml/2006/ole">
            <p:oleObj spid="_x0000_s40962" name="UML Diagram" r:id="rId3" imgW="1407240" imgH="860760" progId="">
              <p:embed/>
            </p:oleObj>
          </a:graphicData>
        </a:graphic>
      </p:graphicFrame>
      <p:sp>
        <p:nvSpPr>
          <p:cNvPr id="23557" name="Rectangle 5"/>
          <p:cNvSpPr>
            <a:spLocks noGrp="1" noChangeArrowheads="1"/>
          </p:cNvSpPr>
          <p:nvPr>
            <p:ph type="body" sz="half" idx="2"/>
          </p:nvPr>
        </p:nvSpPr>
        <p:spPr/>
        <p:txBody>
          <a:bodyPr/>
          <a:lstStyle/>
          <a:p>
            <a:pPr eaLnBrk="1" hangingPunct="1"/>
            <a:r>
              <a:rPr lang="en-GB" sz="2800"/>
              <a:t>Entry and exit events trigger internal activities</a:t>
            </a:r>
          </a:p>
          <a:p>
            <a:pPr eaLnBrk="1" hangingPunct="1"/>
            <a:r>
              <a:rPr lang="en-GB" sz="2800"/>
              <a:t>Can also define your own internal activities</a:t>
            </a:r>
          </a:p>
          <a:p>
            <a:pPr eaLnBrk="1" hangingPunct="1"/>
            <a:r>
              <a:rPr lang="en-GB" sz="2800"/>
              <a:t>Unlike self-transitions, internal activities do not trigger entry and exit special events</a:t>
            </a:r>
          </a:p>
          <a:p>
            <a:pPr eaLnBrk="1" hangingPunct="1"/>
            <a:endParaRPr lang="en-US" sz="2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9" name="Slide Number Placeholder 6"/>
          <p:cNvSpPr>
            <a:spLocks noGrp="1"/>
          </p:cNvSpPr>
          <p:nvPr>
            <p:ph type="sldNum" sz="quarter" idx="12"/>
          </p:nvPr>
        </p:nvSpPr>
        <p:spPr>
          <a:noFill/>
        </p:spPr>
        <p:txBody>
          <a:bodyPr/>
          <a:lstStyle/>
          <a:p>
            <a:fld id="{A758648B-6727-2B48-9B52-B104C19FE5DF}" type="slidenum">
              <a:rPr lang="en-GB" smtClean="0"/>
              <a:pPr/>
              <a:t>27</a:t>
            </a:fld>
            <a:endParaRPr lang="en-GB" smtClean="0"/>
          </a:p>
        </p:txBody>
      </p:sp>
      <p:sp>
        <p:nvSpPr>
          <p:cNvPr id="24580" name="Rectangle 2"/>
          <p:cNvSpPr>
            <a:spLocks noGrp="1" noChangeArrowheads="1"/>
          </p:cNvSpPr>
          <p:nvPr>
            <p:ph type="title"/>
          </p:nvPr>
        </p:nvSpPr>
        <p:spPr>
          <a:xfrm>
            <a:off x="457200" y="44450"/>
            <a:ext cx="8229600" cy="633413"/>
          </a:xfrm>
        </p:spPr>
        <p:txBody>
          <a:bodyPr>
            <a:normAutofit fontScale="90000"/>
          </a:bodyPr>
          <a:lstStyle/>
          <a:p>
            <a:pPr eaLnBrk="1" hangingPunct="1"/>
            <a:r>
              <a:rPr lang="en-GB" sz="4000"/>
              <a:t>Activity states</a:t>
            </a:r>
            <a:endParaRPr lang="en-US" sz="4000"/>
          </a:p>
        </p:txBody>
      </p:sp>
      <p:sp>
        <p:nvSpPr>
          <p:cNvPr id="24581" name="Rectangle 3"/>
          <p:cNvSpPr>
            <a:spLocks noGrp="1" noChangeArrowheads="1"/>
          </p:cNvSpPr>
          <p:nvPr>
            <p:ph type="body" sz="half" idx="2"/>
          </p:nvPr>
        </p:nvSpPr>
        <p:spPr>
          <a:xfrm>
            <a:off x="457200" y="2349500"/>
            <a:ext cx="8229600" cy="4508500"/>
          </a:xfrm>
        </p:spPr>
        <p:txBody>
          <a:bodyPr/>
          <a:lstStyle/>
          <a:p>
            <a:pPr eaLnBrk="1" hangingPunct="1">
              <a:lnSpc>
                <a:spcPct val="80000"/>
              </a:lnSpc>
            </a:pPr>
            <a:r>
              <a:rPr lang="en-GB" sz="2400"/>
              <a:t>When object in a particular state, not always idly waiting for the next event</a:t>
            </a:r>
          </a:p>
          <a:p>
            <a:pPr lvl="1" eaLnBrk="1" hangingPunct="1">
              <a:lnSpc>
                <a:spcPct val="80000"/>
              </a:lnSpc>
            </a:pPr>
            <a:r>
              <a:rPr lang="en-GB" sz="2000"/>
              <a:t>Could be engaged in carrying out some activity</a:t>
            </a:r>
          </a:p>
          <a:p>
            <a:pPr lvl="1" eaLnBrk="1" hangingPunct="1">
              <a:lnSpc>
                <a:spcPct val="80000"/>
              </a:lnSpc>
            </a:pPr>
            <a:r>
              <a:rPr lang="en-GB" sz="2000"/>
              <a:t>Such a state is called an </a:t>
            </a:r>
            <a:r>
              <a:rPr lang="en-GB" sz="2000" i="1"/>
              <a:t>activity state</a:t>
            </a:r>
            <a:endParaRPr lang="en-GB" sz="2000"/>
          </a:p>
          <a:p>
            <a:pPr eaLnBrk="1" hangingPunct="1">
              <a:lnSpc>
                <a:spcPct val="80000"/>
              </a:lnSpc>
            </a:pPr>
            <a:r>
              <a:rPr lang="en-GB" sz="2400"/>
              <a:t>“Searching” state is an activity state</a:t>
            </a:r>
          </a:p>
          <a:p>
            <a:pPr eaLnBrk="1" hangingPunct="1">
              <a:lnSpc>
                <a:spcPct val="80000"/>
              </a:lnSpc>
            </a:pPr>
            <a:r>
              <a:rPr lang="en-GB" sz="2400"/>
              <a:t>Ongoing activity indicated by “do/&lt;activity&gt;”</a:t>
            </a:r>
          </a:p>
          <a:p>
            <a:pPr lvl="1" eaLnBrk="1" hangingPunct="1">
              <a:lnSpc>
                <a:spcPct val="80000"/>
              </a:lnSpc>
            </a:pPr>
            <a:r>
              <a:rPr lang="en-GB" sz="2000"/>
              <a:t>Called a </a:t>
            </a:r>
            <a:r>
              <a:rPr lang="en-GB" sz="2000" i="1"/>
              <a:t>do-activity</a:t>
            </a:r>
          </a:p>
          <a:p>
            <a:pPr eaLnBrk="1" hangingPunct="1">
              <a:lnSpc>
                <a:spcPct val="80000"/>
              </a:lnSpc>
            </a:pPr>
            <a:r>
              <a:rPr lang="en-GB" sz="2400"/>
              <a:t>Once do-activity completed, transition without a label is taken</a:t>
            </a:r>
          </a:p>
          <a:p>
            <a:pPr eaLnBrk="1" hangingPunct="1">
              <a:lnSpc>
                <a:spcPct val="80000"/>
              </a:lnSpc>
            </a:pPr>
            <a:r>
              <a:rPr lang="en-GB" sz="2400"/>
              <a:t>If “cancel” event occurs during “do/search for new hardware” then do-activity is aborted immediately</a:t>
            </a:r>
          </a:p>
          <a:p>
            <a:pPr eaLnBrk="1" hangingPunct="1">
              <a:lnSpc>
                <a:spcPct val="80000"/>
              </a:lnSpc>
            </a:pPr>
            <a:r>
              <a:rPr lang="en-GB" sz="2400"/>
              <a:t>Do-activities can be interrupted but regular activities (actions) cannot</a:t>
            </a:r>
            <a:endParaRPr lang="en-US" sz="2400"/>
          </a:p>
        </p:txBody>
      </p:sp>
      <p:graphicFrame>
        <p:nvGraphicFramePr>
          <p:cNvPr id="24578" name="Object 2"/>
          <p:cNvGraphicFramePr>
            <a:graphicFrameLocks noChangeAspect="1"/>
          </p:cNvGraphicFramePr>
          <p:nvPr>
            <p:ph sz="half" idx="1"/>
          </p:nvPr>
        </p:nvGraphicFramePr>
        <p:xfrm>
          <a:off x="457200" y="831850"/>
          <a:ext cx="8229600" cy="1228725"/>
        </p:xfrm>
        <a:graphic>
          <a:graphicData uri="http://schemas.openxmlformats.org/presentationml/2006/ole">
            <p:oleObj spid="_x0000_s41986" name="UML Diagram" r:id="rId3" imgW="5940000" imgH="1303560" progId="">
              <p:embed/>
            </p:oleObj>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3" name="Slide Number Placeholder 6"/>
          <p:cNvSpPr>
            <a:spLocks noGrp="1"/>
          </p:cNvSpPr>
          <p:nvPr>
            <p:ph type="sldNum" sz="quarter" idx="12"/>
          </p:nvPr>
        </p:nvSpPr>
        <p:spPr>
          <a:noFill/>
        </p:spPr>
        <p:txBody>
          <a:bodyPr/>
          <a:lstStyle/>
          <a:p>
            <a:fld id="{F73A4897-B749-224D-909D-D4E548BFBCD7}" type="slidenum">
              <a:rPr lang="en-GB" smtClean="0"/>
              <a:pPr/>
              <a:t>28</a:t>
            </a:fld>
            <a:endParaRPr lang="en-GB" smtClean="0"/>
          </a:p>
        </p:txBody>
      </p:sp>
      <p:sp>
        <p:nvSpPr>
          <p:cNvPr id="25604" name="Rectangle 2"/>
          <p:cNvSpPr>
            <a:spLocks noGrp="1" noChangeArrowheads="1"/>
          </p:cNvSpPr>
          <p:nvPr>
            <p:ph type="title"/>
          </p:nvPr>
        </p:nvSpPr>
        <p:spPr>
          <a:xfrm>
            <a:off x="457200" y="44450"/>
            <a:ext cx="8229600" cy="490538"/>
          </a:xfrm>
        </p:spPr>
        <p:txBody>
          <a:bodyPr>
            <a:normAutofit fontScale="90000"/>
          </a:bodyPr>
          <a:lstStyle/>
          <a:p>
            <a:pPr eaLnBrk="1" hangingPunct="1"/>
            <a:r>
              <a:rPr lang="en-GB" sz="4000"/>
              <a:t>Superstates</a:t>
            </a:r>
            <a:endParaRPr lang="en-US" sz="4000"/>
          </a:p>
        </p:txBody>
      </p:sp>
      <p:sp>
        <p:nvSpPr>
          <p:cNvPr id="25605" name="Rectangle 5"/>
          <p:cNvSpPr>
            <a:spLocks noGrp="1" noChangeArrowheads="1"/>
          </p:cNvSpPr>
          <p:nvPr>
            <p:ph type="body" sz="half" idx="2"/>
          </p:nvPr>
        </p:nvSpPr>
        <p:spPr>
          <a:xfrm>
            <a:off x="457200" y="3611563"/>
            <a:ext cx="8229600" cy="2697162"/>
          </a:xfrm>
        </p:spPr>
        <p:txBody>
          <a:bodyPr/>
          <a:lstStyle/>
          <a:p>
            <a:pPr eaLnBrk="1" hangingPunct="1">
              <a:lnSpc>
                <a:spcPct val="90000"/>
              </a:lnSpc>
            </a:pPr>
            <a:r>
              <a:rPr lang="en-GB" sz="2800"/>
              <a:t>Sometimes, several states share common transitions</a:t>
            </a:r>
          </a:p>
          <a:p>
            <a:pPr eaLnBrk="1" hangingPunct="1">
              <a:lnSpc>
                <a:spcPct val="90000"/>
              </a:lnSpc>
            </a:pPr>
            <a:r>
              <a:rPr lang="en-GB" sz="2800"/>
              <a:t>Can move shared behaviour into a </a:t>
            </a:r>
            <a:r>
              <a:rPr lang="en-GB" sz="2800" i="1"/>
              <a:t>superstate</a:t>
            </a:r>
          </a:p>
          <a:p>
            <a:pPr eaLnBrk="1" hangingPunct="1">
              <a:lnSpc>
                <a:spcPct val="90000"/>
              </a:lnSpc>
            </a:pPr>
            <a:r>
              <a:rPr lang="en-GB" sz="2800"/>
              <a:t>Without superstate here, would have to have a “cancel” transition on each state within “Enter connection details”</a:t>
            </a:r>
            <a:endParaRPr lang="en-US" sz="2800"/>
          </a:p>
        </p:txBody>
      </p:sp>
      <p:graphicFrame>
        <p:nvGraphicFramePr>
          <p:cNvPr id="25602" name="Object 2"/>
          <p:cNvGraphicFramePr>
            <a:graphicFrameLocks noChangeAspect="1"/>
          </p:cNvGraphicFramePr>
          <p:nvPr>
            <p:ph sz="half" idx="1"/>
          </p:nvPr>
        </p:nvGraphicFramePr>
        <p:xfrm>
          <a:off x="1570038" y="893763"/>
          <a:ext cx="5954712" cy="2463800"/>
        </p:xfrm>
        <a:graphic>
          <a:graphicData uri="http://schemas.openxmlformats.org/presentationml/2006/ole">
            <p:oleObj spid="_x0000_s43010" name="UML Diagram" r:id="rId3" imgW="5636520" imgH="2332440" progId="">
              <p:embed/>
            </p:oleObj>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7" name="Slide Number Placeholder 6"/>
          <p:cNvSpPr>
            <a:spLocks noGrp="1"/>
          </p:cNvSpPr>
          <p:nvPr>
            <p:ph type="sldNum" sz="quarter" idx="12"/>
          </p:nvPr>
        </p:nvSpPr>
        <p:spPr>
          <a:noFill/>
        </p:spPr>
        <p:txBody>
          <a:bodyPr/>
          <a:lstStyle/>
          <a:p>
            <a:fld id="{3F1E8C74-485C-3341-BEA5-B15C8CEB9C31}" type="slidenum">
              <a:rPr lang="en-GB" smtClean="0"/>
              <a:pPr/>
              <a:t>29</a:t>
            </a:fld>
            <a:endParaRPr lang="en-GB" smtClean="0"/>
          </a:p>
        </p:txBody>
      </p:sp>
      <p:sp>
        <p:nvSpPr>
          <p:cNvPr id="26628" name="Rectangle 2"/>
          <p:cNvSpPr>
            <a:spLocks noGrp="1" noChangeArrowheads="1"/>
          </p:cNvSpPr>
          <p:nvPr>
            <p:ph type="title"/>
          </p:nvPr>
        </p:nvSpPr>
        <p:spPr>
          <a:xfrm>
            <a:off x="457200" y="274638"/>
            <a:ext cx="8229600" cy="777875"/>
          </a:xfrm>
        </p:spPr>
        <p:txBody>
          <a:bodyPr/>
          <a:lstStyle/>
          <a:p>
            <a:pPr eaLnBrk="1" hangingPunct="1"/>
            <a:r>
              <a:rPr lang="en-GB"/>
              <a:t>Concurrent states</a:t>
            </a:r>
            <a:endParaRPr lang="en-US"/>
          </a:p>
        </p:txBody>
      </p:sp>
      <p:graphicFrame>
        <p:nvGraphicFramePr>
          <p:cNvPr id="26626" name="Object 2"/>
          <p:cNvGraphicFramePr>
            <a:graphicFrameLocks noChangeAspect="1"/>
          </p:cNvGraphicFramePr>
          <p:nvPr>
            <p:ph sz="half" idx="1"/>
          </p:nvPr>
        </p:nvGraphicFramePr>
        <p:xfrm>
          <a:off x="179388" y="2020888"/>
          <a:ext cx="4897437" cy="3929062"/>
        </p:xfrm>
        <a:graphic>
          <a:graphicData uri="http://schemas.openxmlformats.org/presentationml/2006/ole">
            <p:oleObj spid="_x0000_s44034" name="UML Diagram" r:id="rId3" imgW="4986360" imgH="4000680" progId="">
              <p:embed/>
            </p:oleObj>
          </a:graphicData>
        </a:graphic>
      </p:graphicFrame>
      <p:sp>
        <p:nvSpPr>
          <p:cNvPr id="26629" name="Rectangle 3"/>
          <p:cNvSpPr>
            <a:spLocks noGrp="1" noChangeArrowheads="1"/>
          </p:cNvSpPr>
          <p:nvPr>
            <p:ph type="body" sz="half" idx="2"/>
          </p:nvPr>
        </p:nvSpPr>
        <p:spPr>
          <a:xfrm>
            <a:off x="5070475" y="1196975"/>
            <a:ext cx="4038600" cy="5184775"/>
          </a:xfrm>
        </p:spPr>
        <p:txBody>
          <a:bodyPr/>
          <a:lstStyle/>
          <a:p>
            <a:pPr eaLnBrk="1" hangingPunct="1">
              <a:lnSpc>
                <a:spcPct val="90000"/>
              </a:lnSpc>
            </a:pPr>
            <a:r>
              <a:rPr lang="en-GB" sz="2000"/>
              <a:t>Composite state can be decomposed into two or more orthogonal, concurrent state machine diagrams</a:t>
            </a:r>
          </a:p>
          <a:p>
            <a:pPr lvl="1" eaLnBrk="1" hangingPunct="1">
              <a:lnSpc>
                <a:spcPct val="90000"/>
              </a:lnSpc>
            </a:pPr>
            <a:r>
              <a:rPr lang="en-GB" sz="1800"/>
              <a:t>Concurrent state machines separated by dashed line indicating concurrent boundary</a:t>
            </a:r>
          </a:p>
          <a:p>
            <a:pPr eaLnBrk="1" hangingPunct="1">
              <a:lnSpc>
                <a:spcPct val="90000"/>
              </a:lnSpc>
            </a:pPr>
            <a:r>
              <a:rPr lang="en-GB" sz="2000"/>
              <a:t>The choices CD/Radio and Time/Alarm time are orthogonal (independent)</a:t>
            </a:r>
          </a:p>
          <a:p>
            <a:pPr eaLnBrk="1" hangingPunct="1">
              <a:lnSpc>
                <a:spcPct val="90000"/>
              </a:lnSpc>
            </a:pPr>
            <a:r>
              <a:rPr lang="en-GB" sz="2000" i="1"/>
              <a:t>History pseudostate </a:t>
            </a:r>
            <a:r>
              <a:rPr lang="en-GB" sz="2000"/>
              <a:t>indicates that CD/Radio state machine goes back to state clock was in when switched off</a:t>
            </a:r>
          </a:p>
          <a:p>
            <a:pPr lvl="1" eaLnBrk="1" hangingPunct="1">
              <a:lnSpc>
                <a:spcPct val="90000"/>
              </a:lnSpc>
            </a:pPr>
            <a:r>
              <a:rPr lang="en-GB" sz="1800"/>
              <a:t>History pseudostate points to state that is active when no history</a:t>
            </a:r>
            <a:endParaRPr lang="en-US"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Introduce techniques used in designing real-time systems</a:t>
            </a:r>
          </a:p>
          <a:p>
            <a:pPr lvl="1"/>
            <a:r>
              <a:rPr lang="en-US" dirty="0" smtClean="0"/>
              <a:t>Describe some generic real-time system architectures</a:t>
            </a:r>
          </a:p>
          <a:p>
            <a:r>
              <a:rPr lang="en-US" dirty="0" smtClean="0"/>
              <a:t>Understand concept of a real-time system</a:t>
            </a:r>
          </a:p>
          <a:p>
            <a:r>
              <a:rPr lang="en-US" dirty="0" smtClean="0"/>
              <a:t>Understand why real-time systems usually implemented as concurrent processes</a:t>
            </a:r>
          </a:p>
          <a:p>
            <a:r>
              <a:rPr lang="en-US" dirty="0" smtClean="0"/>
              <a:t>Introduce a design process for real-time systems</a:t>
            </a:r>
          </a:p>
          <a:p>
            <a:r>
              <a:rPr lang="en-US" dirty="0" smtClean="0"/>
              <a:t>Understand role of a real-time operating system</a:t>
            </a:r>
          </a:p>
          <a:p>
            <a:r>
              <a:rPr lang="en-US" dirty="0" smtClean="0"/>
              <a:t>Know the generic process architectures for</a:t>
            </a:r>
          </a:p>
          <a:p>
            <a:pPr lvl="1"/>
            <a:r>
              <a:rPr lang="en-US" dirty="0" smtClean="0"/>
              <a:t>monitoring and control systems</a:t>
            </a:r>
          </a:p>
          <a:p>
            <a:pPr lvl="1"/>
            <a:r>
              <a:rPr lang="en-US" dirty="0" smtClean="0"/>
              <a:t>data acquisition systems</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Real-time Operating System (RTOS)</a:t>
            </a:r>
            <a:endParaRPr lang="en-US" dirty="0"/>
          </a:p>
        </p:txBody>
      </p:sp>
      <p:sp>
        <p:nvSpPr>
          <p:cNvPr id="4" name="Text Placeholder 3"/>
          <p:cNvSpPr>
            <a:spLocks noGrp="1"/>
          </p:cNvSpPr>
          <p:nvPr>
            <p:ph type="body" sz="half" idx="2"/>
          </p:nvPr>
        </p:nvSpPr>
        <p:spPr/>
        <p:txBody>
          <a:bodyPr>
            <a:normAutofit fontScale="85000" lnSpcReduction="20000"/>
          </a:bodyPr>
          <a:lstStyle/>
          <a:p>
            <a:r>
              <a:rPr lang="en-US" dirty="0" smtClean="0"/>
              <a:t>Most embedded systems work with a real-time operating system (RTOS)</a:t>
            </a:r>
          </a:p>
          <a:p>
            <a:pPr lvl="1"/>
            <a:r>
              <a:rPr lang="en-US" dirty="0" smtClean="0"/>
              <a:t>starts/stops processes</a:t>
            </a:r>
          </a:p>
          <a:p>
            <a:pPr lvl="1"/>
            <a:r>
              <a:rPr lang="en-US" dirty="0" smtClean="0"/>
              <a:t>allocates memory and processor resources</a:t>
            </a:r>
          </a:p>
          <a:p>
            <a:r>
              <a:rPr lang="en-US" dirty="0" smtClean="0"/>
              <a:t>Lots of different </a:t>
            </a:r>
            <a:r>
              <a:rPr lang="en-US" dirty="0" err="1" smtClean="0"/>
              <a:t>RTOSs</a:t>
            </a:r>
            <a:r>
              <a:rPr lang="en-US" dirty="0" smtClean="0"/>
              <a:t> available</a:t>
            </a:r>
          </a:p>
          <a:p>
            <a:pPr lvl="1"/>
            <a:r>
              <a:rPr lang="en-US" dirty="0" smtClean="0"/>
              <a:t>small, simple systems for consumer devices</a:t>
            </a:r>
          </a:p>
          <a:p>
            <a:pPr lvl="1"/>
            <a:r>
              <a:rPr lang="en-US" dirty="0" smtClean="0"/>
              <a:t>complex systems for phones and mobile devices</a:t>
            </a:r>
          </a:p>
          <a:p>
            <a:endParaRPr lang="en-US" dirty="0"/>
          </a:p>
        </p:txBody>
      </p:sp>
      <p:pic>
        <p:nvPicPr>
          <p:cNvPr id="5" name="Picture 4"/>
          <p:cNvPicPr>
            <a:picLocks noChangeAspect="1"/>
          </p:cNvPicPr>
          <p:nvPr/>
        </p:nvPicPr>
        <p:blipFill>
          <a:blip r:embed="rId2"/>
          <a:stretch>
            <a:fillRect/>
          </a:stretch>
        </p:blipFill>
        <p:spPr>
          <a:xfrm>
            <a:off x="457200" y="1908382"/>
            <a:ext cx="3898392" cy="368198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Real-time Operating System (RTOS)</a:t>
            </a:r>
            <a:endParaRPr lang="en-US" dirty="0"/>
          </a:p>
        </p:txBody>
      </p:sp>
      <p:sp>
        <p:nvSpPr>
          <p:cNvPr id="4" name="Text Placeholder 3"/>
          <p:cNvSpPr>
            <a:spLocks noGrp="1"/>
          </p:cNvSpPr>
          <p:nvPr>
            <p:ph type="body" sz="half" idx="2"/>
          </p:nvPr>
        </p:nvSpPr>
        <p:spPr/>
        <p:txBody>
          <a:bodyPr>
            <a:normAutofit fontScale="85000" lnSpcReduction="20000"/>
          </a:bodyPr>
          <a:lstStyle/>
          <a:p>
            <a:r>
              <a:rPr lang="en-US" dirty="0" smtClean="0"/>
              <a:t>Usually includes</a:t>
            </a:r>
          </a:p>
          <a:p>
            <a:pPr lvl="1"/>
            <a:r>
              <a:rPr lang="en-US" b="1" dirty="0" smtClean="0"/>
              <a:t>Real-time clock</a:t>
            </a:r>
          </a:p>
          <a:p>
            <a:pPr lvl="2"/>
            <a:r>
              <a:rPr lang="en-US" dirty="0" smtClean="0"/>
              <a:t>for scheduling periodically</a:t>
            </a:r>
          </a:p>
          <a:p>
            <a:pPr lvl="1"/>
            <a:r>
              <a:rPr lang="en-US" b="1" dirty="0" smtClean="0"/>
              <a:t>Interrupt handler</a:t>
            </a:r>
          </a:p>
          <a:p>
            <a:pPr lvl="2"/>
            <a:r>
              <a:rPr lang="en-US" dirty="0" smtClean="0"/>
              <a:t>for </a:t>
            </a:r>
            <a:r>
              <a:rPr lang="en-US" dirty="0" err="1" smtClean="0"/>
              <a:t>aperiodic</a:t>
            </a:r>
            <a:r>
              <a:rPr lang="en-US" dirty="0" smtClean="0"/>
              <a:t> requests</a:t>
            </a:r>
          </a:p>
          <a:p>
            <a:pPr lvl="1"/>
            <a:r>
              <a:rPr lang="en-US" b="1" dirty="0" smtClean="0"/>
              <a:t>Scheduler</a:t>
            </a:r>
          </a:p>
          <a:p>
            <a:pPr lvl="2"/>
            <a:r>
              <a:rPr lang="en-US" dirty="0" smtClean="0"/>
              <a:t>chooses which process to execute</a:t>
            </a:r>
          </a:p>
          <a:p>
            <a:pPr lvl="1"/>
            <a:r>
              <a:rPr lang="en-US" b="1" dirty="0" smtClean="0"/>
              <a:t>Resource manager</a:t>
            </a:r>
            <a:endParaRPr lang="en-US" dirty="0" smtClean="0"/>
          </a:p>
          <a:p>
            <a:pPr lvl="2"/>
            <a:r>
              <a:rPr lang="en-US" dirty="0" smtClean="0"/>
              <a:t>allocates memory and processor time for a scheduled process</a:t>
            </a:r>
          </a:p>
          <a:p>
            <a:pPr lvl="1"/>
            <a:r>
              <a:rPr lang="en-US" b="1" dirty="0" smtClean="0"/>
              <a:t>Dispatcher</a:t>
            </a:r>
          </a:p>
          <a:p>
            <a:pPr lvl="2"/>
            <a:r>
              <a:rPr lang="en-US" dirty="0" smtClean="0"/>
              <a:t>starts a process</a:t>
            </a:r>
          </a:p>
        </p:txBody>
      </p:sp>
      <p:pic>
        <p:nvPicPr>
          <p:cNvPr id="5" name="Picture 4"/>
          <p:cNvPicPr>
            <a:picLocks noChangeAspect="1"/>
          </p:cNvPicPr>
          <p:nvPr/>
        </p:nvPicPr>
        <p:blipFill>
          <a:blip r:embed="rId2"/>
          <a:stretch>
            <a:fillRect/>
          </a:stretch>
        </p:blipFill>
        <p:spPr>
          <a:xfrm>
            <a:off x="457200" y="1908382"/>
            <a:ext cx="3898392" cy="368198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management</a:t>
            </a:r>
            <a:endParaRPr lang="en-US" dirty="0"/>
          </a:p>
        </p:txBody>
      </p:sp>
      <p:sp>
        <p:nvSpPr>
          <p:cNvPr id="4" name="Text Placeholder 3"/>
          <p:cNvSpPr>
            <a:spLocks noGrp="1"/>
          </p:cNvSpPr>
          <p:nvPr>
            <p:ph type="body" sz="half" idx="2"/>
          </p:nvPr>
        </p:nvSpPr>
        <p:spPr>
          <a:xfrm>
            <a:off x="457200" y="1600200"/>
            <a:ext cx="8229600" cy="4525963"/>
          </a:xfrm>
        </p:spPr>
        <p:txBody>
          <a:bodyPr>
            <a:normAutofit fontScale="92500" lnSpcReduction="10000"/>
          </a:bodyPr>
          <a:lstStyle/>
          <a:p>
            <a:r>
              <a:rPr lang="en-US" dirty="0" smtClean="0"/>
              <a:t>Real-time system must handle external events quickly and meet deadlines</a:t>
            </a:r>
          </a:p>
          <a:p>
            <a:r>
              <a:rPr lang="en-US" dirty="0" smtClean="0"/>
              <a:t>Event-handling processes must </a:t>
            </a:r>
          </a:p>
          <a:p>
            <a:pPr lvl="1"/>
            <a:r>
              <a:rPr lang="en-US" dirty="0" smtClean="0"/>
              <a:t>be scheduled in time to detect the event</a:t>
            </a:r>
          </a:p>
          <a:p>
            <a:pPr lvl="1"/>
            <a:r>
              <a:rPr lang="en-US" dirty="0" smtClean="0"/>
              <a:t>must be allocated sufficient resources to meet their deadlines</a:t>
            </a:r>
          </a:p>
          <a:p>
            <a:r>
              <a:rPr lang="en-US" dirty="0" smtClean="0"/>
              <a:t>Process manager in an RTOS is responsible for</a:t>
            </a:r>
          </a:p>
          <a:p>
            <a:pPr lvl="1"/>
            <a:r>
              <a:rPr lang="en-US" dirty="0" smtClean="0"/>
              <a:t>choosing which processes to execute</a:t>
            </a:r>
          </a:p>
          <a:p>
            <a:pPr lvl="1"/>
            <a:r>
              <a:rPr lang="en-US" dirty="0" smtClean="0"/>
              <a:t>allocating processor and memory resources</a:t>
            </a:r>
          </a:p>
          <a:p>
            <a:pPr lvl="1"/>
            <a:r>
              <a:rPr lang="en-US" dirty="0" smtClean="0"/>
              <a:t>starting and stopping processes</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Priority Levels</a:t>
            </a:r>
            <a:endParaRPr lang="en-US" dirty="0"/>
          </a:p>
        </p:txBody>
      </p:sp>
      <p:sp>
        <p:nvSpPr>
          <p:cNvPr id="4" name="Text Placeholder 3"/>
          <p:cNvSpPr>
            <a:spLocks noGrp="1"/>
          </p:cNvSpPr>
          <p:nvPr>
            <p:ph type="body" sz="half" idx="2"/>
          </p:nvPr>
        </p:nvSpPr>
        <p:spPr>
          <a:xfrm>
            <a:off x="629240" y="1600200"/>
            <a:ext cx="8057560" cy="4525963"/>
          </a:xfrm>
        </p:spPr>
        <p:txBody>
          <a:bodyPr>
            <a:normAutofit fontScale="77500" lnSpcReduction="20000"/>
          </a:bodyPr>
          <a:lstStyle/>
          <a:p>
            <a:r>
              <a:rPr lang="en-US" dirty="0" smtClean="0"/>
              <a:t>Process manager must manage processes with different priorities</a:t>
            </a:r>
          </a:p>
          <a:p>
            <a:r>
              <a:rPr lang="en-US" dirty="0" smtClean="0"/>
              <a:t>Certain exceptional events have to be processed within specified time limits</a:t>
            </a:r>
          </a:p>
          <a:p>
            <a:r>
              <a:rPr lang="en-US" dirty="0" smtClean="0"/>
              <a:t>Others may be delayed so that more critical processes can complete</a:t>
            </a:r>
          </a:p>
          <a:p>
            <a:r>
              <a:rPr lang="en-US" dirty="0" smtClean="0"/>
              <a:t>RTOS must manage at least 2 priority levels</a:t>
            </a:r>
          </a:p>
          <a:p>
            <a:pPr lvl="1"/>
            <a:r>
              <a:rPr lang="en-US" b="1" dirty="0" smtClean="0"/>
              <a:t>Interrupt level</a:t>
            </a:r>
            <a:r>
              <a:rPr lang="en-US" dirty="0" smtClean="0"/>
              <a:t> is the highest priority level used for processes that need a very fast response (e.g., real-time clock)</a:t>
            </a:r>
          </a:p>
          <a:p>
            <a:pPr lvl="1"/>
            <a:r>
              <a:rPr lang="en-US" b="1" dirty="0" smtClean="0"/>
              <a:t>Clock level</a:t>
            </a:r>
            <a:r>
              <a:rPr lang="en-US" dirty="0" smtClean="0"/>
              <a:t> used for periodic processes</a:t>
            </a:r>
          </a:p>
          <a:p>
            <a:r>
              <a:rPr lang="en-US" dirty="0" smtClean="0"/>
              <a:t>Possibly also background process level for processes that don’t have strict deadlines and can run whenever resources are available</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Periodic processes</a:t>
            </a:r>
            <a:endParaRPr lang="en-US" dirty="0"/>
          </a:p>
        </p:txBody>
      </p:sp>
      <p:sp>
        <p:nvSpPr>
          <p:cNvPr id="4" name="Text Placeholder 3"/>
          <p:cNvSpPr>
            <a:spLocks noGrp="1"/>
          </p:cNvSpPr>
          <p:nvPr>
            <p:ph type="body" sz="half" idx="2"/>
          </p:nvPr>
        </p:nvSpPr>
        <p:spPr>
          <a:xfrm>
            <a:off x="457200" y="1600200"/>
            <a:ext cx="8229600" cy="4525963"/>
          </a:xfrm>
        </p:spPr>
        <p:txBody>
          <a:bodyPr>
            <a:normAutofit lnSpcReduction="10000"/>
          </a:bodyPr>
          <a:lstStyle/>
          <a:p>
            <a:r>
              <a:rPr lang="en-US" dirty="0" smtClean="0"/>
              <a:t>Must be executed at specified time intervals for data acquisition and actuator control</a:t>
            </a:r>
          </a:p>
          <a:p>
            <a:r>
              <a:rPr lang="en-US" dirty="0" smtClean="0"/>
              <a:t>Often several periodic processes with different</a:t>
            </a:r>
          </a:p>
          <a:p>
            <a:pPr lvl="1"/>
            <a:r>
              <a:rPr lang="en-US" dirty="0" smtClean="0"/>
              <a:t>periods</a:t>
            </a:r>
          </a:p>
          <a:p>
            <a:pPr lvl="1"/>
            <a:r>
              <a:rPr lang="en-US" dirty="0" smtClean="0"/>
              <a:t>execution times</a:t>
            </a:r>
          </a:p>
          <a:p>
            <a:pPr lvl="1"/>
            <a:r>
              <a:rPr lang="en-US" dirty="0" smtClean="0"/>
              <a:t>deadlines</a:t>
            </a:r>
          </a:p>
          <a:p>
            <a:r>
              <a:rPr lang="en-US" dirty="0" smtClean="0"/>
              <a:t>RTOS uses timing requirements specified in program to make sure all periodic processes meet their deadlines</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5135"/>
          </a:xfrm>
        </p:spPr>
        <p:txBody>
          <a:bodyPr>
            <a:normAutofit fontScale="90000"/>
          </a:bodyPr>
          <a:lstStyle/>
          <a:p>
            <a:r>
              <a:rPr lang="en-US" dirty="0" smtClean="0"/>
              <a:t>Periodic process management</a:t>
            </a:r>
            <a:endParaRPr lang="en-US" dirty="0"/>
          </a:p>
        </p:txBody>
      </p:sp>
      <p:sp>
        <p:nvSpPr>
          <p:cNvPr id="4" name="Text Placeholder 3"/>
          <p:cNvSpPr>
            <a:spLocks noGrp="1"/>
          </p:cNvSpPr>
          <p:nvPr>
            <p:ph type="body" sz="half" idx="2"/>
          </p:nvPr>
        </p:nvSpPr>
        <p:spPr>
          <a:xfrm>
            <a:off x="457200" y="2734619"/>
            <a:ext cx="8229600" cy="3391544"/>
          </a:xfrm>
        </p:spPr>
        <p:txBody>
          <a:bodyPr>
            <a:normAutofit fontScale="70000" lnSpcReduction="20000"/>
          </a:bodyPr>
          <a:lstStyle/>
          <a:p>
            <a:r>
              <a:rPr lang="en-US" dirty="0" smtClean="0"/>
              <a:t>Scheduler chooses process to execute depending on priorities, periods, execution times and deadlines of ready processes</a:t>
            </a:r>
          </a:p>
          <a:p>
            <a:r>
              <a:rPr lang="en-US" dirty="0" smtClean="0"/>
              <a:t>If two processes should be executed at the same clock tick, one is delayed so long as its deadline can be met</a:t>
            </a:r>
          </a:p>
          <a:p>
            <a:r>
              <a:rPr lang="en-US" dirty="0" smtClean="0"/>
              <a:t>Information about process to be executed passed to resource manager</a:t>
            </a:r>
          </a:p>
          <a:p>
            <a:r>
              <a:rPr lang="en-US" dirty="0" smtClean="0"/>
              <a:t>Resource manager allocates memory and a processor</a:t>
            </a:r>
          </a:p>
          <a:p>
            <a:r>
              <a:rPr lang="en-US" dirty="0" smtClean="0"/>
              <a:t>Process placed on ready list</a:t>
            </a:r>
          </a:p>
          <a:p>
            <a:r>
              <a:rPr lang="en-US" dirty="0" smtClean="0"/>
              <a:t>When processor becomes available, dispatcher finds process on ready list that it can execute and starts it</a:t>
            </a:r>
            <a:endParaRPr lang="en-US" dirty="0"/>
          </a:p>
        </p:txBody>
      </p:sp>
      <p:pic>
        <p:nvPicPr>
          <p:cNvPr id="5" name="Picture 4"/>
          <p:cNvPicPr>
            <a:picLocks noChangeAspect="1"/>
          </p:cNvPicPr>
          <p:nvPr/>
        </p:nvPicPr>
        <p:blipFill>
          <a:blip r:embed="rId2"/>
          <a:stretch>
            <a:fillRect/>
          </a:stretch>
        </p:blipFill>
        <p:spPr>
          <a:xfrm>
            <a:off x="1438556" y="1220698"/>
            <a:ext cx="6250946" cy="104480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Scheduling strategies</a:t>
            </a:r>
            <a:endParaRPr lang="en-US" dirty="0"/>
          </a:p>
        </p:txBody>
      </p:sp>
      <p:sp>
        <p:nvSpPr>
          <p:cNvPr id="4" name="Text Placeholder 3"/>
          <p:cNvSpPr>
            <a:spLocks noGrp="1"/>
          </p:cNvSpPr>
          <p:nvPr>
            <p:ph type="body" sz="half" idx="2"/>
          </p:nvPr>
        </p:nvSpPr>
        <p:spPr>
          <a:xfrm>
            <a:off x="457200" y="1600200"/>
            <a:ext cx="8229600" cy="4525963"/>
          </a:xfrm>
        </p:spPr>
        <p:txBody>
          <a:bodyPr>
            <a:normAutofit fontScale="70000" lnSpcReduction="20000"/>
          </a:bodyPr>
          <a:lstStyle/>
          <a:p>
            <a:r>
              <a:rPr lang="en-US" dirty="0" smtClean="0"/>
              <a:t>There may be several processes with different priorities scheduled for execution at the same time</a:t>
            </a:r>
          </a:p>
          <a:p>
            <a:r>
              <a:rPr lang="en-US" dirty="0" smtClean="0"/>
              <a:t>Two strategies for deciding which to execute:</a:t>
            </a:r>
          </a:p>
          <a:p>
            <a:pPr marL="971550" lvl="1" indent="-514350">
              <a:buFont typeface="+mj-lt"/>
              <a:buAutoNum type="arabicPeriod"/>
            </a:pPr>
            <a:r>
              <a:rPr lang="en-US" i="1" dirty="0" smtClean="0"/>
              <a:t>Non-pre-emptive scheduling</a:t>
            </a:r>
            <a:endParaRPr lang="en-US" dirty="0" smtClean="0"/>
          </a:p>
          <a:p>
            <a:pPr marL="1371600" lvl="2" indent="-514350"/>
            <a:r>
              <a:rPr lang="en-US" dirty="0" smtClean="0"/>
              <a:t>An executing process runs to completion or until it is blocked</a:t>
            </a:r>
          </a:p>
          <a:p>
            <a:pPr marL="1371600" lvl="2" indent="-514350"/>
            <a:r>
              <a:rPr lang="en-US" dirty="0" smtClean="0"/>
              <a:t>Can lead to priority inversion where a high-priority process has to wait for a low-priority process to complete</a:t>
            </a:r>
          </a:p>
          <a:p>
            <a:pPr marL="971550" lvl="1" indent="-514350">
              <a:buFont typeface="+mj-lt"/>
              <a:buAutoNum type="arabicPeriod"/>
            </a:pPr>
            <a:r>
              <a:rPr lang="en-US" i="1" dirty="0" smtClean="0"/>
              <a:t>Pre-emptive scheduling</a:t>
            </a:r>
          </a:p>
          <a:p>
            <a:pPr marL="1371600" lvl="2" indent="-514350"/>
            <a:r>
              <a:rPr lang="en-US" dirty="0" smtClean="0"/>
              <a:t>An executing process may be stopped (or </a:t>
            </a:r>
            <a:r>
              <a:rPr lang="en-US" i="1" dirty="0" smtClean="0"/>
              <a:t>pre-empted</a:t>
            </a:r>
            <a:r>
              <a:rPr lang="en-US" dirty="0" smtClean="0"/>
              <a:t>) by a higher priority process that requires the resources it is using</a:t>
            </a:r>
          </a:p>
          <a:p>
            <a:pPr marL="571500" indent="-514350"/>
            <a:r>
              <a:rPr lang="en-US" dirty="0" smtClean="0"/>
              <a:t>Several scheduling algorithms have been developed:</a:t>
            </a:r>
          </a:p>
          <a:p>
            <a:pPr marL="971550" lvl="1" indent="-514350"/>
            <a:r>
              <a:rPr lang="en-US" i="1" dirty="0" smtClean="0"/>
              <a:t>Round-robin</a:t>
            </a:r>
            <a:r>
              <a:rPr lang="en-US" dirty="0" smtClean="0"/>
              <a:t> Each process is executed in turn</a:t>
            </a:r>
          </a:p>
          <a:p>
            <a:pPr marL="971550" lvl="1" indent="-514350"/>
            <a:r>
              <a:rPr lang="en-US" i="1" dirty="0" smtClean="0"/>
              <a:t>Rate-monotonic </a:t>
            </a:r>
            <a:r>
              <a:rPr lang="en-US" dirty="0" smtClean="0"/>
              <a:t>Process with shortest period is given priority</a:t>
            </a:r>
          </a:p>
          <a:p>
            <a:pPr marL="971550" lvl="1" indent="-514350"/>
            <a:r>
              <a:rPr lang="en-US" i="1" dirty="0" smtClean="0"/>
              <a:t>Shortest-deadline-first </a:t>
            </a:r>
            <a:r>
              <a:rPr lang="en-US" dirty="0" smtClean="0"/>
              <a:t>Process with the soonest deadline given highest priority</a:t>
            </a:r>
            <a:endParaRPr lang="en-US" i="1" dirty="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and Control Systems</a:t>
            </a:r>
            <a:endParaRPr lang="en-US" dirty="0"/>
          </a:p>
        </p:txBody>
      </p:sp>
      <p:sp>
        <p:nvSpPr>
          <p:cNvPr id="4" name="Text Placeholder 3"/>
          <p:cNvSpPr>
            <a:spLocks noGrp="1"/>
          </p:cNvSpPr>
          <p:nvPr>
            <p:ph type="body" sz="half" idx="2"/>
          </p:nvPr>
        </p:nvSpPr>
        <p:spPr>
          <a:xfrm>
            <a:off x="457200" y="1600200"/>
            <a:ext cx="8229600" cy="4525963"/>
          </a:xfrm>
        </p:spPr>
        <p:txBody>
          <a:bodyPr/>
          <a:lstStyle/>
          <a:p>
            <a:r>
              <a:rPr lang="en-US" dirty="0" smtClean="0"/>
              <a:t>Important class of real-time systems</a:t>
            </a:r>
          </a:p>
          <a:p>
            <a:r>
              <a:rPr lang="en-US" dirty="0" smtClean="0"/>
              <a:t>Check sensors and take actions depending on sensor readings</a:t>
            </a:r>
          </a:p>
          <a:p>
            <a:pPr lvl="1"/>
            <a:r>
              <a:rPr lang="en-US" dirty="0" smtClean="0"/>
              <a:t>Monitoring system reacts to exceptional sensor readings</a:t>
            </a:r>
          </a:p>
          <a:p>
            <a:pPr lvl="1"/>
            <a:r>
              <a:rPr lang="en-US" dirty="0" smtClean="0"/>
              <a:t>Control system continuously controls hardware depending on associated sensor values</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274"/>
          </a:xfrm>
        </p:spPr>
        <p:txBody>
          <a:bodyPr>
            <a:noAutofit/>
          </a:bodyPr>
          <a:lstStyle/>
          <a:p>
            <a:r>
              <a:rPr lang="en-US" sz="3200" dirty="0" smtClean="0"/>
              <a:t>Monitoring and control system architecture</a:t>
            </a:r>
            <a:endParaRPr lang="en-US" sz="3200" dirty="0"/>
          </a:p>
        </p:txBody>
      </p:sp>
      <p:sp>
        <p:nvSpPr>
          <p:cNvPr id="4" name="Text Placeholder 3"/>
          <p:cNvSpPr>
            <a:spLocks noGrp="1"/>
          </p:cNvSpPr>
          <p:nvPr>
            <p:ph type="body" sz="half" idx="2"/>
          </p:nvPr>
        </p:nvSpPr>
        <p:spPr>
          <a:xfrm>
            <a:off x="457200" y="3077136"/>
            <a:ext cx="8229600" cy="3049027"/>
          </a:xfrm>
        </p:spPr>
        <p:txBody>
          <a:bodyPr>
            <a:normAutofit fontScale="77500" lnSpcReduction="20000"/>
          </a:bodyPr>
          <a:lstStyle/>
          <a:p>
            <a:r>
              <a:rPr lang="en-US" dirty="0" smtClean="0"/>
              <a:t>Each sensor and actuator has its own monitoring process</a:t>
            </a:r>
          </a:p>
          <a:p>
            <a:r>
              <a:rPr lang="en-US" dirty="0" smtClean="0"/>
              <a:t>Monitoring process collects and integrates data and passes it to a control process</a:t>
            </a:r>
          </a:p>
          <a:p>
            <a:r>
              <a:rPr lang="en-US" dirty="0" smtClean="0"/>
              <a:t>Control process makes decisions based on data and sends control commands to actuators</a:t>
            </a:r>
          </a:p>
          <a:p>
            <a:r>
              <a:rPr lang="en-US" dirty="0" smtClean="0"/>
              <a:t>Can also be a testing process that runs hardware test programs and control panel process that manages </a:t>
            </a:r>
            <a:r>
              <a:rPr lang="en-US" smtClean="0"/>
              <a:t>user interface</a:t>
            </a:r>
            <a:endParaRPr lang="en-US" dirty="0"/>
          </a:p>
        </p:txBody>
      </p:sp>
      <p:pic>
        <p:nvPicPr>
          <p:cNvPr id="5" name="Picture 4"/>
          <p:cNvPicPr>
            <a:picLocks noChangeAspect="1"/>
          </p:cNvPicPr>
          <p:nvPr/>
        </p:nvPicPr>
        <p:blipFill>
          <a:blip r:embed="rId2"/>
          <a:stretch>
            <a:fillRect/>
          </a:stretch>
        </p:blipFill>
        <p:spPr>
          <a:xfrm>
            <a:off x="2436876" y="903912"/>
            <a:ext cx="4270248" cy="217322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Burglar Alarm System</a:t>
            </a:r>
            <a:endParaRPr lang="en-US" dirty="0"/>
          </a:p>
        </p:txBody>
      </p:sp>
      <p:sp>
        <p:nvSpPr>
          <p:cNvPr id="4" name="Text Placeholder 3"/>
          <p:cNvSpPr>
            <a:spLocks noGrp="1"/>
          </p:cNvSpPr>
          <p:nvPr>
            <p:ph type="body" sz="half" idx="2"/>
          </p:nvPr>
        </p:nvSpPr>
        <p:spPr>
          <a:xfrm>
            <a:off x="457200" y="1600200"/>
            <a:ext cx="8229600" cy="4525963"/>
          </a:xfrm>
        </p:spPr>
        <p:txBody>
          <a:bodyPr>
            <a:normAutofit fontScale="70000" lnSpcReduction="20000"/>
          </a:bodyPr>
          <a:lstStyle/>
          <a:p>
            <a:r>
              <a:rPr lang="en-US" dirty="0" smtClean="0"/>
              <a:t>Implement a software system to control a burglar alarm system in a commercial building</a:t>
            </a:r>
          </a:p>
          <a:p>
            <a:r>
              <a:rPr lang="en-US" dirty="0" smtClean="0"/>
              <a:t>Uses several different types of sensor</a:t>
            </a:r>
          </a:p>
          <a:p>
            <a:pPr lvl="1"/>
            <a:r>
              <a:rPr lang="en-US" dirty="0" smtClean="0"/>
              <a:t>movement sensors in rooms (≤ 200)</a:t>
            </a:r>
          </a:p>
          <a:p>
            <a:pPr lvl="1"/>
            <a:r>
              <a:rPr lang="en-US" dirty="0" smtClean="0"/>
              <a:t>window sensors in ground-floor rooms (≤ 50)</a:t>
            </a:r>
          </a:p>
          <a:p>
            <a:pPr lvl="1"/>
            <a:r>
              <a:rPr lang="en-US" dirty="0" smtClean="0"/>
              <a:t>door sensors on corridor doors (≤ 30)</a:t>
            </a:r>
          </a:p>
          <a:p>
            <a:r>
              <a:rPr lang="en-US" dirty="0" smtClean="0"/>
              <a:t>When intruder detected, system calls police</a:t>
            </a:r>
          </a:p>
          <a:p>
            <a:pPr lvl="1"/>
            <a:r>
              <a:rPr lang="en-US" dirty="0" smtClean="0"/>
              <a:t>Reports location of alarm using a voice synthesizer</a:t>
            </a:r>
          </a:p>
          <a:p>
            <a:pPr lvl="1"/>
            <a:r>
              <a:rPr lang="en-US" dirty="0" smtClean="0"/>
              <a:t>Switches on lights in rooms around active sensor</a:t>
            </a:r>
          </a:p>
          <a:p>
            <a:pPr lvl="1"/>
            <a:r>
              <a:rPr lang="en-US" dirty="0" smtClean="0"/>
              <a:t>Sets of audible alarm</a:t>
            </a:r>
          </a:p>
          <a:p>
            <a:r>
              <a:rPr lang="en-US" dirty="0" smtClean="0"/>
              <a:t>Normally mains-powered but has battery backup</a:t>
            </a:r>
          </a:p>
          <a:p>
            <a:r>
              <a:rPr lang="en-US" dirty="0" smtClean="0"/>
              <a:t>Power loss monitored using a separate power circuit monitor</a:t>
            </a:r>
          </a:p>
          <a:p>
            <a:pPr lvl="1"/>
            <a:r>
              <a:rPr lang="en-US" dirty="0" smtClean="0"/>
              <a:t>Interrupts alarm system when voltage drop detected</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fontScale="92500" lnSpcReduction="10000"/>
          </a:bodyPr>
          <a:lstStyle/>
          <a:p>
            <a:r>
              <a:rPr lang="en-US" i="1" dirty="0" smtClean="0"/>
              <a:t>Embedded, real-time software</a:t>
            </a:r>
            <a:endParaRPr lang="en-US" dirty="0"/>
          </a:p>
          <a:p>
            <a:pPr lvl="1"/>
            <a:r>
              <a:rPr lang="en-US" dirty="0" smtClean="0"/>
              <a:t>controls a wide range of systems ranging from domestic machines to manufacturing plants</a:t>
            </a:r>
          </a:p>
          <a:p>
            <a:pPr lvl="1"/>
            <a:r>
              <a:rPr lang="en-US" dirty="0" smtClean="0"/>
              <a:t>runs on computers that interact directly with hardware devices</a:t>
            </a:r>
          </a:p>
          <a:p>
            <a:pPr lvl="1"/>
            <a:r>
              <a:rPr lang="en-US" dirty="0" smtClean="0"/>
              <a:t>reacts to events generated by the hardware and issues control signals in response to these events</a:t>
            </a:r>
          </a:p>
          <a:p>
            <a:pPr lvl="1"/>
            <a:r>
              <a:rPr lang="en-US" dirty="0" smtClean="0"/>
              <a:t>responds </a:t>
            </a:r>
            <a:r>
              <a:rPr lang="en-US" i="1" dirty="0" smtClean="0"/>
              <a:t>in real time </a:t>
            </a:r>
            <a:r>
              <a:rPr lang="en-US" dirty="0" smtClean="0"/>
              <a:t>to events from the system’s environment</a:t>
            </a:r>
          </a:p>
          <a:p>
            <a:pPr lvl="2"/>
            <a:r>
              <a:rPr lang="en-US" dirty="0" smtClean="0"/>
              <a:t>i.e., must respond within some (usually short) maximum time interval following an event </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Burglar Alarm System</a:t>
            </a:r>
            <a:endParaRPr lang="en-US" dirty="0"/>
          </a:p>
        </p:txBody>
      </p:sp>
      <p:sp>
        <p:nvSpPr>
          <p:cNvPr id="4" name="Text Placeholder 3"/>
          <p:cNvSpPr>
            <a:spLocks noGrp="1"/>
          </p:cNvSpPr>
          <p:nvPr>
            <p:ph type="body" sz="half" idx="2"/>
          </p:nvPr>
        </p:nvSpPr>
        <p:spPr>
          <a:xfrm>
            <a:off x="457200" y="1600200"/>
            <a:ext cx="8229600" cy="4525963"/>
          </a:xfrm>
        </p:spPr>
        <p:txBody>
          <a:bodyPr/>
          <a:lstStyle/>
          <a:p>
            <a:r>
              <a:rPr lang="en-US" dirty="0" smtClean="0"/>
              <a:t>Soft real-time system</a:t>
            </a:r>
          </a:p>
          <a:p>
            <a:pPr lvl="1"/>
            <a:r>
              <a:rPr lang="en-US" dirty="0" smtClean="0"/>
              <a:t>no stringent timing requirements</a:t>
            </a:r>
          </a:p>
          <a:p>
            <a:r>
              <a:rPr lang="en-US" dirty="0" smtClean="0"/>
              <a:t>S</a:t>
            </a:r>
            <a:r>
              <a:rPr lang="en-US" dirty="0" smtClean="0"/>
              <a:t>ensors do not have to detect high-speed events</a:t>
            </a:r>
          </a:p>
          <a:p>
            <a:pPr lvl="1"/>
            <a:r>
              <a:rPr lang="en-US" dirty="0" smtClean="0"/>
              <a:t>polled twice per second</a:t>
            </a:r>
          </a:p>
          <a:p>
            <a:r>
              <a:rPr lang="en-US" dirty="0" smtClean="0"/>
              <a:t>Follow design procedure outlined above</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 </a:t>
            </a:r>
            <a:r>
              <a:rPr lang="en-US" dirty="0" err="1" smtClean="0"/>
              <a:t>aperiodic</a:t>
            </a:r>
            <a:r>
              <a:rPr lang="en-US" dirty="0" smtClean="0"/>
              <a:t> stimuli and responses</a:t>
            </a:r>
            <a:endParaRPr lang="en-US" dirty="0"/>
          </a:p>
        </p:txBody>
      </p:sp>
      <p:sp>
        <p:nvSpPr>
          <p:cNvPr id="4" name="Text Placeholder 3"/>
          <p:cNvSpPr>
            <a:spLocks noGrp="1"/>
          </p:cNvSpPr>
          <p:nvPr>
            <p:ph type="body" sz="half" idx="2"/>
          </p:nvPr>
        </p:nvSpPr>
        <p:spPr>
          <a:xfrm>
            <a:off x="457200" y="1600200"/>
            <a:ext cx="8229600" cy="4525963"/>
          </a:xfrm>
        </p:spPr>
        <p:txBody>
          <a:bodyPr>
            <a:normAutofit fontScale="92500" lnSpcReduction="20000"/>
          </a:bodyPr>
          <a:lstStyle/>
          <a:p>
            <a:r>
              <a:rPr lang="en-US" dirty="0" smtClean="0"/>
              <a:t>Two classes of stimulus:</a:t>
            </a:r>
          </a:p>
          <a:p>
            <a:pPr marL="971550" lvl="1" indent="-514350">
              <a:buFont typeface="+mj-lt"/>
              <a:buAutoNum type="arabicPeriod"/>
            </a:pPr>
            <a:r>
              <a:rPr lang="en-US" i="1" dirty="0" smtClean="0"/>
              <a:t>Power failure</a:t>
            </a:r>
            <a:endParaRPr lang="en-US" dirty="0" smtClean="0"/>
          </a:p>
          <a:p>
            <a:pPr marL="1371600" lvl="2" indent="-514350"/>
            <a:r>
              <a:rPr lang="en-US" dirty="0" smtClean="0"/>
              <a:t>generated by the circuit monitor</a:t>
            </a:r>
          </a:p>
          <a:p>
            <a:pPr marL="1371600" lvl="2" indent="-514350"/>
            <a:r>
              <a:rPr lang="en-US" dirty="0" smtClean="0"/>
              <a:t>response is:</a:t>
            </a:r>
          </a:p>
          <a:p>
            <a:pPr marL="1828800" lvl="3" indent="-514350"/>
            <a:r>
              <a:rPr lang="en-US" dirty="0" smtClean="0"/>
              <a:t>to switch circuit to backup power by </a:t>
            </a:r>
            <a:r>
              <a:rPr lang="en-US" dirty="0" err="1" smtClean="0"/>
              <a:t>signalling</a:t>
            </a:r>
            <a:r>
              <a:rPr lang="en-US" dirty="0" smtClean="0"/>
              <a:t> an electronic power-switching device</a:t>
            </a:r>
          </a:p>
          <a:p>
            <a:pPr marL="971550" lvl="1" indent="-514350">
              <a:buFont typeface="+mj-lt"/>
              <a:buAutoNum type="arabicPeriod"/>
            </a:pPr>
            <a:r>
              <a:rPr lang="en-US" i="1" dirty="0" smtClean="0"/>
              <a:t>Intruder alarm</a:t>
            </a:r>
          </a:p>
          <a:p>
            <a:pPr marL="1371600" lvl="2" indent="-514350"/>
            <a:r>
              <a:rPr lang="en-US" dirty="0" smtClean="0"/>
              <a:t>generated by a system sensor</a:t>
            </a:r>
          </a:p>
          <a:p>
            <a:pPr marL="1371600" lvl="2" indent="-514350"/>
            <a:r>
              <a:rPr lang="en-US" dirty="0" smtClean="0"/>
              <a:t>response is:</a:t>
            </a:r>
          </a:p>
          <a:p>
            <a:pPr marL="1828800" lvl="3" indent="-514350"/>
            <a:r>
              <a:rPr lang="en-US" dirty="0" smtClean="0"/>
              <a:t>to compute room number of sensor</a:t>
            </a:r>
          </a:p>
          <a:p>
            <a:pPr marL="1828800" lvl="3" indent="-514350"/>
            <a:r>
              <a:rPr lang="en-US" dirty="0" smtClean="0"/>
              <a:t>set up call to the police</a:t>
            </a:r>
          </a:p>
          <a:p>
            <a:pPr marL="1828800" lvl="3" indent="-514350"/>
            <a:r>
              <a:rPr lang="en-US" dirty="0" smtClean="0"/>
              <a:t>initiate voice synthesizer</a:t>
            </a:r>
          </a:p>
          <a:p>
            <a:pPr marL="1828800" lvl="3" indent="-514350"/>
            <a:r>
              <a:rPr lang="en-US" dirty="0" smtClean="0"/>
              <a:t>switch on audible alarm and building lights</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Specify timing constraints for each stimulus </a:t>
            </a:r>
            <a:r>
              <a:rPr lang="en-US" dirty="0" err="1" smtClean="0"/>
              <a:t>amd</a:t>
            </a:r>
            <a:r>
              <a:rPr lang="en-US" smtClean="0"/>
              <a:t> response</a:t>
            </a:r>
            <a:endParaRPr lang="en-US" dirty="0"/>
          </a:p>
        </p:txBody>
      </p:sp>
      <p:pic>
        <p:nvPicPr>
          <p:cNvPr id="5" name="Picture 4"/>
          <p:cNvPicPr>
            <a:picLocks noChangeAspect="1"/>
          </p:cNvPicPr>
          <p:nvPr/>
        </p:nvPicPr>
        <p:blipFill>
          <a:blip r:embed="rId2"/>
          <a:stretch>
            <a:fillRect/>
          </a:stretch>
        </p:blipFill>
        <p:spPr>
          <a:xfrm>
            <a:off x="1424753" y="1842515"/>
            <a:ext cx="6272784" cy="461155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Allocation of system functions to concurrent processes</a:t>
            </a:r>
            <a:endParaRPr lang="en-US" dirty="0"/>
          </a:p>
        </p:txBody>
      </p:sp>
      <p:sp>
        <p:nvSpPr>
          <p:cNvPr id="4" name="Text Placeholder 3"/>
          <p:cNvSpPr>
            <a:spLocks noGrp="1"/>
          </p:cNvSpPr>
          <p:nvPr>
            <p:ph type="body" sz="half" idx="2"/>
          </p:nvPr>
        </p:nvSpPr>
        <p:spPr/>
        <p:txBody>
          <a:bodyPr>
            <a:normAutofit fontScale="55000" lnSpcReduction="20000"/>
          </a:bodyPr>
          <a:lstStyle/>
          <a:p>
            <a:r>
              <a:rPr lang="en-US" dirty="0" smtClean="0"/>
              <a:t>Three types of sensor that must be polled regularly, each with an associated process</a:t>
            </a:r>
          </a:p>
          <a:p>
            <a:r>
              <a:rPr lang="en-US" dirty="0" smtClean="0"/>
              <a:t>Actuator processes:</a:t>
            </a:r>
          </a:p>
          <a:p>
            <a:pPr lvl="1"/>
            <a:r>
              <a:rPr lang="en-US" dirty="0" smtClean="0"/>
              <a:t>Interrupt-driven system to handle power failure</a:t>
            </a:r>
          </a:p>
          <a:p>
            <a:pPr lvl="1"/>
            <a:r>
              <a:rPr lang="en-US" dirty="0" smtClean="0"/>
              <a:t>Communications system</a:t>
            </a:r>
          </a:p>
          <a:p>
            <a:pPr lvl="1"/>
            <a:r>
              <a:rPr lang="en-US" dirty="0" smtClean="0"/>
              <a:t>Voice synthesizer</a:t>
            </a:r>
          </a:p>
          <a:p>
            <a:pPr lvl="1"/>
            <a:r>
              <a:rPr lang="en-US" dirty="0" smtClean="0"/>
              <a:t>Audible alarm system</a:t>
            </a:r>
          </a:p>
          <a:p>
            <a:pPr lvl="1"/>
            <a:r>
              <a:rPr lang="en-US" dirty="0" smtClean="0"/>
              <a:t>Light switching system</a:t>
            </a:r>
          </a:p>
          <a:p>
            <a:r>
              <a:rPr lang="en-US" dirty="0" smtClean="0"/>
              <a:t>Independent process controls each of these</a:t>
            </a:r>
          </a:p>
          <a:p>
            <a:r>
              <a:rPr lang="en-US" dirty="0" smtClean="0"/>
              <a:t>Arrows indicate data flow between processes</a:t>
            </a:r>
          </a:p>
          <a:p>
            <a:r>
              <a:rPr lang="en-US" dirty="0" smtClean="0"/>
              <a:t>Lines to top left of each process indicates how it is controlled</a:t>
            </a:r>
          </a:p>
          <a:p>
            <a:pPr lvl="1"/>
            <a:r>
              <a:rPr lang="en-US" dirty="0" smtClean="0"/>
              <a:t>solid lines = periodic stimulus</a:t>
            </a:r>
          </a:p>
          <a:p>
            <a:pPr lvl="1"/>
            <a:r>
              <a:rPr lang="en-US" dirty="0" smtClean="0"/>
              <a:t>dashed lines = </a:t>
            </a:r>
            <a:r>
              <a:rPr lang="en-US" dirty="0" err="1" smtClean="0"/>
              <a:t>aperiodic</a:t>
            </a:r>
            <a:r>
              <a:rPr lang="en-US" dirty="0" smtClean="0"/>
              <a:t> stimulus</a:t>
            </a:r>
          </a:p>
          <a:p>
            <a:endParaRPr lang="en-US" dirty="0"/>
          </a:p>
        </p:txBody>
      </p:sp>
      <p:pic>
        <p:nvPicPr>
          <p:cNvPr id="5" name="Picture 4"/>
          <p:cNvPicPr>
            <a:picLocks noChangeAspect="1"/>
          </p:cNvPicPr>
          <p:nvPr/>
        </p:nvPicPr>
        <p:blipFill>
          <a:blip r:embed="rId2"/>
          <a:stretch>
            <a:fillRect/>
          </a:stretch>
        </p:blipFill>
        <p:spPr>
          <a:xfrm>
            <a:off x="45873" y="2083410"/>
            <a:ext cx="4602327" cy="360096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Allocation of system functions to concurrent processes</a:t>
            </a:r>
            <a:endParaRPr lang="en-US" dirty="0"/>
          </a:p>
        </p:txBody>
      </p:sp>
      <p:sp>
        <p:nvSpPr>
          <p:cNvPr id="4" name="Text Placeholder 3"/>
          <p:cNvSpPr>
            <a:spLocks noGrp="1"/>
          </p:cNvSpPr>
          <p:nvPr>
            <p:ph type="body" sz="half" idx="2"/>
          </p:nvPr>
        </p:nvSpPr>
        <p:spPr/>
        <p:txBody>
          <a:bodyPr>
            <a:normAutofit fontScale="70000" lnSpcReduction="20000"/>
          </a:bodyPr>
          <a:lstStyle/>
          <a:p>
            <a:r>
              <a:rPr lang="en-US" dirty="0" smtClean="0"/>
              <a:t>Calculate how often each process should be scheduled using timing requirements</a:t>
            </a:r>
          </a:p>
          <a:p>
            <a:r>
              <a:rPr lang="en-US" dirty="0" smtClean="0"/>
              <a:t>30 doors to be checked twice per second, therefore 60Hz</a:t>
            </a:r>
          </a:p>
          <a:p>
            <a:r>
              <a:rPr lang="en-US" dirty="0" smtClean="0"/>
              <a:t>200 movement sensors twice per second, therefore 400 Hz</a:t>
            </a:r>
          </a:p>
          <a:p>
            <a:r>
              <a:rPr lang="en-US" dirty="0" smtClean="0"/>
              <a:t>alarm controller and lighting controller started by explicit command from the Alarm process or “Power failure interrupt”</a:t>
            </a:r>
            <a:endParaRPr lang="en-US" dirty="0"/>
          </a:p>
        </p:txBody>
      </p:sp>
      <p:pic>
        <p:nvPicPr>
          <p:cNvPr id="5" name="Picture 4"/>
          <p:cNvPicPr>
            <a:picLocks noChangeAspect="1"/>
          </p:cNvPicPr>
          <p:nvPr/>
        </p:nvPicPr>
        <p:blipFill>
          <a:blip r:embed="rId2"/>
          <a:stretch>
            <a:fillRect/>
          </a:stretch>
        </p:blipFill>
        <p:spPr>
          <a:xfrm>
            <a:off x="45873" y="2083410"/>
            <a:ext cx="4602327" cy="360096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21458" y="274638"/>
            <a:ext cx="4865342" cy="1143000"/>
          </a:xfrm>
        </p:spPr>
        <p:txBody>
          <a:bodyPr>
            <a:normAutofit fontScale="90000"/>
          </a:bodyPr>
          <a:lstStyle/>
          <a:p>
            <a:r>
              <a:rPr lang="en-US" dirty="0" smtClean="0"/>
              <a:t>Implementation of </a:t>
            </a:r>
            <a:r>
              <a:rPr lang="en-US" dirty="0" err="1" smtClean="0"/>
              <a:t>BuildingMonitor</a:t>
            </a:r>
            <a:endParaRPr lang="en-US" dirty="0"/>
          </a:p>
        </p:txBody>
      </p:sp>
      <p:sp>
        <p:nvSpPr>
          <p:cNvPr id="4" name="Text Placeholder 3"/>
          <p:cNvSpPr>
            <a:spLocks noGrp="1"/>
          </p:cNvSpPr>
          <p:nvPr>
            <p:ph type="body" sz="half" idx="2"/>
          </p:nvPr>
        </p:nvSpPr>
        <p:spPr>
          <a:xfrm>
            <a:off x="3821458" y="1417638"/>
            <a:ext cx="4865342" cy="4708525"/>
          </a:xfrm>
        </p:spPr>
        <p:txBody>
          <a:bodyPr>
            <a:normAutofit fontScale="92500" lnSpcReduction="20000"/>
          </a:bodyPr>
          <a:lstStyle/>
          <a:p>
            <a:r>
              <a:rPr lang="en-US" dirty="0" smtClean="0"/>
              <a:t>Can be implemented using Java Threads</a:t>
            </a:r>
          </a:p>
          <a:p>
            <a:r>
              <a:rPr lang="en-US" dirty="0" smtClean="0"/>
              <a:t>This example uses standard Threads, which don’t allow for explicit reliable specification of timing constraints</a:t>
            </a:r>
          </a:p>
          <a:p>
            <a:r>
              <a:rPr lang="en-US" dirty="0" smtClean="0"/>
              <a:t>Software polls system sensors</a:t>
            </a:r>
          </a:p>
          <a:p>
            <a:r>
              <a:rPr lang="en-US" dirty="0" smtClean="0"/>
              <a:t>If intruder detected, software activates alarm</a:t>
            </a:r>
            <a:endParaRPr lang="en-US" dirty="0"/>
          </a:p>
        </p:txBody>
      </p:sp>
      <p:pic>
        <p:nvPicPr>
          <p:cNvPr id="5" name="Picture 4"/>
          <p:cNvPicPr>
            <a:picLocks noChangeAspect="1"/>
          </p:cNvPicPr>
          <p:nvPr/>
        </p:nvPicPr>
        <p:blipFill>
          <a:blip r:embed="rId2"/>
          <a:stretch>
            <a:fillRect/>
          </a:stretch>
        </p:blipFill>
        <p:spPr>
          <a:xfrm>
            <a:off x="0" y="-36001"/>
            <a:ext cx="3821458" cy="689400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Designing algorithms for stimulus processing and response generation</a:t>
            </a:r>
            <a:endParaRPr lang="en-US" dirty="0"/>
          </a:p>
        </p:txBody>
      </p:sp>
      <p:sp>
        <p:nvSpPr>
          <p:cNvPr id="4" name="Text Placeholder 3"/>
          <p:cNvSpPr>
            <a:spLocks noGrp="1"/>
          </p:cNvSpPr>
          <p:nvPr>
            <p:ph type="body" sz="half" idx="2"/>
          </p:nvPr>
        </p:nvSpPr>
        <p:spPr>
          <a:xfrm>
            <a:off x="457200" y="1600200"/>
            <a:ext cx="8229600" cy="4525963"/>
          </a:xfrm>
        </p:spPr>
        <p:txBody>
          <a:bodyPr>
            <a:normAutofit lnSpcReduction="10000"/>
          </a:bodyPr>
          <a:lstStyle/>
          <a:p>
            <a:r>
              <a:rPr lang="en-US" dirty="0" smtClean="0"/>
              <a:t>Needs to be done quite early to ensure that system can meet its timing requirements</a:t>
            </a:r>
          </a:p>
          <a:p>
            <a:r>
              <a:rPr lang="en-US" dirty="0" smtClean="0"/>
              <a:t>If algorithms are complex, then changes to timing constraints might be necessary</a:t>
            </a:r>
          </a:p>
          <a:p>
            <a:r>
              <a:rPr lang="en-US" dirty="0" smtClean="0"/>
              <a:t>But real-time system algorithms are usually quite simple, such as</a:t>
            </a:r>
          </a:p>
          <a:p>
            <a:pPr lvl="1"/>
            <a:r>
              <a:rPr lang="en-US" dirty="0" smtClean="0"/>
              <a:t>check a memory location</a:t>
            </a:r>
          </a:p>
          <a:p>
            <a:pPr lvl="1"/>
            <a:r>
              <a:rPr lang="en-US" dirty="0" smtClean="0"/>
              <a:t>simple computation</a:t>
            </a:r>
          </a:p>
          <a:p>
            <a:pPr lvl="1"/>
            <a:r>
              <a:rPr lang="en-US" dirty="0" smtClean="0"/>
              <a:t>signal to be dispatched to an actuator</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Building heating system:</a:t>
            </a:r>
            <a:br>
              <a:rPr lang="en-US" dirty="0" smtClean="0"/>
            </a:br>
            <a:r>
              <a:rPr lang="en-US" dirty="0" smtClean="0"/>
              <a:t>Example of a control system</a:t>
            </a:r>
            <a:endParaRPr lang="en-US" dirty="0"/>
          </a:p>
        </p:txBody>
      </p:sp>
      <p:sp>
        <p:nvSpPr>
          <p:cNvPr id="4" name="Text Placeholder 3"/>
          <p:cNvSpPr>
            <a:spLocks noGrp="1"/>
          </p:cNvSpPr>
          <p:nvPr>
            <p:ph type="body" sz="half" idx="2"/>
          </p:nvPr>
        </p:nvSpPr>
        <p:spPr>
          <a:xfrm>
            <a:off x="457200" y="1600200"/>
            <a:ext cx="8229600" cy="4525963"/>
          </a:xfrm>
        </p:spPr>
        <p:txBody>
          <a:bodyPr>
            <a:normAutofit lnSpcReduction="10000"/>
          </a:bodyPr>
          <a:lstStyle/>
          <a:p>
            <a:r>
              <a:rPr lang="en-US" dirty="0" smtClean="0"/>
              <a:t>Burglar Alarm is a monitoring system as does not have actuators that are affected by normal sensor readings</a:t>
            </a:r>
          </a:p>
          <a:p>
            <a:pPr lvl="1"/>
            <a:r>
              <a:rPr lang="en-US" dirty="0" smtClean="0"/>
              <a:t>only responds when sensor readings are unusual</a:t>
            </a:r>
          </a:p>
          <a:p>
            <a:r>
              <a:rPr lang="en-US" dirty="0" smtClean="0"/>
              <a:t>Building heating system is a control system</a:t>
            </a:r>
          </a:p>
          <a:p>
            <a:pPr lvl="1"/>
            <a:r>
              <a:rPr lang="en-US" dirty="0" smtClean="0"/>
              <a:t>Turns heaters on and off in response to periodic temperature readings in order to maintain a constant temperature defined by a thermostat</a:t>
            </a:r>
          </a:p>
          <a:p>
            <a:pPr lvl="1"/>
            <a:r>
              <a:rPr lang="en-US" dirty="0" smtClean="0"/>
              <a:t>Soft or hard real-time system?</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of heating system</a:t>
            </a:r>
            <a:endParaRPr lang="en-US" dirty="0"/>
          </a:p>
        </p:txBody>
      </p:sp>
      <p:sp>
        <p:nvSpPr>
          <p:cNvPr id="4" name="Text Placeholder 3"/>
          <p:cNvSpPr>
            <a:spLocks noGrp="1"/>
          </p:cNvSpPr>
          <p:nvPr>
            <p:ph type="body" sz="half" idx="2"/>
          </p:nvPr>
        </p:nvSpPr>
        <p:spPr>
          <a:xfrm>
            <a:off x="3942408" y="1600200"/>
            <a:ext cx="4744392" cy="4525963"/>
          </a:xfrm>
        </p:spPr>
        <p:txBody>
          <a:bodyPr/>
          <a:lstStyle/>
          <a:p>
            <a:r>
              <a:rPr lang="en-US" dirty="0" smtClean="0"/>
              <a:t>Monitors temperature sensors in different rooms</a:t>
            </a:r>
          </a:p>
          <a:p>
            <a:r>
              <a:rPr lang="en-US" dirty="0" smtClean="0"/>
              <a:t>Turns heaters on or off depending on temperature in room and temperature set on thermostat</a:t>
            </a:r>
            <a:endParaRPr lang="en-US" dirty="0"/>
          </a:p>
        </p:txBody>
      </p:sp>
      <p:pic>
        <p:nvPicPr>
          <p:cNvPr id="5" name="Picture 4"/>
          <p:cNvPicPr>
            <a:picLocks noChangeAspect="1"/>
          </p:cNvPicPr>
          <p:nvPr/>
        </p:nvPicPr>
        <p:blipFill>
          <a:blip r:embed="rId2"/>
          <a:stretch>
            <a:fillRect/>
          </a:stretch>
        </p:blipFill>
        <p:spPr>
          <a:xfrm>
            <a:off x="65352" y="1819656"/>
            <a:ext cx="3877056" cy="321868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acquisition system</a:t>
            </a:r>
            <a:endParaRPr lang="en-US" dirty="0"/>
          </a:p>
        </p:txBody>
      </p:sp>
      <p:sp>
        <p:nvSpPr>
          <p:cNvPr id="4" name="Text Placeholder 3"/>
          <p:cNvSpPr>
            <a:spLocks noGrp="1"/>
          </p:cNvSpPr>
          <p:nvPr>
            <p:ph type="body" sz="half" idx="2"/>
          </p:nvPr>
        </p:nvSpPr>
        <p:spPr>
          <a:xfrm>
            <a:off x="457200" y="1600200"/>
            <a:ext cx="8229600" cy="4525963"/>
          </a:xfrm>
        </p:spPr>
        <p:txBody>
          <a:bodyPr>
            <a:normAutofit fontScale="92500" lnSpcReduction="10000"/>
          </a:bodyPr>
          <a:lstStyle/>
          <a:p>
            <a:r>
              <a:rPr lang="en-US" dirty="0" smtClean="0"/>
              <a:t>Collects data from sensors for subsequent processing and analysis</a:t>
            </a:r>
          </a:p>
          <a:p>
            <a:r>
              <a:rPr lang="en-US" dirty="0" smtClean="0"/>
              <a:t>Used when want to collect lots of data from environment but don’t need to process the data in real-time</a:t>
            </a:r>
          </a:p>
          <a:p>
            <a:r>
              <a:rPr lang="en-US" dirty="0" smtClean="0"/>
              <a:t>Commonly used in scientific experiments and process control systems where physical processes happen very quickly</a:t>
            </a:r>
          </a:p>
          <a:p>
            <a:r>
              <a:rPr lang="en-US" dirty="0" smtClean="0"/>
              <a:t>Main problem is to ensure that sensor reading is recorded before it changes</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a real-time system</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a:t>
            </a:r>
            <a:r>
              <a:rPr lang="en-US" b="1" dirty="0" smtClean="0"/>
              <a:t>real-time system </a:t>
            </a:r>
            <a:r>
              <a:rPr lang="en-US" dirty="0" smtClean="0"/>
              <a:t>is a software system where the correct functioning of the system depends on the results produced by the system and the time at which these results are produced.</a:t>
            </a:r>
          </a:p>
          <a:p>
            <a:r>
              <a:rPr lang="en-US" dirty="0" smtClean="0"/>
              <a:t>A </a:t>
            </a:r>
            <a:r>
              <a:rPr lang="en-US" b="1" dirty="0" smtClean="0"/>
              <a:t>soft real-time system</a:t>
            </a:r>
            <a:r>
              <a:rPr lang="en-US" dirty="0" smtClean="0"/>
              <a:t> is one whose operation is </a:t>
            </a:r>
            <a:r>
              <a:rPr lang="en-US" i="1" dirty="0" smtClean="0"/>
              <a:t>degraded </a:t>
            </a:r>
            <a:r>
              <a:rPr lang="en-US" dirty="0" smtClean="0"/>
              <a:t>if the results are not produced according to the specified timing requirements.</a:t>
            </a:r>
          </a:p>
          <a:p>
            <a:r>
              <a:rPr lang="en-US" dirty="0" smtClean="0"/>
              <a:t>A </a:t>
            </a:r>
            <a:r>
              <a:rPr lang="en-US" b="1" dirty="0" smtClean="0"/>
              <a:t>hard real-time system</a:t>
            </a:r>
            <a:r>
              <a:rPr lang="en-US" dirty="0" smtClean="0"/>
              <a:t> is one whose operation is </a:t>
            </a:r>
            <a:r>
              <a:rPr lang="en-US" i="1" dirty="0" smtClean="0"/>
              <a:t>incorrect </a:t>
            </a:r>
            <a:r>
              <a:rPr lang="en-US" dirty="0" smtClean="0"/>
              <a:t>if results are not produced according to the timing specification.</a:t>
            </a:r>
            <a:endParaRPr lang="en-US" b="1" dirty="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78"/>
            <a:ext cx="8229600" cy="526095"/>
          </a:xfrm>
        </p:spPr>
        <p:txBody>
          <a:bodyPr>
            <a:normAutofit fontScale="90000"/>
          </a:bodyPr>
          <a:lstStyle/>
          <a:p>
            <a:r>
              <a:rPr lang="en-US" dirty="0" smtClean="0"/>
              <a:t>Data acquisition system architecture</a:t>
            </a:r>
            <a:endParaRPr lang="en-US" dirty="0"/>
          </a:p>
        </p:txBody>
      </p:sp>
      <p:sp>
        <p:nvSpPr>
          <p:cNvPr id="4" name="Text Placeholder 3"/>
          <p:cNvSpPr>
            <a:spLocks noGrp="1"/>
          </p:cNvSpPr>
          <p:nvPr>
            <p:ph type="body" sz="half" idx="2"/>
          </p:nvPr>
        </p:nvSpPr>
        <p:spPr>
          <a:xfrm>
            <a:off x="457200" y="3437628"/>
            <a:ext cx="8229600" cy="3216737"/>
          </a:xfrm>
        </p:spPr>
        <p:txBody>
          <a:bodyPr>
            <a:normAutofit fontScale="77500" lnSpcReduction="20000"/>
          </a:bodyPr>
          <a:lstStyle/>
          <a:p>
            <a:r>
              <a:rPr lang="en-US" dirty="0" smtClean="0"/>
              <a:t>Each group of sensors has three processes associated with it:</a:t>
            </a:r>
          </a:p>
          <a:p>
            <a:pPr lvl="1"/>
            <a:r>
              <a:rPr lang="en-US" dirty="0" smtClean="0"/>
              <a:t>process that interfaces with the sensor and converts analogue data to digital values if necessary (ADC)</a:t>
            </a:r>
          </a:p>
          <a:p>
            <a:pPr lvl="1"/>
            <a:r>
              <a:rPr lang="en-US" dirty="0" smtClean="0"/>
              <a:t>buffer process</a:t>
            </a:r>
          </a:p>
          <a:p>
            <a:pPr lvl="1"/>
            <a:r>
              <a:rPr lang="en-US" dirty="0" smtClean="0"/>
              <a:t>process that consumes data and carries out further processing</a:t>
            </a:r>
          </a:p>
          <a:p>
            <a:r>
              <a:rPr lang="en-US" dirty="0" smtClean="0"/>
              <a:t>Most data acquisition systems have display  and reporting processes that aggregate collected data and process it further</a:t>
            </a:r>
            <a:endParaRPr lang="en-US" dirty="0"/>
          </a:p>
        </p:txBody>
      </p:sp>
      <p:pic>
        <p:nvPicPr>
          <p:cNvPr id="5" name="Picture 4"/>
          <p:cNvPicPr>
            <a:picLocks noChangeAspect="1"/>
          </p:cNvPicPr>
          <p:nvPr/>
        </p:nvPicPr>
        <p:blipFill>
          <a:blip r:embed="rId2"/>
          <a:stretch>
            <a:fillRect/>
          </a:stretch>
        </p:blipFill>
        <p:spPr>
          <a:xfrm>
            <a:off x="2172349" y="781676"/>
            <a:ext cx="4455649" cy="2655953"/>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100"/>
          </a:xfrm>
        </p:spPr>
        <p:txBody>
          <a:bodyPr>
            <a:normAutofit fontScale="90000"/>
          </a:bodyPr>
          <a:lstStyle/>
          <a:p>
            <a:r>
              <a:rPr lang="en-US" dirty="0" smtClean="0"/>
              <a:t>Neutron flux data acquisition</a:t>
            </a:r>
            <a:endParaRPr lang="en-US" dirty="0"/>
          </a:p>
        </p:txBody>
      </p:sp>
      <p:sp>
        <p:nvSpPr>
          <p:cNvPr id="4" name="Text Placeholder 3"/>
          <p:cNvSpPr>
            <a:spLocks noGrp="1"/>
          </p:cNvSpPr>
          <p:nvPr>
            <p:ph type="body" sz="half" idx="2"/>
          </p:nvPr>
        </p:nvSpPr>
        <p:spPr>
          <a:xfrm>
            <a:off x="457200" y="2282946"/>
            <a:ext cx="8229600" cy="3843217"/>
          </a:xfrm>
        </p:spPr>
        <p:txBody>
          <a:bodyPr>
            <a:normAutofit lnSpcReduction="10000"/>
          </a:bodyPr>
          <a:lstStyle/>
          <a:p>
            <a:r>
              <a:rPr lang="en-US" dirty="0" smtClean="0"/>
              <a:t>Collects data from sensors monitoring the neutron flux in a nuclear reactor</a:t>
            </a:r>
          </a:p>
          <a:p>
            <a:pPr lvl="1"/>
            <a:r>
              <a:rPr lang="en-US" dirty="0" smtClean="0"/>
              <a:t>JRE </a:t>
            </a:r>
            <a:r>
              <a:rPr lang="en-US" dirty="0" err="1" smtClean="0"/>
              <a:t>licence</a:t>
            </a:r>
            <a:r>
              <a:rPr lang="en-US" dirty="0" smtClean="0"/>
              <a:t> explicitly says that Java is not to be used in a nuclear facility!</a:t>
            </a:r>
          </a:p>
          <a:p>
            <a:r>
              <a:rPr lang="en-US" dirty="0" smtClean="0"/>
              <a:t>Sensor data placed in a buffer from which it is extracted and processed</a:t>
            </a:r>
          </a:p>
          <a:p>
            <a:r>
              <a:rPr lang="en-US" dirty="0" smtClean="0"/>
              <a:t>The moving average flux level is displayed on an operator’s display</a:t>
            </a:r>
            <a:endParaRPr lang="en-US" dirty="0"/>
          </a:p>
        </p:txBody>
      </p:sp>
      <p:pic>
        <p:nvPicPr>
          <p:cNvPr id="5" name="Picture 4"/>
          <p:cNvPicPr>
            <a:picLocks noChangeAspect="1"/>
          </p:cNvPicPr>
          <p:nvPr/>
        </p:nvPicPr>
        <p:blipFill>
          <a:blip r:embed="rId2"/>
          <a:stretch>
            <a:fillRect/>
          </a:stretch>
        </p:blipFill>
        <p:spPr>
          <a:xfrm>
            <a:off x="2109216" y="999738"/>
            <a:ext cx="4925568" cy="128320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980"/>
          </a:xfrm>
        </p:spPr>
        <p:txBody>
          <a:bodyPr>
            <a:normAutofit fontScale="90000"/>
          </a:bodyPr>
          <a:lstStyle/>
          <a:p>
            <a:r>
              <a:rPr lang="en-US" dirty="0" smtClean="0"/>
              <a:t>Using a ring buffer</a:t>
            </a:r>
            <a:endParaRPr lang="en-US" dirty="0"/>
          </a:p>
        </p:txBody>
      </p:sp>
      <p:sp>
        <p:nvSpPr>
          <p:cNvPr id="4" name="Text Placeholder 3"/>
          <p:cNvSpPr>
            <a:spLocks noGrp="1"/>
          </p:cNvSpPr>
          <p:nvPr>
            <p:ph type="body" sz="half" idx="2"/>
          </p:nvPr>
        </p:nvSpPr>
        <p:spPr>
          <a:xfrm>
            <a:off x="457200" y="3212841"/>
            <a:ext cx="8229599" cy="3434066"/>
          </a:xfrm>
        </p:spPr>
        <p:txBody>
          <a:bodyPr>
            <a:normAutofit fontScale="70000" lnSpcReduction="20000"/>
          </a:bodyPr>
          <a:lstStyle/>
          <a:p>
            <a:r>
              <a:rPr lang="en-US" dirty="0" smtClean="0"/>
              <a:t>In a real-time data acquisition system, periods and speed of acquisition process (the </a:t>
            </a:r>
            <a:r>
              <a:rPr lang="en-US" i="1" dirty="0" smtClean="0"/>
              <a:t>producer</a:t>
            </a:r>
            <a:r>
              <a:rPr lang="en-US" dirty="0" smtClean="0"/>
              <a:t>) may become out-of-step with the processing system (the </a:t>
            </a:r>
            <a:r>
              <a:rPr lang="en-US" i="1" dirty="0" smtClean="0"/>
              <a:t>consumer</a:t>
            </a:r>
            <a:r>
              <a:rPr lang="en-US" dirty="0" smtClean="0"/>
              <a:t>)</a:t>
            </a:r>
          </a:p>
          <a:p>
            <a:pPr lvl="1"/>
            <a:r>
              <a:rPr lang="en-US" dirty="0" smtClean="0"/>
              <a:t>if lots of processing, data acquisition might go faster than processing</a:t>
            </a:r>
          </a:p>
          <a:p>
            <a:pPr lvl="1"/>
            <a:r>
              <a:rPr lang="en-US" dirty="0" smtClean="0"/>
              <a:t>if very simple computations, processing might go faster than acquisition</a:t>
            </a:r>
          </a:p>
          <a:p>
            <a:r>
              <a:rPr lang="en-US" dirty="0" smtClean="0"/>
              <a:t>Can solve this using a </a:t>
            </a:r>
            <a:r>
              <a:rPr lang="en-US" i="1" dirty="0" smtClean="0"/>
              <a:t>circular (or ring) buffer</a:t>
            </a:r>
            <a:endParaRPr lang="en-US" dirty="0" smtClean="0"/>
          </a:p>
          <a:p>
            <a:r>
              <a:rPr lang="en-US" dirty="0" smtClean="0"/>
              <a:t>Producer and consumer must have mutually exclusive access to buffer</a:t>
            </a:r>
          </a:p>
          <a:p>
            <a:r>
              <a:rPr lang="en-US" dirty="0" smtClean="0"/>
              <a:t>Producer must not add data to a full buffer</a:t>
            </a:r>
          </a:p>
          <a:p>
            <a:r>
              <a:rPr lang="en-US" dirty="0" smtClean="0"/>
              <a:t>Consumer must not try to take data from an empty buffer</a:t>
            </a:r>
            <a:endParaRPr lang="en-US" dirty="0"/>
          </a:p>
        </p:txBody>
      </p:sp>
      <p:pic>
        <p:nvPicPr>
          <p:cNvPr id="5" name="Picture 4"/>
          <p:cNvPicPr>
            <a:picLocks noChangeAspect="1"/>
          </p:cNvPicPr>
          <p:nvPr/>
        </p:nvPicPr>
        <p:blipFill>
          <a:blip r:embed="rId2"/>
          <a:stretch>
            <a:fillRect/>
          </a:stretch>
        </p:blipFill>
        <p:spPr>
          <a:xfrm>
            <a:off x="2498560" y="1042665"/>
            <a:ext cx="3849624" cy="217017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011166" y="0"/>
            <a:ext cx="3675633" cy="1600200"/>
          </a:xfrm>
        </p:spPr>
        <p:txBody>
          <a:bodyPr>
            <a:normAutofit fontScale="90000"/>
          </a:bodyPr>
          <a:lstStyle/>
          <a:p>
            <a:r>
              <a:rPr lang="en-US" dirty="0" smtClean="0"/>
              <a:t>Java implementation of a ring buffer</a:t>
            </a:r>
            <a:endParaRPr lang="en-US" dirty="0"/>
          </a:p>
        </p:txBody>
      </p:sp>
      <p:sp>
        <p:nvSpPr>
          <p:cNvPr id="4" name="Text Placeholder 3"/>
          <p:cNvSpPr>
            <a:spLocks noGrp="1"/>
          </p:cNvSpPr>
          <p:nvPr>
            <p:ph type="body" sz="half" idx="2"/>
          </p:nvPr>
        </p:nvSpPr>
        <p:spPr>
          <a:xfrm>
            <a:off x="4824174" y="1836162"/>
            <a:ext cx="4319825" cy="5021837"/>
          </a:xfrm>
        </p:spPr>
        <p:txBody>
          <a:bodyPr>
            <a:normAutofit fontScale="85000" lnSpcReduction="20000"/>
          </a:bodyPr>
          <a:lstStyle/>
          <a:p>
            <a:r>
              <a:rPr lang="en-US" dirty="0" smtClean="0"/>
              <a:t>Values in buffer are of type </a:t>
            </a:r>
            <a:r>
              <a:rPr lang="en-US" dirty="0" err="1" smtClean="0"/>
              <a:t>SensorRecord</a:t>
            </a:r>
            <a:endParaRPr lang="en-US" dirty="0" smtClean="0"/>
          </a:p>
          <a:p>
            <a:r>
              <a:rPr lang="en-US" dirty="0" smtClean="0"/>
              <a:t>get takes item from buffer</a:t>
            </a:r>
          </a:p>
          <a:p>
            <a:r>
              <a:rPr lang="en-US" dirty="0" smtClean="0"/>
              <a:t>put puts item into buffer</a:t>
            </a:r>
          </a:p>
          <a:p>
            <a:r>
              <a:rPr lang="en-US" dirty="0" smtClean="0"/>
              <a:t>constructor sets size of buffer</a:t>
            </a:r>
          </a:p>
          <a:p>
            <a:r>
              <a:rPr lang="en-US" dirty="0" smtClean="0"/>
              <a:t>mutually exclusive access to buffer ensured using synchronized keyword</a:t>
            </a:r>
          </a:p>
          <a:p>
            <a:r>
              <a:rPr lang="en-US" dirty="0" smtClean="0"/>
              <a:t>use wait and notify to ensure that data neither written to a full buffer nor read from an empty buffer </a:t>
            </a:r>
            <a:endParaRPr lang="en-US" dirty="0"/>
          </a:p>
        </p:txBody>
      </p:sp>
      <p:pic>
        <p:nvPicPr>
          <p:cNvPr id="5" name="Picture 4"/>
          <p:cNvPicPr>
            <a:picLocks noChangeAspect="1"/>
          </p:cNvPicPr>
          <p:nvPr/>
        </p:nvPicPr>
        <p:blipFill>
          <a:blip r:embed="rId2"/>
          <a:stretch>
            <a:fillRect/>
          </a:stretch>
        </p:blipFill>
        <p:spPr>
          <a:xfrm>
            <a:off x="0" y="0"/>
            <a:ext cx="4824175"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1060"/>
          </a:xfrm>
        </p:spPr>
        <p:txBody>
          <a:bodyPr>
            <a:normAutofit fontScale="90000"/>
          </a:bodyPr>
          <a:lstStyle/>
          <a:p>
            <a:r>
              <a:rPr lang="en-US" dirty="0" smtClean="0"/>
              <a:t>Summary</a:t>
            </a:r>
            <a:endParaRPr lang="en-US" dirty="0"/>
          </a:p>
        </p:txBody>
      </p:sp>
      <p:sp>
        <p:nvSpPr>
          <p:cNvPr id="4" name="Text Placeholder 3"/>
          <p:cNvSpPr>
            <a:spLocks noGrp="1"/>
          </p:cNvSpPr>
          <p:nvPr>
            <p:ph type="body" sz="half" idx="2"/>
          </p:nvPr>
        </p:nvSpPr>
        <p:spPr>
          <a:xfrm>
            <a:off x="457200" y="1107818"/>
            <a:ext cx="8229600" cy="5295909"/>
          </a:xfrm>
        </p:spPr>
        <p:txBody>
          <a:bodyPr>
            <a:normAutofit fontScale="62500" lnSpcReduction="20000"/>
          </a:bodyPr>
          <a:lstStyle/>
          <a:p>
            <a:r>
              <a:rPr lang="en-US" dirty="0" smtClean="0"/>
              <a:t>A real-time system responds to events in real-time</a:t>
            </a:r>
          </a:p>
          <a:p>
            <a:pPr lvl="1"/>
            <a:r>
              <a:rPr lang="en-US" dirty="0" smtClean="0"/>
              <a:t>Correctness depends not only output but also on time when its output is produced</a:t>
            </a:r>
          </a:p>
          <a:p>
            <a:r>
              <a:rPr lang="en-US" dirty="0" smtClean="0"/>
              <a:t>A common model of real-time systems architecture involves associating a separate process with each class of sensor and actuator device. Other coordination processes might also be needed</a:t>
            </a:r>
          </a:p>
          <a:p>
            <a:r>
              <a:rPr lang="en-US" dirty="0" smtClean="0"/>
              <a:t>A real-time system is usually a set of concurrent, interacting processes</a:t>
            </a:r>
          </a:p>
          <a:p>
            <a:r>
              <a:rPr lang="en-US" dirty="0" smtClean="0"/>
              <a:t>A real-time operating system is responsible for process and resource management</a:t>
            </a:r>
          </a:p>
          <a:p>
            <a:pPr lvl="1"/>
            <a:r>
              <a:rPr lang="en-US" dirty="0" smtClean="0"/>
              <a:t>always includes a scheduler which chooses process to be executed</a:t>
            </a:r>
          </a:p>
          <a:p>
            <a:pPr lvl="1"/>
            <a:r>
              <a:rPr lang="en-US" dirty="0" smtClean="0"/>
              <a:t>scheduling decisions made using process priorities</a:t>
            </a:r>
          </a:p>
          <a:p>
            <a:r>
              <a:rPr lang="en-US" dirty="0" smtClean="0"/>
              <a:t>Monitoring and control systems periodically poll sensors and issue commands to actuators depending on sensor values</a:t>
            </a:r>
          </a:p>
          <a:p>
            <a:r>
              <a:rPr lang="en-US" dirty="0" smtClean="0"/>
              <a:t>Data acquisition systems are usually designed according to the producer-consumer model</a:t>
            </a:r>
          </a:p>
          <a:p>
            <a:pPr lvl="1"/>
            <a:r>
              <a:rPr lang="en-US" dirty="0" smtClean="0"/>
              <a:t>producer puts data into a circular buffer</a:t>
            </a:r>
          </a:p>
          <a:p>
            <a:pPr lvl="1"/>
            <a:r>
              <a:rPr lang="en-US" dirty="0" smtClean="0"/>
              <a:t>consumer consumes data from circular buffer</a:t>
            </a:r>
          </a:p>
          <a:p>
            <a:pPr lvl="1"/>
            <a:r>
              <a:rPr lang="en-US" dirty="0" smtClean="0"/>
              <a:t>buffer is a process which avoids conflict between producer and consumer</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Speed is not necessarily important in a real-time system</a:t>
            </a:r>
            <a:endParaRPr lang="en-US" dirty="0"/>
          </a:p>
        </p:txBody>
      </p:sp>
      <p:sp>
        <p:nvSpPr>
          <p:cNvPr id="3" name="Content Placeholder 2"/>
          <p:cNvSpPr>
            <a:spLocks noGrp="1"/>
          </p:cNvSpPr>
          <p:nvPr>
            <p:ph idx="1"/>
          </p:nvPr>
        </p:nvSpPr>
        <p:spPr/>
        <p:txBody>
          <a:bodyPr>
            <a:normAutofit/>
          </a:bodyPr>
          <a:lstStyle/>
          <a:p>
            <a:r>
              <a:rPr lang="en-US" dirty="0" smtClean="0"/>
              <a:t>A real-time system must produce its results within some specified maximum time interval of receiving an event.</a:t>
            </a:r>
          </a:p>
          <a:p>
            <a:r>
              <a:rPr lang="en-US" dirty="0" smtClean="0"/>
              <a:t>This time interval is not necessarily a short interval</a:t>
            </a:r>
          </a:p>
          <a:p>
            <a:pPr lvl="1"/>
            <a:r>
              <a:rPr lang="en-US" dirty="0" smtClean="0"/>
              <a:t>e.g. an automatic plant watering system would test the dryness of the soil at intervals but it is not critical that it activates the water supply within microseconds of taking a reading</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Stimulus/Response Model of a Real-Time System</a:t>
            </a:r>
            <a:endParaRPr lang="en-US" dirty="0"/>
          </a:p>
        </p:txBody>
      </p:sp>
      <p:sp>
        <p:nvSpPr>
          <p:cNvPr id="3" name="Content Placeholder 2"/>
          <p:cNvSpPr>
            <a:spLocks noGrp="1"/>
          </p:cNvSpPr>
          <p:nvPr>
            <p:ph idx="1"/>
          </p:nvPr>
        </p:nvSpPr>
        <p:spPr/>
        <p:txBody>
          <a:bodyPr>
            <a:normAutofit fontScale="92500"/>
          </a:bodyPr>
          <a:lstStyle/>
          <a:p>
            <a:r>
              <a:rPr lang="en-US" dirty="0" smtClean="0"/>
              <a:t>Real-time system is a </a:t>
            </a:r>
            <a:r>
              <a:rPr lang="en-US" b="1" dirty="0" smtClean="0"/>
              <a:t>stimulus/response system</a:t>
            </a:r>
            <a:endParaRPr lang="en-US" dirty="0" smtClean="0"/>
          </a:p>
          <a:p>
            <a:pPr lvl="1"/>
            <a:r>
              <a:rPr lang="en-US" dirty="0" smtClean="0"/>
              <a:t>Given a particular stimulus, system must produce an appropriate response</a:t>
            </a:r>
          </a:p>
          <a:p>
            <a:r>
              <a:rPr lang="en-US" dirty="0" smtClean="0"/>
              <a:t>Can define </a:t>
            </a:r>
            <a:r>
              <a:rPr lang="en-US" dirty="0" err="1" smtClean="0"/>
              <a:t>behaviour</a:t>
            </a:r>
            <a:r>
              <a:rPr lang="en-US" dirty="0" smtClean="0"/>
              <a:t> of a real-time system by specifying:</a:t>
            </a:r>
          </a:p>
          <a:p>
            <a:pPr lvl="1"/>
            <a:r>
              <a:rPr lang="en-US" dirty="0" smtClean="0"/>
              <a:t>the different types of stimuli received by the system</a:t>
            </a:r>
          </a:p>
          <a:p>
            <a:pPr lvl="1"/>
            <a:r>
              <a:rPr lang="en-US" dirty="0" smtClean="0"/>
              <a:t>the appropriate response for each stimulus</a:t>
            </a:r>
          </a:p>
          <a:p>
            <a:pPr lvl="1"/>
            <a:r>
              <a:rPr lang="en-US" dirty="0" smtClean="0"/>
              <a:t>the time interval within which each response must be produced</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Periodic and </a:t>
            </a:r>
            <a:r>
              <a:rPr lang="en-US" dirty="0" err="1" smtClean="0"/>
              <a:t>Aperiodic</a:t>
            </a:r>
            <a:r>
              <a:rPr lang="en-US" dirty="0" smtClean="0"/>
              <a:t> Stimuli</a:t>
            </a:r>
            <a:endParaRPr lang="en-US" dirty="0"/>
          </a:p>
        </p:txBody>
      </p:sp>
      <p:sp>
        <p:nvSpPr>
          <p:cNvPr id="3" name="Content Placeholder 2"/>
          <p:cNvSpPr>
            <a:spLocks noGrp="1"/>
          </p:cNvSpPr>
          <p:nvPr>
            <p:ph idx="1"/>
          </p:nvPr>
        </p:nvSpPr>
        <p:spPr/>
        <p:txBody>
          <a:bodyPr/>
          <a:lstStyle/>
          <a:p>
            <a:r>
              <a:rPr lang="en-US" dirty="0" smtClean="0"/>
              <a:t>Periodic stimulus</a:t>
            </a:r>
          </a:p>
          <a:p>
            <a:pPr lvl="1"/>
            <a:r>
              <a:rPr lang="en-US" dirty="0" smtClean="0"/>
              <a:t>Inter-stimulus interval is constant</a:t>
            </a:r>
          </a:p>
          <a:p>
            <a:pPr lvl="1"/>
            <a:r>
              <a:rPr lang="en-US" dirty="0" smtClean="0"/>
              <a:t>e.g., a sensor might be polled every 50ms</a:t>
            </a:r>
          </a:p>
          <a:p>
            <a:r>
              <a:rPr lang="en-US" dirty="0" err="1" smtClean="0"/>
              <a:t>Aperiodic</a:t>
            </a:r>
            <a:r>
              <a:rPr lang="en-US" dirty="0" smtClean="0"/>
              <a:t> stimulus</a:t>
            </a:r>
          </a:p>
          <a:p>
            <a:pPr lvl="1"/>
            <a:r>
              <a:rPr lang="en-US" dirty="0" smtClean="0"/>
              <a:t>Inter-stimulus interval is variable</a:t>
            </a:r>
          </a:p>
          <a:p>
            <a:pPr lvl="1"/>
            <a:r>
              <a:rPr lang="en-US" dirty="0" smtClean="0"/>
              <a:t>Usually </a:t>
            </a:r>
            <a:r>
              <a:rPr lang="en-US" dirty="0" err="1" smtClean="0"/>
              <a:t>signalled</a:t>
            </a:r>
            <a:r>
              <a:rPr lang="en-US" dirty="0" smtClean="0"/>
              <a:t> using interrupts</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5041"/>
          </a:xfrm>
        </p:spPr>
        <p:txBody>
          <a:bodyPr>
            <a:normAutofit fontScale="90000"/>
          </a:bodyPr>
          <a:lstStyle/>
          <a:p>
            <a:r>
              <a:rPr lang="en-US" dirty="0" smtClean="0"/>
              <a:t>Sensor-System-Actuator Model</a:t>
            </a:r>
            <a:endParaRPr lang="en-US" dirty="0"/>
          </a:p>
        </p:txBody>
      </p:sp>
      <p:sp>
        <p:nvSpPr>
          <p:cNvPr id="3" name="Content Placeholder 2"/>
          <p:cNvSpPr>
            <a:spLocks noGrp="1"/>
          </p:cNvSpPr>
          <p:nvPr>
            <p:ph idx="1"/>
          </p:nvPr>
        </p:nvSpPr>
        <p:spPr>
          <a:xfrm>
            <a:off x="457200" y="2882111"/>
            <a:ext cx="8229600" cy="3244052"/>
          </a:xfrm>
        </p:spPr>
        <p:txBody>
          <a:bodyPr>
            <a:normAutofit fontScale="92500" lnSpcReduction="20000"/>
          </a:bodyPr>
          <a:lstStyle/>
          <a:p>
            <a:r>
              <a:rPr lang="en-US" dirty="0" smtClean="0"/>
              <a:t>Periodic stimuli usually generated by </a:t>
            </a:r>
            <a:r>
              <a:rPr lang="en-US" b="1" dirty="0" smtClean="0"/>
              <a:t>sensors</a:t>
            </a:r>
          </a:p>
          <a:p>
            <a:pPr lvl="1"/>
            <a:r>
              <a:rPr lang="en-US" dirty="0" smtClean="0"/>
              <a:t>Provide information about environment</a:t>
            </a:r>
          </a:p>
          <a:p>
            <a:pPr lvl="1"/>
            <a:r>
              <a:rPr lang="en-US" dirty="0" smtClean="0"/>
              <a:t>System responds by sending messages to </a:t>
            </a:r>
            <a:r>
              <a:rPr lang="en-US" b="1" dirty="0" smtClean="0"/>
              <a:t>actuators</a:t>
            </a:r>
          </a:p>
          <a:p>
            <a:pPr lvl="2"/>
            <a:r>
              <a:rPr lang="en-US" dirty="0" smtClean="0"/>
              <a:t>Usually control equipment that affects environment</a:t>
            </a:r>
          </a:p>
          <a:p>
            <a:r>
              <a:rPr lang="en-US" dirty="0" err="1" smtClean="0"/>
              <a:t>Aperiodic</a:t>
            </a:r>
            <a:r>
              <a:rPr lang="en-US" dirty="0" smtClean="0"/>
              <a:t> stimuli</a:t>
            </a:r>
          </a:p>
          <a:p>
            <a:pPr lvl="1"/>
            <a:r>
              <a:rPr lang="en-US" dirty="0" smtClean="0"/>
              <a:t>can be generated by actuators or sensors</a:t>
            </a:r>
          </a:p>
          <a:p>
            <a:pPr lvl="1"/>
            <a:r>
              <a:rPr lang="en-US" dirty="0" smtClean="0"/>
              <a:t>often indicate exceptional condition (e.g., hardware failure)</a:t>
            </a:r>
            <a:endParaRPr lang="en-US" dirty="0"/>
          </a:p>
        </p:txBody>
      </p:sp>
      <p:pic>
        <p:nvPicPr>
          <p:cNvPr id="4" name="Picture 3"/>
          <p:cNvPicPr>
            <a:picLocks noChangeAspect="1"/>
          </p:cNvPicPr>
          <p:nvPr/>
        </p:nvPicPr>
        <p:blipFill>
          <a:blip r:embed="rId2"/>
          <a:stretch>
            <a:fillRect/>
          </a:stretch>
        </p:blipFill>
        <p:spPr>
          <a:xfrm>
            <a:off x="2647188" y="949679"/>
            <a:ext cx="3849624" cy="193243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697</TotalTime>
  <Words>4195</Words>
  <Application>Microsoft Macintosh PowerPoint</Application>
  <PresentationFormat>On-screen Show (4:3)</PresentationFormat>
  <Paragraphs>412</Paragraphs>
  <Slides>54</Slides>
  <Notes>0</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Office Theme</vt:lpstr>
      <vt:lpstr>UML Diagram</vt:lpstr>
      <vt:lpstr>Real-Time Software Design</vt:lpstr>
      <vt:lpstr>Sources</vt:lpstr>
      <vt:lpstr>Objectives</vt:lpstr>
      <vt:lpstr>Introduction</vt:lpstr>
      <vt:lpstr>Definition of a real-time system</vt:lpstr>
      <vt:lpstr>Speed is not necessarily important in a real-time system</vt:lpstr>
      <vt:lpstr>Stimulus/Response Model of a Real-Time System</vt:lpstr>
      <vt:lpstr>Periodic and Aperiodic Stimuli</vt:lpstr>
      <vt:lpstr>Sensor-System-Actuator Model</vt:lpstr>
      <vt:lpstr>Real-time operating system</vt:lpstr>
      <vt:lpstr>Stimulus-Response Architecture</vt:lpstr>
      <vt:lpstr>Programming languages for real-time systems</vt:lpstr>
      <vt:lpstr>Real-time programming in Java</vt:lpstr>
      <vt:lpstr>RTSJ guiding principles</vt:lpstr>
      <vt:lpstr>Overview of enhanced areas in RTSJ</vt:lpstr>
      <vt:lpstr>Cannot cleanly separate hardware and software development</vt:lpstr>
      <vt:lpstr>Real-time system design process</vt:lpstr>
      <vt:lpstr>Process co-ordination</vt:lpstr>
      <vt:lpstr>Timing analysis</vt:lpstr>
      <vt:lpstr>Using a non-object-oriented approach</vt:lpstr>
      <vt:lpstr>Real-time system modelling</vt:lpstr>
      <vt:lpstr>UML state machine diagrams</vt:lpstr>
      <vt:lpstr>Actions and events</vt:lpstr>
      <vt:lpstr>Entry and exit actions</vt:lpstr>
      <vt:lpstr>Guards</vt:lpstr>
      <vt:lpstr>Internal activities</vt:lpstr>
      <vt:lpstr>Activity states</vt:lpstr>
      <vt:lpstr>Superstates</vt:lpstr>
      <vt:lpstr>Concurrent states</vt:lpstr>
      <vt:lpstr>Real-time Operating System (RTOS)</vt:lpstr>
      <vt:lpstr>Real-time Operating System (RTOS)</vt:lpstr>
      <vt:lpstr>Process management</vt:lpstr>
      <vt:lpstr>Process Priority Levels</vt:lpstr>
      <vt:lpstr>Periodic processes</vt:lpstr>
      <vt:lpstr>Periodic process management</vt:lpstr>
      <vt:lpstr>Scheduling strategies</vt:lpstr>
      <vt:lpstr>Monitoring and Control Systems</vt:lpstr>
      <vt:lpstr>Monitoring and control system architecture</vt:lpstr>
      <vt:lpstr>Burglar Alarm System</vt:lpstr>
      <vt:lpstr>Burglar Alarm System</vt:lpstr>
      <vt:lpstr>Identify aperiodic stimuli and responses</vt:lpstr>
      <vt:lpstr>Specify timing constraints for each stimulus amd response</vt:lpstr>
      <vt:lpstr>Allocation of system functions to concurrent processes</vt:lpstr>
      <vt:lpstr>Allocation of system functions to concurrent processes</vt:lpstr>
      <vt:lpstr>Implementation of BuildingMonitor</vt:lpstr>
      <vt:lpstr>Designing algorithms for stimulus processing and response generation</vt:lpstr>
      <vt:lpstr>Building heating system: Example of a control system</vt:lpstr>
      <vt:lpstr>Architecture of heating system</vt:lpstr>
      <vt:lpstr>Data acquisition system</vt:lpstr>
      <vt:lpstr>Data acquisition system architecture</vt:lpstr>
      <vt:lpstr>Neutron flux data acquisition</vt:lpstr>
      <vt:lpstr>Using a ring buffer</vt:lpstr>
      <vt:lpstr>Java implementation of a ring buffer</vt:lpstr>
      <vt:lpstr>Summary</vt:lpstr>
    </vt:vector>
  </TitlesOfParts>
  <Company>IMI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Real-Time Software Design</dc:title>
  <dc:creator>David Meredith</dc:creator>
  <cp:lastModifiedBy>David Meredith</cp:lastModifiedBy>
  <cp:revision>79</cp:revision>
  <dcterms:created xsi:type="dcterms:W3CDTF">2009-10-28T22:47:07Z</dcterms:created>
  <dcterms:modified xsi:type="dcterms:W3CDTF">2009-10-29T00:39:17Z</dcterms:modified>
</cp:coreProperties>
</file>