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8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544E-4C0F-A94F-8C64-E5BC3BE928F1}" type="datetimeFigureOut">
              <a:rPr lang="en-US" smtClean="0"/>
              <a:t>06/10/2012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D274-D7CB-D84C-A000-7F4174C30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540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544E-4C0F-A94F-8C64-E5BC3BE928F1}" type="datetimeFigureOut">
              <a:rPr lang="en-US" smtClean="0"/>
              <a:t>06/10/2012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D274-D7CB-D84C-A000-7F4174C30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2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544E-4C0F-A94F-8C64-E5BC3BE928F1}" type="datetimeFigureOut">
              <a:rPr lang="en-US" smtClean="0"/>
              <a:t>06/10/2012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D274-D7CB-D84C-A000-7F4174C30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09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544E-4C0F-A94F-8C64-E5BC3BE928F1}" type="datetimeFigureOut">
              <a:rPr lang="en-US" smtClean="0"/>
              <a:t>06/10/2012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D274-D7CB-D84C-A000-7F4174C30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111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544E-4C0F-A94F-8C64-E5BC3BE928F1}" type="datetimeFigureOut">
              <a:rPr lang="en-US" smtClean="0"/>
              <a:t>06/10/2012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D274-D7CB-D84C-A000-7F4174C30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124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544E-4C0F-A94F-8C64-E5BC3BE928F1}" type="datetimeFigureOut">
              <a:rPr lang="en-US" smtClean="0"/>
              <a:t>06/10/2012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D274-D7CB-D84C-A000-7F4174C30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8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544E-4C0F-A94F-8C64-E5BC3BE928F1}" type="datetimeFigureOut">
              <a:rPr lang="en-US" smtClean="0"/>
              <a:t>06/10/2012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D274-D7CB-D84C-A000-7F4174C30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79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544E-4C0F-A94F-8C64-E5BC3BE928F1}" type="datetimeFigureOut">
              <a:rPr lang="en-US" smtClean="0"/>
              <a:t>06/10/2012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D274-D7CB-D84C-A000-7F4174C30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923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544E-4C0F-A94F-8C64-E5BC3BE928F1}" type="datetimeFigureOut">
              <a:rPr lang="en-US" smtClean="0"/>
              <a:t>06/10/2012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D274-D7CB-D84C-A000-7F4174C30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407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544E-4C0F-A94F-8C64-E5BC3BE928F1}" type="datetimeFigureOut">
              <a:rPr lang="en-US" smtClean="0"/>
              <a:t>06/10/2012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D274-D7CB-D84C-A000-7F4174C30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32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544E-4C0F-A94F-8C64-E5BC3BE928F1}" type="datetimeFigureOut">
              <a:rPr lang="en-US" smtClean="0"/>
              <a:t>06/10/2012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5D274-D7CB-D84C-A000-7F4174C30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10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1544E-4C0F-A94F-8C64-E5BC3BE928F1}" type="datetimeFigureOut">
              <a:rPr lang="en-US" smtClean="0"/>
              <a:t>06/10/2012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5D274-D7CB-D84C-A000-7F4174C30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98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Consciousness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David Meredith</a:t>
            </a:r>
          </a:p>
          <a:p>
            <a:r>
              <a:rPr lang="en-GB" dirty="0" smtClean="0"/>
              <a:t>Aalborg University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686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mysterious gap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70" y="1600200"/>
            <a:ext cx="5446730" cy="5007587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Dennett (1991): “Human consciousness is just about the last surviving mystery”</a:t>
            </a:r>
          </a:p>
          <a:p>
            <a:pPr lvl="1"/>
            <a:r>
              <a:rPr lang="en-GB" dirty="0" smtClean="0"/>
              <a:t>Defines a mystery as something we don’t know how to think about</a:t>
            </a:r>
          </a:p>
          <a:p>
            <a:r>
              <a:rPr lang="en-GB" dirty="0" smtClean="0"/>
              <a:t>We have a handle on many problems that used to be complete mysteries (e.g., origin of the universe, nature of life, etc.)</a:t>
            </a:r>
          </a:p>
          <a:p>
            <a:r>
              <a:rPr lang="en-GB" dirty="0" smtClean="0"/>
              <a:t>But still don’t have a secure handle on how to think about consciousness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00237"/>
            <a:ext cx="2782870" cy="25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00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“hard problem”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Chalmers (1995) proposed that the problems of consciousness can be divided into the “easy” problems and the truly “hard problem”</a:t>
            </a:r>
          </a:p>
          <a:p>
            <a:pPr lvl="1"/>
            <a:r>
              <a:rPr lang="en-GB" dirty="0" smtClean="0"/>
              <a:t>“Easy problems” are ones that can be studied using the standard methods of cognitive science</a:t>
            </a:r>
          </a:p>
          <a:p>
            <a:pPr lvl="2"/>
            <a:r>
              <a:rPr lang="en-GB" dirty="0" smtClean="0"/>
              <a:t>e.g., discrimination of stimuli, attention, accessing and reporting mental states, deliberate control of behaviour, differences between waking and sleep</a:t>
            </a:r>
          </a:p>
          <a:p>
            <a:pPr lvl="1"/>
            <a:r>
              <a:rPr lang="en-GB" dirty="0" smtClean="0"/>
              <a:t>“Hard problem” is </a:t>
            </a:r>
            <a:r>
              <a:rPr lang="en-GB" i="1" dirty="0" smtClean="0"/>
              <a:t>experience</a:t>
            </a:r>
            <a:r>
              <a:rPr lang="en-GB" dirty="0" smtClean="0"/>
              <a:t>: what it is </a:t>
            </a:r>
            <a:r>
              <a:rPr lang="en-GB" i="1" dirty="0" smtClean="0"/>
              <a:t>like to be</a:t>
            </a:r>
            <a:r>
              <a:rPr lang="en-GB" dirty="0" smtClean="0"/>
              <a:t> an organism</a:t>
            </a:r>
          </a:p>
          <a:p>
            <a:pPr lvl="1"/>
            <a:r>
              <a:rPr lang="en-GB" i="1" dirty="0" smtClean="0"/>
              <a:t>How can physical processes in the brain give rise to subjective experience?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611695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Qualia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0948" y="1600200"/>
            <a:ext cx="5295851" cy="4899968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“How beer tastes” is a </a:t>
            </a:r>
            <a:r>
              <a:rPr lang="en-GB" i="1" dirty="0" smtClean="0"/>
              <a:t>quale</a:t>
            </a:r>
          </a:p>
          <a:p>
            <a:pPr lvl="1"/>
            <a:r>
              <a:rPr lang="en-GB" dirty="0" smtClean="0"/>
              <a:t>So are </a:t>
            </a:r>
          </a:p>
          <a:p>
            <a:pPr lvl="2"/>
            <a:r>
              <a:rPr lang="en-GB" dirty="0" smtClean="0"/>
              <a:t>“what red looks like”</a:t>
            </a:r>
          </a:p>
          <a:p>
            <a:pPr lvl="2"/>
            <a:r>
              <a:rPr lang="en-GB" dirty="0" smtClean="0"/>
              <a:t>“what coffee smells like”</a:t>
            </a:r>
          </a:p>
          <a:p>
            <a:pPr lvl="2"/>
            <a:r>
              <a:rPr lang="en-GB" dirty="0" smtClean="0"/>
              <a:t>“what love feels like”</a:t>
            </a:r>
          </a:p>
          <a:p>
            <a:r>
              <a:rPr lang="en-GB" dirty="0" smtClean="0"/>
              <a:t>Qualia are what you experience directly</a:t>
            </a:r>
          </a:p>
          <a:p>
            <a:r>
              <a:rPr lang="en-GB" dirty="0" smtClean="0"/>
              <a:t>Substance dualist says qualia are made of different stuff from what the physical world is made of</a:t>
            </a:r>
          </a:p>
          <a:p>
            <a:r>
              <a:rPr lang="en-GB" dirty="0" err="1" smtClean="0"/>
              <a:t>Epiphenomenalist</a:t>
            </a:r>
            <a:r>
              <a:rPr lang="en-GB" dirty="0" smtClean="0"/>
              <a:t> says qualia exist but have no effect on the physical world</a:t>
            </a:r>
          </a:p>
          <a:p>
            <a:r>
              <a:rPr lang="en-GB" dirty="0" smtClean="0"/>
              <a:t>Idealist says that qualia are the only things that exist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90884"/>
            <a:ext cx="2933749" cy="281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22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philosopher’s zombie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Imagine someone who is identical to you in every way except that he/she is not conscious</a:t>
            </a:r>
          </a:p>
          <a:p>
            <a:pPr lvl="1"/>
            <a:r>
              <a:rPr lang="en-GB" dirty="0" smtClean="0"/>
              <a:t>no point of view, no qualia, no experiencing</a:t>
            </a:r>
          </a:p>
          <a:p>
            <a:pPr lvl="1"/>
            <a:r>
              <a:rPr lang="en-GB" dirty="0" smtClean="0"/>
              <a:t>but otherwise identical to you</a:t>
            </a:r>
          </a:p>
          <a:p>
            <a:r>
              <a:rPr lang="en-GB" dirty="0" smtClean="0"/>
              <a:t>This is the </a:t>
            </a:r>
            <a:r>
              <a:rPr lang="en-GB" i="1" dirty="0" smtClean="0"/>
              <a:t>philosopher’s zombie</a:t>
            </a:r>
          </a:p>
          <a:p>
            <a:r>
              <a:rPr lang="en-GB" dirty="0" smtClean="0"/>
              <a:t>Easy to imagine and many believe it to be </a:t>
            </a:r>
            <a:r>
              <a:rPr lang="en-GB" i="1" dirty="0" smtClean="0"/>
              <a:t>possible in principle</a:t>
            </a:r>
            <a:r>
              <a:rPr lang="en-GB" dirty="0" smtClean="0"/>
              <a:t> or “logically possible” (Searle, 1992; Chalmers, 1996)</a:t>
            </a:r>
          </a:p>
          <a:p>
            <a:r>
              <a:rPr lang="en-GB" dirty="0" smtClean="0"/>
              <a:t>If you believe this is logically possible, then you are an </a:t>
            </a:r>
            <a:r>
              <a:rPr lang="en-GB" i="1" dirty="0" err="1" smtClean="0"/>
              <a:t>epiphenomenalist</a:t>
            </a:r>
            <a:r>
              <a:rPr lang="en-GB" i="1" dirty="0" smtClean="0"/>
              <a:t> </a:t>
            </a:r>
            <a:r>
              <a:rPr lang="en-GB" dirty="0" smtClean="0"/>
              <a:t>and you believe that consciousness is </a:t>
            </a:r>
            <a:r>
              <a:rPr lang="en-GB" i="1" dirty="0" smtClean="0"/>
              <a:t>inessential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718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Are zombies possible in principle?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1866" y="1600200"/>
            <a:ext cx="4684934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Moody (1994) points out that a philosopher’s zombie would have to use expressions like “think”, “imagine”, “dream”, “believe”, “understand” but there would be no meaning </a:t>
            </a:r>
            <a:r>
              <a:rPr lang="en-GB" i="1" dirty="0" smtClean="0"/>
              <a:t>to the zombie</a:t>
            </a:r>
            <a:r>
              <a:rPr lang="en-GB" dirty="0" smtClean="0"/>
              <a:t> in these terms – indeed there is nothing in the zombie that can experience meaning</a:t>
            </a:r>
          </a:p>
          <a:p>
            <a:r>
              <a:rPr lang="en-GB" dirty="0" smtClean="0"/>
              <a:t>Suggests that the fact these terms have arisen in our language is strong evidence that we are not zombies (as though we really needed evidence...)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0183"/>
            <a:ext cx="3544666" cy="365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80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Are zombies possible in principle?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1866" y="1600200"/>
            <a:ext cx="4684934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err="1" smtClean="0"/>
              <a:t>Churchland</a:t>
            </a:r>
            <a:r>
              <a:rPr lang="en-GB" dirty="0" smtClean="0"/>
              <a:t> (1996) calls the philosopher’s zombie a “demonstration of the feebleness of thought experiments”</a:t>
            </a:r>
          </a:p>
          <a:p>
            <a:r>
              <a:rPr lang="en-GB" dirty="0" smtClean="0"/>
              <a:t>Dennett (1991) thinks it is based on bogus feats of the imagination</a:t>
            </a:r>
          </a:p>
          <a:p>
            <a:r>
              <a:rPr lang="en-GB" dirty="0" smtClean="0"/>
              <a:t>We can only </a:t>
            </a:r>
            <a:r>
              <a:rPr lang="en-GB" i="1" dirty="0" smtClean="0"/>
              <a:t>imagine </a:t>
            </a:r>
            <a:r>
              <a:rPr lang="en-GB" dirty="0" smtClean="0"/>
              <a:t>a zombie that behaves identically to you but isn’t conscious because we don’t know for sure what effect consciousness has on observable behaviour</a:t>
            </a:r>
          </a:p>
          <a:p>
            <a:r>
              <a:rPr lang="en-GB" dirty="0" smtClean="0"/>
              <a:t>The fact that we can imagine it, doesn’t mean that it is logically possible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0183"/>
            <a:ext cx="3544666" cy="365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61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Dennett’s </a:t>
            </a:r>
            <a:r>
              <a:rPr lang="en-GB" dirty="0" err="1" smtClean="0"/>
              <a:t>zimboes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Suppose we have a simple zombie, artificial or natural (imagine a small bug, or a simple robot)</a:t>
            </a:r>
          </a:p>
          <a:p>
            <a:r>
              <a:rPr lang="en-GB" dirty="0" smtClean="0"/>
              <a:t>This simple zombie behaves in response to its environment but its actions and the information entering its senses (or sensors) is not experienced</a:t>
            </a:r>
          </a:p>
          <a:p>
            <a:r>
              <a:rPr lang="en-GB" dirty="0" smtClean="0"/>
              <a:t>Now add a system to this zombie which </a:t>
            </a:r>
            <a:r>
              <a:rPr lang="en-GB" i="1" dirty="0" smtClean="0"/>
              <a:t>monitors</a:t>
            </a:r>
            <a:r>
              <a:rPr lang="en-GB" dirty="0" smtClean="0"/>
              <a:t> the state and actions of the zombie, including its internal activities in an “indefinite upward spiral of reflexivity” (Dennett, 1991). Call this more complex zombie a </a:t>
            </a:r>
            <a:r>
              <a:rPr lang="en-GB" i="1" dirty="0" err="1" smtClean="0"/>
              <a:t>zimbo</a:t>
            </a:r>
            <a:r>
              <a:rPr lang="en-GB" i="1" dirty="0" smtClean="0"/>
              <a:t>.</a:t>
            </a:r>
          </a:p>
          <a:p>
            <a:r>
              <a:rPr lang="en-GB" dirty="0" smtClean="0"/>
              <a:t>Because a </a:t>
            </a:r>
            <a:r>
              <a:rPr lang="en-GB" dirty="0" err="1" smtClean="0"/>
              <a:t>zimbo</a:t>
            </a:r>
            <a:r>
              <a:rPr lang="en-GB" dirty="0" smtClean="0"/>
              <a:t> monitors its own processes, it could answer questions about its own thought processes</a:t>
            </a:r>
          </a:p>
          <a:p>
            <a:r>
              <a:rPr lang="en-GB" dirty="0" smtClean="0"/>
              <a:t>Dennett proposes that </a:t>
            </a:r>
            <a:r>
              <a:rPr lang="en-GB" i="1" dirty="0" smtClean="0"/>
              <a:t>we </a:t>
            </a:r>
            <a:r>
              <a:rPr lang="en-GB" dirty="0" smtClean="0"/>
              <a:t>are </a:t>
            </a:r>
            <a:r>
              <a:rPr lang="en-GB" dirty="0" err="1" smtClean="0"/>
              <a:t>zimboes</a:t>
            </a:r>
            <a:r>
              <a:rPr lang="en-GB" dirty="0" smtClean="0"/>
              <a:t>: complex, self-monitoring zombies that can talk, think and have mental images, dreams and feelings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8935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 you believe in zombies?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If you believe in the (logical) possibility of zombies, then you believe that consciousness is inessential</a:t>
            </a:r>
          </a:p>
          <a:p>
            <a:r>
              <a:rPr lang="en-GB" dirty="0" smtClean="0"/>
              <a:t>Or, if you don’t believe in the possibility of zombies, then you presumably believe that anything that is made </a:t>
            </a:r>
            <a:r>
              <a:rPr lang="en-GB" dirty="0"/>
              <a:t>to be identically like </a:t>
            </a:r>
            <a:r>
              <a:rPr lang="en-GB" dirty="0" smtClean="0"/>
              <a:t>you and behaves identically to you will necessarily be conscious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906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Responses to Chalmers’ “hard problem”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Can identify 4 types of responses to the hard problem</a:t>
            </a:r>
          </a:p>
          <a:p>
            <a:pPr lvl="1"/>
            <a:r>
              <a:rPr lang="en-GB" dirty="0" smtClean="0"/>
              <a:t>It is insoluble (Nagel, </a:t>
            </a:r>
            <a:r>
              <a:rPr lang="en-GB" dirty="0" err="1" smtClean="0"/>
              <a:t>McGinn</a:t>
            </a:r>
            <a:r>
              <a:rPr lang="en-GB" dirty="0" smtClean="0"/>
              <a:t>, Pinker)</a:t>
            </a:r>
          </a:p>
          <a:p>
            <a:pPr lvl="1"/>
            <a:r>
              <a:rPr lang="en-GB" dirty="0" smtClean="0"/>
              <a:t>Let’s try to solve it – possibly with some new kind of science (</a:t>
            </a:r>
            <a:r>
              <a:rPr lang="en-GB" dirty="0" err="1" smtClean="0"/>
              <a:t>Gray</a:t>
            </a:r>
            <a:r>
              <a:rPr lang="en-GB" dirty="0" smtClean="0"/>
              <a:t>, Clarke, Chalmers, </a:t>
            </a:r>
            <a:r>
              <a:rPr lang="en-GB" dirty="0" err="1" smtClean="0"/>
              <a:t>Libet</a:t>
            </a:r>
            <a:r>
              <a:rPr lang="en-GB" dirty="0" smtClean="0"/>
              <a:t>, Penrose)</a:t>
            </a:r>
          </a:p>
          <a:p>
            <a:pPr lvl="1"/>
            <a:r>
              <a:rPr lang="en-GB" dirty="0" smtClean="0"/>
              <a:t>Let’s solve the “easy” problems first (e.g., Crick and Koch)</a:t>
            </a:r>
          </a:p>
          <a:p>
            <a:pPr lvl="1"/>
            <a:r>
              <a:rPr lang="en-GB" dirty="0" smtClean="0"/>
              <a:t>There is no hard problem (</a:t>
            </a:r>
            <a:r>
              <a:rPr lang="en-GB" dirty="0" err="1" smtClean="0"/>
              <a:t>Churchland</a:t>
            </a:r>
            <a:r>
              <a:rPr lang="en-GB" dirty="0" smtClean="0"/>
              <a:t>, Dennett)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3441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Response type 1: “The hard problem is insoluble”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The “new </a:t>
            </a:r>
            <a:r>
              <a:rPr lang="en-GB" dirty="0" err="1" smtClean="0"/>
              <a:t>mysterians</a:t>
            </a:r>
            <a:r>
              <a:rPr lang="en-GB" dirty="0" smtClean="0"/>
              <a:t>” believe that the hard problem (what gives rise to experience) is insoluble</a:t>
            </a:r>
          </a:p>
          <a:p>
            <a:pPr lvl="1"/>
            <a:r>
              <a:rPr lang="en-GB" dirty="0" smtClean="0"/>
              <a:t>Nagel: we don’t have a conception of what a physical explanation for a mental phenomenon would be</a:t>
            </a:r>
          </a:p>
          <a:p>
            <a:pPr lvl="1"/>
            <a:r>
              <a:rPr lang="en-GB" dirty="0" err="1" smtClean="0"/>
              <a:t>McGinn</a:t>
            </a:r>
            <a:r>
              <a:rPr lang="en-GB" dirty="0" smtClean="0"/>
              <a:t> (1999): We are cognitively closed to the problem.</a:t>
            </a:r>
          </a:p>
          <a:p>
            <a:pPr lvl="2"/>
            <a:r>
              <a:rPr lang="en-GB" dirty="0" smtClean="0"/>
              <a:t>Us trying to understand the hard problem is like a dog trying to read the newspaper – we just don’t have the right type of brain for the job</a:t>
            </a:r>
          </a:p>
          <a:p>
            <a:pPr lvl="1"/>
            <a:r>
              <a:rPr lang="en-GB" dirty="0" smtClean="0"/>
              <a:t>Pinker (1997): “forever beyond our conceptual grasp”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014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Blackmore, S. (2010). </a:t>
            </a:r>
            <a:r>
              <a:rPr lang="en-GB" i="1" dirty="0" smtClean="0"/>
              <a:t>Consciousness: An Introduction. </a:t>
            </a:r>
            <a:r>
              <a:rPr lang="en-GB" dirty="0" smtClean="0"/>
              <a:t>(Second Edition). </a:t>
            </a:r>
            <a:r>
              <a:rPr lang="en-GB" dirty="0" err="1" smtClean="0"/>
              <a:t>Hodder</a:t>
            </a:r>
            <a:r>
              <a:rPr lang="en-GB" dirty="0" smtClean="0"/>
              <a:t> Education, London. ISBN: 978-1-444-104-875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Introduction, Chapters 1, 2, 7</a:t>
            </a:r>
          </a:p>
        </p:txBody>
      </p:sp>
    </p:spTree>
    <p:extLst>
      <p:ext uri="{BB962C8B-B14F-4D97-AF65-F5344CB8AC3E}">
        <p14:creationId xmlns:p14="http://schemas.microsoft.com/office/powerpoint/2010/main" val="3007299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Response type 2: “Let’s try to solve it (even if it means making a new kind of science)”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7875"/>
            <a:ext cx="8229600" cy="4540250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Chalmers: dual-aspect theory of information</a:t>
            </a:r>
          </a:p>
          <a:p>
            <a:pPr lvl="1"/>
            <a:r>
              <a:rPr lang="en-GB" dirty="0" smtClean="0"/>
              <a:t>all information has two aspects, physical and experiential</a:t>
            </a:r>
          </a:p>
          <a:p>
            <a:pPr lvl="1"/>
            <a:r>
              <a:rPr lang="en-GB" dirty="0" smtClean="0"/>
              <a:t>conscious experience is one aspect of an information state</a:t>
            </a:r>
          </a:p>
          <a:p>
            <a:pPr lvl="1"/>
            <a:r>
              <a:rPr lang="en-GB" dirty="0" smtClean="0"/>
              <a:t>need a new theory of information...</a:t>
            </a:r>
          </a:p>
          <a:p>
            <a:r>
              <a:rPr lang="en-GB" dirty="0" smtClean="0"/>
              <a:t>Clarke (1995) mind is “non-local” like quantum phenomena, emerges in the universe before space and time(!)</a:t>
            </a:r>
          </a:p>
          <a:p>
            <a:r>
              <a:rPr lang="en-GB" dirty="0" smtClean="0"/>
              <a:t>Clarke and Chalmers are both close to </a:t>
            </a:r>
            <a:r>
              <a:rPr lang="en-GB" i="1" dirty="0" err="1" smtClean="0"/>
              <a:t>panpsychism</a:t>
            </a:r>
            <a:r>
              <a:rPr lang="en-GB" dirty="0" smtClean="0"/>
              <a:t> – the notion that everything is conscious </a:t>
            </a:r>
            <a:r>
              <a:rPr lang="en-GB" i="1" dirty="0" smtClean="0"/>
              <a:t>to some degree</a:t>
            </a:r>
          </a:p>
          <a:p>
            <a:r>
              <a:rPr lang="en-GB" dirty="0" err="1" smtClean="0"/>
              <a:t>Libet</a:t>
            </a:r>
            <a:r>
              <a:rPr lang="en-GB" dirty="0" smtClean="0"/>
              <a:t> (2004) proposes a “conscious mental field” because “a knowledge of nerve cell structures and functions can never, in itself, explain or describe conscious subjective experience”</a:t>
            </a:r>
          </a:p>
          <a:p>
            <a:r>
              <a:rPr lang="en-GB" dirty="0" smtClean="0"/>
              <a:t>Penrose (1989): consciousness depends on non-algorithmic processes</a:t>
            </a:r>
          </a:p>
          <a:p>
            <a:pPr lvl="1"/>
            <a:r>
              <a:rPr lang="en-GB" dirty="0" err="1" smtClean="0"/>
              <a:t>Hameroff</a:t>
            </a:r>
            <a:r>
              <a:rPr lang="en-GB" dirty="0" smtClean="0"/>
              <a:t> and Penrose (1996): experience is a quality of space-time related to “quantum coherence” in the microtubules of nerve cells</a:t>
            </a:r>
          </a:p>
          <a:p>
            <a:r>
              <a:rPr lang="en-GB" dirty="0" smtClean="0"/>
              <a:t>All these theories propose radical changes in the way we understand the universe</a:t>
            </a:r>
          </a:p>
        </p:txBody>
      </p:sp>
    </p:spTree>
    <p:extLst>
      <p:ext uri="{BB962C8B-B14F-4D97-AF65-F5344CB8AC3E}">
        <p14:creationId xmlns:p14="http://schemas.microsoft.com/office/powerpoint/2010/main" val="868516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Response type 3: “Tackle the ‘easy’ problems first”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0091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Lots of theories of attention, learning, memory, perception</a:t>
            </a:r>
          </a:p>
          <a:p>
            <a:r>
              <a:rPr lang="en-GB" dirty="0" smtClean="0"/>
              <a:t>Few theories of subjectivity</a:t>
            </a:r>
          </a:p>
          <a:p>
            <a:r>
              <a:rPr lang="en-GB" dirty="0" smtClean="0"/>
              <a:t>Crick and Koch (1990): propose visual feature binding result of synchronised oscillations in brain waves</a:t>
            </a:r>
          </a:p>
          <a:p>
            <a:r>
              <a:rPr lang="en-GB" dirty="0" smtClean="0"/>
              <a:t>Chalmers: why should synchronized brain waves give rise to a unitary percept? - Tells us nothing about the hard problem!</a:t>
            </a:r>
          </a:p>
          <a:p>
            <a:r>
              <a:rPr lang="en-GB" dirty="0" smtClean="0"/>
              <a:t>On this view, most theories of aspects of conscious perception and cognition bring us no closer to a solution to the hard problem (how experience arises in a physical organism)</a:t>
            </a:r>
          </a:p>
          <a:p>
            <a:r>
              <a:rPr lang="en-GB" dirty="0" smtClean="0"/>
              <a:t>Crick and Koch (2003): Attempting to find the </a:t>
            </a:r>
            <a:r>
              <a:rPr lang="en-GB" i="1" dirty="0" smtClean="0"/>
              <a:t>neural correlates of consciousness</a:t>
            </a:r>
            <a:r>
              <a:rPr lang="en-GB" dirty="0" smtClean="0"/>
              <a:t> (NCC) – if we can find what causes consciousness, then this will make the hard problem easier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398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Response type 4: “There is no hard problem”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O’Hara and </a:t>
            </a:r>
            <a:r>
              <a:rPr lang="en-GB" dirty="0" err="1" smtClean="0"/>
              <a:t>Scutt</a:t>
            </a:r>
            <a:r>
              <a:rPr lang="en-GB" dirty="0" smtClean="0"/>
              <a:t> (1996): 3 reasons for ignoring the hard problem</a:t>
            </a:r>
          </a:p>
          <a:p>
            <a:pPr lvl="1"/>
            <a:r>
              <a:rPr lang="en-GB" dirty="0" smtClean="0"/>
              <a:t>should start by trying to solve the “easy”</a:t>
            </a:r>
            <a:r>
              <a:rPr lang="en-GB" dirty="0"/>
              <a:t> </a:t>
            </a:r>
            <a:r>
              <a:rPr lang="en-GB" dirty="0" smtClean="0"/>
              <a:t>problems</a:t>
            </a:r>
          </a:p>
          <a:p>
            <a:pPr lvl="1"/>
            <a:r>
              <a:rPr lang="en-GB" dirty="0" smtClean="0"/>
              <a:t>solutions to the “easy” problems will change the way we look at the hard problem</a:t>
            </a:r>
          </a:p>
          <a:p>
            <a:pPr lvl="1"/>
            <a:r>
              <a:rPr lang="en-GB" dirty="0" smtClean="0"/>
              <a:t>we don’t understand the problem properly, so we won’t recognize a solution even if we find one</a:t>
            </a:r>
          </a:p>
        </p:txBody>
      </p:sp>
    </p:spTree>
    <p:extLst>
      <p:ext uri="{BB962C8B-B14F-4D97-AF65-F5344CB8AC3E}">
        <p14:creationId xmlns:p14="http://schemas.microsoft.com/office/powerpoint/2010/main" val="3652641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Response type 4: “There is no hard problem”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err="1" smtClean="0"/>
              <a:t>Churchland</a:t>
            </a:r>
            <a:r>
              <a:rPr lang="en-GB" dirty="0" smtClean="0"/>
              <a:t> (1996): the hard problem is a “hornswoggle problem” (a problem that deceives us – a “red herring”)</a:t>
            </a:r>
          </a:p>
          <a:p>
            <a:pPr lvl="1"/>
            <a:r>
              <a:rPr lang="en-GB" dirty="0" smtClean="0"/>
              <a:t>cannot predict in advance which problems will be hard and which easy</a:t>
            </a:r>
          </a:p>
          <a:p>
            <a:pPr lvl="2"/>
            <a:r>
              <a:rPr lang="en-GB" dirty="0" smtClean="0"/>
              <a:t>e.g., biologists though we’d have to understand protein folding before we could understand the biological basis of heredity</a:t>
            </a:r>
          </a:p>
          <a:p>
            <a:pPr lvl="3"/>
            <a:r>
              <a:rPr lang="en-GB" dirty="0" smtClean="0"/>
              <a:t>base-pairing in DNA provided the answer and we still don’t understand protein folding!</a:t>
            </a:r>
          </a:p>
          <a:p>
            <a:pPr lvl="1"/>
            <a:r>
              <a:rPr lang="en-GB" dirty="0" smtClean="0"/>
              <a:t>based on false assumption that if we understood perception, attention, memory, etc. then there would still be something left to explain – something we have that a zombie doesn’t</a:t>
            </a:r>
          </a:p>
        </p:txBody>
      </p:sp>
    </p:spTree>
    <p:extLst>
      <p:ext uri="{BB962C8B-B14F-4D97-AF65-F5344CB8AC3E}">
        <p14:creationId xmlns:p14="http://schemas.microsoft.com/office/powerpoint/2010/main" val="1505163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self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If there are experiences, then there must be an experienc</a:t>
            </a:r>
            <a:r>
              <a:rPr lang="en-GB" i="1" dirty="0" smtClean="0"/>
              <a:t>er</a:t>
            </a:r>
            <a:r>
              <a:rPr lang="en-GB" dirty="0" smtClean="0"/>
              <a:t>, right?</a:t>
            </a:r>
          </a:p>
          <a:p>
            <a:r>
              <a:rPr lang="en-GB" dirty="0" smtClean="0"/>
              <a:t>In everyday life, we each talk </a:t>
            </a:r>
            <a:r>
              <a:rPr lang="en-GB" dirty="0" err="1" smtClean="0"/>
              <a:t>unproblematically</a:t>
            </a:r>
            <a:r>
              <a:rPr lang="en-GB" dirty="0" smtClean="0"/>
              <a:t> about ourselves: </a:t>
            </a:r>
          </a:p>
          <a:p>
            <a:pPr lvl="1"/>
            <a:r>
              <a:rPr lang="en-GB" dirty="0" smtClean="0"/>
              <a:t>“I had trouble getting up this morning”</a:t>
            </a:r>
          </a:p>
          <a:p>
            <a:pPr lvl="1"/>
            <a:r>
              <a:rPr lang="en-GB" dirty="0" smtClean="0"/>
              <a:t>“I’m going to the cinema this evening”</a:t>
            </a:r>
          </a:p>
          <a:p>
            <a:pPr lvl="1"/>
            <a:r>
              <a:rPr lang="en-GB" dirty="0" smtClean="0"/>
              <a:t>“I’m depressed”</a:t>
            </a:r>
          </a:p>
          <a:p>
            <a:pPr lvl="1"/>
            <a:r>
              <a:rPr lang="en-GB" dirty="0" smtClean="0"/>
              <a:t>“I’m in love”</a:t>
            </a:r>
          </a:p>
          <a:p>
            <a:r>
              <a:rPr lang="en-GB" dirty="0" smtClean="0"/>
              <a:t>The self apparently has all sorts of attributes and capabilities</a:t>
            </a:r>
          </a:p>
          <a:p>
            <a:r>
              <a:rPr lang="en-GB" dirty="0" smtClean="0"/>
              <a:t>The self has a personality, has moods, opinions, hopes, fears</a:t>
            </a:r>
          </a:p>
          <a:p>
            <a:r>
              <a:rPr lang="en-GB" dirty="0" smtClean="0"/>
              <a:t>Your “self” is the reason why anything matters to you at all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4627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 selves exist?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978" y="1600200"/>
            <a:ext cx="5420821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Buddha (6</a:t>
            </a:r>
            <a:r>
              <a:rPr lang="en-GB" baseline="30000" dirty="0" smtClean="0"/>
              <a:t>th</a:t>
            </a:r>
            <a:r>
              <a:rPr lang="en-GB" dirty="0" smtClean="0"/>
              <a:t> century BC) proposed doctrine of </a:t>
            </a:r>
            <a:r>
              <a:rPr lang="en-GB" i="1" dirty="0" err="1" smtClean="0"/>
              <a:t>anatta</a:t>
            </a:r>
            <a:r>
              <a:rPr lang="en-GB" dirty="0" smtClean="0"/>
              <a:t> (“no self”)</a:t>
            </a:r>
          </a:p>
          <a:p>
            <a:pPr lvl="1"/>
            <a:r>
              <a:rPr lang="en-GB" dirty="0" smtClean="0"/>
              <a:t>The “self” is just a label given to something that doesn’t really exist</a:t>
            </a:r>
          </a:p>
          <a:p>
            <a:r>
              <a:rPr lang="en-GB" dirty="0" smtClean="0"/>
              <a:t>Why does it seem as though I am a single, continuous self who has experiences?</a:t>
            </a:r>
          </a:p>
          <a:p>
            <a:pPr lvl="1"/>
            <a:r>
              <a:rPr lang="en-GB" i="1" dirty="0" smtClean="0"/>
              <a:t>Ego theories</a:t>
            </a:r>
            <a:r>
              <a:rPr lang="en-GB" dirty="0" smtClean="0"/>
              <a:t>: because there really is some kind of continuous self</a:t>
            </a:r>
          </a:p>
          <a:p>
            <a:pPr lvl="1"/>
            <a:r>
              <a:rPr lang="en-GB" i="1" dirty="0" smtClean="0"/>
              <a:t>Bundle theories</a:t>
            </a:r>
            <a:r>
              <a:rPr lang="en-GB" dirty="0" smtClean="0"/>
              <a:t>: the feeling that you are a self is an illusion – there is no experiencer of your experiences</a:t>
            </a:r>
          </a:p>
          <a:p>
            <a:pPr lvl="2"/>
            <a:r>
              <a:rPr lang="en-GB" dirty="0" smtClean="0"/>
              <a:t>If it is an illusion, who or what is being deluded?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42903"/>
            <a:ext cx="2808779" cy="35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4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Ego theories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Most religions entail notions of spirits or souls: these are essentially ego theories</a:t>
            </a:r>
          </a:p>
          <a:p>
            <a:r>
              <a:rPr lang="en-GB" dirty="0" smtClean="0"/>
              <a:t>Buddhism denies the existence of selves: it is a kind of bundle theory</a:t>
            </a:r>
          </a:p>
          <a:p>
            <a:r>
              <a:rPr lang="en-GB" dirty="0" smtClean="0"/>
              <a:t>Bloom (2004) showed that most children are natural dualists: they seem to see the world as containing bodies and souls</a:t>
            </a:r>
          </a:p>
          <a:p>
            <a:pPr lvl="1"/>
            <a:r>
              <a:rPr lang="en-GB" dirty="0" smtClean="0"/>
              <a:t>Children as young as 4 know that biological functions stop at death</a:t>
            </a:r>
          </a:p>
          <a:p>
            <a:pPr lvl="1"/>
            <a:r>
              <a:rPr lang="en-GB" dirty="0" smtClean="0"/>
              <a:t>As they get older, they separate biological and psychological functions</a:t>
            </a:r>
          </a:p>
          <a:p>
            <a:pPr lvl="1"/>
            <a:r>
              <a:rPr lang="en-GB" dirty="0" smtClean="0"/>
              <a:t>Older children and adults attribute beliefs to the dead but not perceptions (Bering and </a:t>
            </a:r>
            <a:r>
              <a:rPr lang="en-GB" dirty="0" err="1" smtClean="0"/>
              <a:t>Bjorklund</a:t>
            </a:r>
            <a:r>
              <a:rPr lang="en-GB" dirty="0" smtClean="0"/>
              <a:t>, 2004)</a:t>
            </a:r>
          </a:p>
        </p:txBody>
      </p:sp>
    </p:spTree>
    <p:extLst>
      <p:ext uri="{BB962C8B-B14F-4D97-AF65-F5344CB8AC3E}">
        <p14:creationId xmlns:p14="http://schemas.microsoft.com/office/powerpoint/2010/main" val="3403875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Bundle theories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David Hume (1739) argued that we are nothing but a bundle of perceptions that follow each other rapidly in a continuous stream</a:t>
            </a:r>
          </a:p>
          <a:p>
            <a:pPr lvl="1"/>
            <a:r>
              <a:rPr lang="en-GB" dirty="0" smtClean="0"/>
              <a:t>“</a:t>
            </a:r>
            <a:r>
              <a:rPr lang="en-GB" i="1" dirty="0" smtClean="0"/>
              <a:t>when I enter most intimately into what I call myself, I always stumble on some particular perception or other...I can never catch myself at any time without a perception”</a:t>
            </a:r>
          </a:p>
          <a:p>
            <a:r>
              <a:rPr lang="en-GB" dirty="0" smtClean="0"/>
              <a:t>Proposes that without any perception </a:t>
            </a:r>
            <a:r>
              <a:rPr lang="en-GB" i="1" dirty="0" smtClean="0"/>
              <a:t>there is no perceiver!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406985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Thought experiments with the self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the middle of the night, a mad scientist swaps your brain with that of your friend, John: when you wake up, whose body will you feel yourself to be in?</a:t>
            </a:r>
          </a:p>
          <a:p>
            <a:pPr lvl="1"/>
            <a:r>
              <a:rPr lang="en-GB" dirty="0" smtClean="0"/>
              <a:t>If you think you’ll wake up in the wrong body, then you must believe that the conscious self depends on the brain and the brain alone</a:t>
            </a:r>
          </a:p>
        </p:txBody>
      </p:sp>
    </p:spTree>
    <p:extLst>
      <p:ext uri="{BB962C8B-B14F-4D97-AF65-F5344CB8AC3E}">
        <p14:creationId xmlns:p14="http://schemas.microsoft.com/office/powerpoint/2010/main" val="849990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Another thought experiment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the middle of the night, while you are asleep, a mad Martian scientist scans your brain and that of your friend, John, and swaps only the </a:t>
            </a:r>
            <a:r>
              <a:rPr lang="en-GB" i="1" dirty="0" smtClean="0"/>
              <a:t>patterns of neural information</a:t>
            </a:r>
            <a:r>
              <a:rPr lang="en-GB" dirty="0" smtClean="0"/>
              <a:t>, leaving the brains in place</a:t>
            </a:r>
          </a:p>
          <a:p>
            <a:pPr lvl="1"/>
            <a:r>
              <a:rPr lang="en-GB" dirty="0" smtClean="0"/>
              <a:t>Which body do you wake up in?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237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do we mean by </a:t>
            </a:r>
            <a:r>
              <a:rPr lang="en-GB" i="1" dirty="0" smtClean="0"/>
              <a:t>consciousness?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7587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No generally accepted definition, despite many attempts (Nunn, 2009)</a:t>
            </a:r>
          </a:p>
          <a:p>
            <a:r>
              <a:rPr lang="en-GB" dirty="0" smtClean="0"/>
              <a:t>Used in various ways in everyday language</a:t>
            </a:r>
          </a:p>
          <a:p>
            <a:pPr lvl="1"/>
            <a:r>
              <a:rPr lang="en-GB" dirty="0" smtClean="0"/>
              <a:t>The opposite of unconscious: responsive, awake</a:t>
            </a:r>
          </a:p>
          <a:p>
            <a:pPr lvl="1"/>
            <a:r>
              <a:rPr lang="en-GB" dirty="0" smtClean="0"/>
              <a:t>Being aware of something</a:t>
            </a:r>
          </a:p>
          <a:p>
            <a:pPr lvl="2"/>
            <a:r>
              <a:rPr lang="en-GB" dirty="0" smtClean="0"/>
              <a:t>e.g., “She was conscious of the embarrassment she had caused”</a:t>
            </a:r>
          </a:p>
          <a:p>
            <a:r>
              <a:rPr lang="en-GB" dirty="0" smtClean="0"/>
              <a:t>Here it is used to mean </a:t>
            </a:r>
            <a:r>
              <a:rPr lang="en-GB" i="1" dirty="0" smtClean="0"/>
              <a:t>subjectivity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An organism if conscious if it has a </a:t>
            </a:r>
            <a:r>
              <a:rPr lang="en-GB" i="1" dirty="0" smtClean="0"/>
              <a:t>point of view</a:t>
            </a:r>
            <a:r>
              <a:rPr lang="en-GB" dirty="0" smtClean="0"/>
              <a:t>, if it </a:t>
            </a:r>
            <a:r>
              <a:rPr lang="en-GB" i="1" dirty="0" smtClean="0"/>
              <a:t>has experiences</a:t>
            </a:r>
          </a:p>
          <a:p>
            <a:pPr lvl="1"/>
            <a:r>
              <a:rPr lang="en-GB" dirty="0" smtClean="0"/>
              <a:t>Means you are conscious (by this definition) while dreaming when you are asleep</a:t>
            </a:r>
          </a:p>
          <a:p>
            <a:pPr lvl="1"/>
            <a:r>
              <a:rPr lang="en-GB" dirty="0" smtClean="0"/>
              <a:t>You are unconscious if you are not experiencing anything</a:t>
            </a:r>
          </a:p>
          <a:p>
            <a:pPr lvl="2"/>
            <a:r>
              <a:rPr lang="en-GB" dirty="0" smtClean="0"/>
              <a:t>In a sense, if you are unconscious, then “you” don’t exist at all!</a:t>
            </a:r>
          </a:p>
          <a:p>
            <a:r>
              <a:rPr lang="en-GB" dirty="0" smtClean="0"/>
              <a:t>You may or may not be conscious when under anaesthesia</a:t>
            </a:r>
          </a:p>
          <a:p>
            <a:pPr lvl="1"/>
            <a:r>
              <a:rPr lang="en-GB" dirty="0" smtClean="0"/>
              <a:t>You are either unconscious or you are conscious and forget what you experienced when you “wake up” and become responsive again</a:t>
            </a:r>
          </a:p>
          <a:p>
            <a:r>
              <a:rPr lang="en-GB" dirty="0" smtClean="0"/>
              <a:t>You are conscious if there is something it </a:t>
            </a:r>
            <a:r>
              <a:rPr lang="en-GB" i="1" dirty="0" smtClean="0"/>
              <a:t>feels like </a:t>
            </a:r>
            <a:r>
              <a:rPr lang="en-GB" dirty="0" smtClean="0"/>
              <a:t>to be you</a:t>
            </a:r>
          </a:p>
        </p:txBody>
      </p:sp>
    </p:spTree>
    <p:extLst>
      <p:ext uri="{BB962C8B-B14F-4D97-AF65-F5344CB8AC3E}">
        <p14:creationId xmlns:p14="http://schemas.microsoft.com/office/powerpoint/2010/main" val="352790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Ego vs. Bundle theories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If you thought there was an answer in the previous thought experiments, then you are an ego theorist who believes that there is a unitary and continuing self</a:t>
            </a:r>
          </a:p>
          <a:p>
            <a:r>
              <a:rPr lang="en-GB" dirty="0" smtClean="0"/>
              <a:t>A bundle theorist does not believe in the existence of continuing experiencing selves, so there is no answer to the question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029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teleporter</a:t>
            </a:r>
            <a:r>
              <a:rPr lang="en-GB" dirty="0" smtClean="0"/>
              <a:t> thought experiment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Someone offers you a ride in a </a:t>
            </a:r>
            <a:r>
              <a:rPr lang="en-GB" dirty="0" err="1" smtClean="0"/>
              <a:t>teleporter</a:t>
            </a:r>
            <a:endParaRPr lang="en-GB" dirty="0" smtClean="0"/>
          </a:p>
          <a:p>
            <a:r>
              <a:rPr lang="en-GB" dirty="0" smtClean="0"/>
              <a:t>You will be scanned in minute detail and the information gained will be used to create an exact replica of you somewhere else in the universe</a:t>
            </a:r>
          </a:p>
          <a:p>
            <a:r>
              <a:rPr lang="en-GB" dirty="0" smtClean="0"/>
              <a:t>Your body will be destroyed after it has been scanned</a:t>
            </a:r>
          </a:p>
          <a:p>
            <a:r>
              <a:rPr lang="en-GB" dirty="0" smtClean="0"/>
              <a:t>Will you go for a ride in the </a:t>
            </a:r>
            <a:r>
              <a:rPr lang="en-GB" dirty="0" err="1" smtClean="0"/>
              <a:t>teleporter</a:t>
            </a:r>
            <a:r>
              <a:rPr lang="en-GB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0981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teleporter</a:t>
            </a:r>
            <a:r>
              <a:rPr lang="en-GB" dirty="0" smtClean="0"/>
              <a:t> (</a:t>
            </a:r>
            <a:r>
              <a:rPr lang="en-GB" dirty="0" err="1" smtClean="0"/>
              <a:t>Parfit</a:t>
            </a:r>
            <a:r>
              <a:rPr lang="en-GB" dirty="0" smtClean="0"/>
              <a:t>, 1987)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855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Since the replica has a brain in exactly the same state as yours was when it was scanned, the replica will remember living your life right up to the point you got on the </a:t>
            </a:r>
            <a:r>
              <a:rPr lang="en-GB" dirty="0" err="1" smtClean="0"/>
              <a:t>teleporter</a:t>
            </a:r>
            <a:endParaRPr lang="en-GB" dirty="0" smtClean="0"/>
          </a:p>
          <a:p>
            <a:r>
              <a:rPr lang="en-GB" dirty="0" smtClean="0"/>
              <a:t>An ego theorist would probably not go, claiming that the replica, though identical to himself would not “really be” himself</a:t>
            </a:r>
          </a:p>
          <a:p>
            <a:pPr lvl="1"/>
            <a:r>
              <a:rPr lang="en-GB" dirty="0" smtClean="0"/>
              <a:t>Consider what would happen if the original is not destroyed – in this case, the original is just scanned, which clearly causes no change in the person’s experience (</a:t>
            </a:r>
            <a:r>
              <a:rPr lang="en-GB" dirty="0" err="1" smtClean="0"/>
              <a:t>Broks</a:t>
            </a:r>
            <a:r>
              <a:rPr lang="en-GB" dirty="0" smtClean="0"/>
              <a:t>, 2003)</a:t>
            </a:r>
          </a:p>
          <a:p>
            <a:r>
              <a:rPr lang="en-GB" dirty="0" smtClean="0"/>
              <a:t>A bundle theorist might well go, claiming that there is no continuous, persistent self to be destroyed by the process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423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351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8150"/>
            <a:ext cx="8229600" cy="5752107"/>
          </a:xfrm>
        </p:spPr>
        <p:txBody>
          <a:bodyPr>
            <a:noAutofit/>
          </a:bodyPr>
          <a:lstStyle/>
          <a:p>
            <a:r>
              <a:rPr lang="en-GB" sz="1100" dirty="0"/>
              <a:t>Bering, J. M. and </a:t>
            </a:r>
            <a:r>
              <a:rPr lang="en-GB" sz="1100" dirty="0" err="1"/>
              <a:t>Bjorklund</a:t>
            </a:r>
            <a:r>
              <a:rPr lang="en-GB" sz="1100" dirty="0"/>
              <a:t>, D. F. (2004). The natural emergence of reasoning about the afterlife as a developmental regularity. Journal of Cognition and Culture, 2:263-308.</a:t>
            </a:r>
          </a:p>
          <a:p>
            <a:r>
              <a:rPr lang="en-GB" sz="1100" dirty="0"/>
              <a:t>Bloom, P. (2004). Descartes' Baby: How Child Development Explains What Makes Us Human. Heinemann, London.</a:t>
            </a:r>
          </a:p>
          <a:p>
            <a:r>
              <a:rPr lang="en-GB" sz="1100" dirty="0" err="1"/>
              <a:t>Broks</a:t>
            </a:r>
            <a:r>
              <a:rPr lang="en-GB" sz="1100" dirty="0"/>
              <a:t>, P. (2003). Into the Silent Land: Travels in Neuropsychology. Atlantic Books, London.</a:t>
            </a:r>
          </a:p>
          <a:p>
            <a:r>
              <a:rPr lang="en-GB" sz="1100" dirty="0"/>
              <a:t>Chalmers, D. (1995). The puzzle of conscious experience. Scientific American, Dec. 1995, 62-68.</a:t>
            </a:r>
          </a:p>
          <a:p>
            <a:r>
              <a:rPr lang="en-GB" sz="1100" dirty="0"/>
              <a:t>Chalmers, D. (1996). The Conscious Mind. Oxford University Press, Oxford.</a:t>
            </a:r>
          </a:p>
          <a:p>
            <a:r>
              <a:rPr lang="en-GB" sz="1100" dirty="0" err="1"/>
              <a:t>Churchland</a:t>
            </a:r>
            <a:r>
              <a:rPr lang="en-GB" sz="1100" dirty="0"/>
              <a:t>, P. S. (1996). The Hornswoggle problem. Journal of Consciousness Studies, 3(5-6):402-8.</a:t>
            </a:r>
          </a:p>
          <a:p>
            <a:r>
              <a:rPr lang="en-GB" sz="1100" dirty="0"/>
              <a:t>Clarke, C. J. S. (1995). The </a:t>
            </a:r>
            <a:r>
              <a:rPr lang="en-GB" sz="1100" dirty="0" err="1"/>
              <a:t>nonlocality</a:t>
            </a:r>
            <a:r>
              <a:rPr lang="en-GB" sz="1100" dirty="0"/>
              <a:t> of mind. Journal of Consciousness Studies, 2(3):231-240.</a:t>
            </a:r>
          </a:p>
          <a:p>
            <a:r>
              <a:rPr lang="en-GB" sz="1100" dirty="0"/>
              <a:t>Crick, F. and Koch, C. (1990). Towards a neurobiological theory of consciousness. Seminars in the Neurosciences, 2:263-275.</a:t>
            </a:r>
          </a:p>
          <a:p>
            <a:r>
              <a:rPr lang="en-GB" sz="1100" dirty="0"/>
              <a:t>de la </a:t>
            </a:r>
            <a:r>
              <a:rPr lang="en-GB" sz="1100" dirty="0" err="1"/>
              <a:t>Mettrie</a:t>
            </a:r>
            <a:r>
              <a:rPr lang="en-GB" sz="1100" dirty="0"/>
              <a:t>, J. O. (1748). </a:t>
            </a:r>
            <a:r>
              <a:rPr lang="en-GB" sz="1100" dirty="0" err="1"/>
              <a:t>L'Homme</a:t>
            </a:r>
            <a:r>
              <a:rPr lang="en-GB" sz="1100" dirty="0"/>
              <a:t> </a:t>
            </a:r>
            <a:r>
              <a:rPr lang="en-GB" sz="1100" dirty="0" err="1"/>
              <a:t>Machina</a:t>
            </a:r>
            <a:r>
              <a:rPr lang="en-GB" sz="1100" dirty="0"/>
              <a:t>.</a:t>
            </a:r>
          </a:p>
          <a:p>
            <a:r>
              <a:rPr lang="en-GB" sz="1100" dirty="0"/>
              <a:t>Dennett, D. C. (1991). Consciousness Explained. Little, Brown and Co., Boston, MA.</a:t>
            </a:r>
          </a:p>
          <a:p>
            <a:r>
              <a:rPr lang="en-GB" sz="1100" dirty="0"/>
              <a:t>Descartes, R. (1641). Meditations on First Philosophy. Paris, trans. 1901 by John </a:t>
            </a:r>
            <a:r>
              <a:rPr lang="en-GB" sz="1100" dirty="0" err="1"/>
              <a:t>Veitch</a:t>
            </a:r>
            <a:r>
              <a:rPr lang="en-GB" sz="1100" dirty="0"/>
              <a:t>.</a:t>
            </a:r>
          </a:p>
          <a:p>
            <a:r>
              <a:rPr lang="en-GB" sz="1100" dirty="0" err="1"/>
              <a:t>Hameroff</a:t>
            </a:r>
            <a:r>
              <a:rPr lang="en-GB" sz="1100" dirty="0"/>
              <a:t>, S. R. and Penrose, R. (1996). Conscious events as orchestrated space-time selections. Journal of Consciousness Studies, 3(1):36-53.</a:t>
            </a:r>
          </a:p>
          <a:p>
            <a:r>
              <a:rPr lang="en-GB" sz="1100" dirty="0"/>
              <a:t>Hume, D. (1739). A Treatise on Human Nature.</a:t>
            </a:r>
          </a:p>
          <a:p>
            <a:r>
              <a:rPr lang="en-GB" sz="1100" dirty="0" err="1"/>
              <a:t>Libet</a:t>
            </a:r>
            <a:r>
              <a:rPr lang="en-GB" sz="1100" dirty="0"/>
              <a:t>, B. (1985). Unconscious cerebral initiative and the role of conscious will in voluntary action. The </a:t>
            </a:r>
            <a:r>
              <a:rPr lang="en-GB" sz="1100" dirty="0" err="1"/>
              <a:t>Behavioral</a:t>
            </a:r>
            <a:r>
              <a:rPr lang="en-GB" sz="1100" dirty="0"/>
              <a:t> and Brain Sciences, 8:529-539.</a:t>
            </a:r>
          </a:p>
          <a:p>
            <a:r>
              <a:rPr lang="en-GB" sz="1100" dirty="0" err="1"/>
              <a:t>Libet</a:t>
            </a:r>
            <a:r>
              <a:rPr lang="en-GB" sz="1100" dirty="0"/>
              <a:t>, B. (2004). Mind Time. Harvard University Press, Cambridge, MA.</a:t>
            </a:r>
          </a:p>
          <a:p>
            <a:r>
              <a:rPr lang="en-GB" sz="1100" dirty="0" err="1"/>
              <a:t>McGinn</a:t>
            </a:r>
            <a:r>
              <a:rPr lang="en-GB" sz="1100" dirty="0"/>
              <a:t>, C. (1999). The Mysterious Flame: Conscious Minds in a Material World. Basic Books, New York.</a:t>
            </a:r>
          </a:p>
          <a:p>
            <a:r>
              <a:rPr lang="en-GB" sz="1100" dirty="0"/>
              <a:t>Moody, T.C. (1994). Conversations with zombies. Journal of Consciousness Studies, 1(2):196-200.</a:t>
            </a:r>
          </a:p>
          <a:p>
            <a:r>
              <a:rPr lang="en-GB" sz="1100" dirty="0"/>
              <a:t>Nagel, T. (1986). The View from Nowhere. Oxford University Press, New York.</a:t>
            </a:r>
          </a:p>
          <a:p>
            <a:r>
              <a:rPr lang="en-GB" sz="1100" dirty="0"/>
              <a:t>Nunn, C. (ed.) (2009). Defining Consciousness. Journal of Consciousness Studies, 16(5).</a:t>
            </a:r>
          </a:p>
          <a:p>
            <a:r>
              <a:rPr lang="en-GB" sz="1100" dirty="0"/>
              <a:t>O'Hara, K. and </a:t>
            </a:r>
            <a:r>
              <a:rPr lang="en-GB" sz="1100" dirty="0" err="1"/>
              <a:t>Scutt</a:t>
            </a:r>
            <a:r>
              <a:rPr lang="en-GB" sz="1100" dirty="0"/>
              <a:t>, T. (1996). There is no hard problem of consciousness. Journal of Consciousness Studies, 3(4):290-302.</a:t>
            </a:r>
          </a:p>
          <a:p>
            <a:r>
              <a:rPr lang="en-GB" sz="1100" dirty="0" err="1"/>
              <a:t>Parfit</a:t>
            </a:r>
            <a:r>
              <a:rPr lang="en-GB" sz="1100" dirty="0"/>
              <a:t>, D. (1987). Divided minds and the nature of persons. In C. Blakemore and S. Greenfield (eds.) </a:t>
            </a:r>
            <a:r>
              <a:rPr lang="en-GB" sz="1100" dirty="0" err="1"/>
              <a:t>Mindwaves</a:t>
            </a:r>
            <a:r>
              <a:rPr lang="en-GB" sz="1100" dirty="0"/>
              <a:t>. Blackwell, Oxford. 19-26.</a:t>
            </a:r>
          </a:p>
          <a:p>
            <a:r>
              <a:rPr lang="en-GB" sz="1100" dirty="0"/>
              <a:t>Penrose, R. (1989). The Emperor's New Mind. Vintage, London.</a:t>
            </a:r>
          </a:p>
          <a:p>
            <a:r>
              <a:rPr lang="en-GB" sz="1100" dirty="0"/>
              <a:t>Pinker, S. (1997). How the Mind Works. </a:t>
            </a:r>
            <a:r>
              <a:rPr lang="en-GB" sz="1100" dirty="0" err="1"/>
              <a:t>W.W.Norton</a:t>
            </a:r>
            <a:r>
              <a:rPr lang="en-GB" sz="1100" dirty="0"/>
              <a:t>, New York.</a:t>
            </a:r>
          </a:p>
          <a:p>
            <a:r>
              <a:rPr lang="en-GB" sz="1100" dirty="0"/>
              <a:t>Popper, K. R. and </a:t>
            </a:r>
            <a:r>
              <a:rPr lang="en-GB" sz="1100" dirty="0" err="1"/>
              <a:t>Eccles</a:t>
            </a:r>
            <a:r>
              <a:rPr lang="en-GB" sz="1100" dirty="0"/>
              <a:t>, C. (1977). The Self and its Brain. Springer, New York.</a:t>
            </a:r>
          </a:p>
          <a:p>
            <a:r>
              <a:rPr lang="en-GB" sz="1100" dirty="0"/>
              <a:t>Searle, J. (1992). The Rediscovery of the Mind. MIT Press, Cambridge, MA</a:t>
            </a:r>
            <a:r>
              <a:rPr lang="en-GB" sz="1100" dirty="0" smtClean="0"/>
              <a:t>.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629523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the world made of?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3268" y="1600200"/>
            <a:ext cx="5053531" cy="4525963"/>
          </a:xfrm>
        </p:spPr>
        <p:txBody>
          <a:bodyPr/>
          <a:lstStyle/>
          <a:p>
            <a:r>
              <a:rPr lang="en-GB" dirty="0" smtClean="0"/>
              <a:t>The problems of consciousness are tightly bound up with some of the oldest philosophical questions</a:t>
            </a:r>
          </a:p>
          <a:p>
            <a:pPr lvl="1"/>
            <a:r>
              <a:rPr lang="en-GB" dirty="0" smtClean="0"/>
              <a:t>“What is the world made of?”</a:t>
            </a:r>
          </a:p>
          <a:p>
            <a:pPr lvl="1"/>
            <a:r>
              <a:rPr lang="en-GB" dirty="0" smtClean="0"/>
              <a:t>“What is free will?”</a:t>
            </a:r>
          </a:p>
          <a:p>
            <a:pPr lvl="1"/>
            <a:r>
              <a:rPr lang="en-GB" dirty="0" smtClean="0"/>
              <a:t>“What am I?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61122"/>
            <a:ext cx="3176069" cy="205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3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Dualism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When trying to understand consciousness, it is hard to avoid some form of </a:t>
            </a:r>
            <a:r>
              <a:rPr lang="en-GB" i="1" dirty="0" smtClean="0"/>
              <a:t>dualism</a:t>
            </a:r>
            <a:endParaRPr lang="en-GB" dirty="0" smtClean="0"/>
          </a:p>
          <a:p>
            <a:pPr lvl="1"/>
            <a:r>
              <a:rPr lang="en-GB" dirty="0" smtClean="0"/>
              <a:t>The idea that there seem to be two different types of “stuff”:</a:t>
            </a:r>
          </a:p>
          <a:p>
            <a:pPr lvl="2"/>
            <a:r>
              <a:rPr lang="en-GB" dirty="0" smtClean="0"/>
              <a:t>Mind stuff that has consciousness and subjectivity</a:t>
            </a:r>
          </a:p>
          <a:p>
            <a:pPr lvl="2"/>
            <a:r>
              <a:rPr lang="en-GB" dirty="0" smtClean="0"/>
              <a:t>Physical stuff that inanimate objects are made of</a:t>
            </a:r>
          </a:p>
          <a:p>
            <a:r>
              <a:rPr lang="en-GB" dirty="0" smtClean="0"/>
              <a:t>Arises from the difficulty of understanding how physical material can be arranged in such a way that it starts having experiences and even becomes aware of itself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837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Monism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i="1" dirty="0" smtClean="0"/>
              <a:t>Idealism</a:t>
            </a:r>
            <a:r>
              <a:rPr lang="en-GB" dirty="0" smtClean="0"/>
              <a:t> or </a:t>
            </a:r>
            <a:r>
              <a:rPr lang="en-GB" i="1" dirty="0" err="1" smtClean="0"/>
              <a:t>mentalism</a:t>
            </a:r>
            <a:endParaRPr lang="en-GB" dirty="0"/>
          </a:p>
          <a:p>
            <a:pPr lvl="1"/>
            <a:r>
              <a:rPr lang="en-GB" dirty="0" smtClean="0"/>
              <a:t>George Berkeley (1685 - 1753) did away with dualism by suggesting that only </a:t>
            </a:r>
            <a:r>
              <a:rPr lang="en-GB" i="1" dirty="0" smtClean="0"/>
              <a:t>ideas </a:t>
            </a:r>
            <a:r>
              <a:rPr lang="en-GB" dirty="0" smtClean="0"/>
              <a:t>or </a:t>
            </a:r>
            <a:r>
              <a:rPr lang="en-GB" i="1" dirty="0" smtClean="0"/>
              <a:t>perceptions</a:t>
            </a:r>
            <a:r>
              <a:rPr lang="en-GB" dirty="0" smtClean="0"/>
              <a:t> exist – he called them “sensations in mind”</a:t>
            </a:r>
          </a:p>
          <a:p>
            <a:r>
              <a:rPr lang="en-GB" i="1" dirty="0" smtClean="0"/>
              <a:t>Materialism</a:t>
            </a:r>
            <a:endParaRPr lang="en-GB" dirty="0" smtClean="0"/>
          </a:p>
          <a:p>
            <a:pPr lvl="1"/>
            <a:r>
              <a:rPr lang="en-GB" dirty="0" smtClean="0"/>
              <a:t>Belief that only matter and energy exist and the laws governing the interaction of matter and energy are the only laws – so no such thing as “non-physical” stuff</a:t>
            </a:r>
          </a:p>
          <a:p>
            <a:pPr lvl="2"/>
            <a:r>
              <a:rPr lang="en-GB" i="1" dirty="0" smtClean="0"/>
              <a:t>Identity theory</a:t>
            </a:r>
            <a:r>
              <a:rPr lang="en-GB" dirty="0" smtClean="0"/>
              <a:t>: mental states = physical states</a:t>
            </a:r>
          </a:p>
          <a:p>
            <a:pPr lvl="2"/>
            <a:r>
              <a:rPr lang="en-GB" i="1" dirty="0" smtClean="0"/>
              <a:t>Functionalism</a:t>
            </a:r>
            <a:r>
              <a:rPr lang="en-GB" dirty="0" smtClean="0"/>
              <a:t>: mental states = functional states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901482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Epiphenomenalism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Idea that mental states are created by physical processes but cannot have any causal effect on physical events</a:t>
            </a:r>
          </a:p>
          <a:p>
            <a:pPr lvl="1"/>
            <a:r>
              <a:rPr lang="en-GB" dirty="0" smtClean="0"/>
              <a:t>Seems to deny possibility of free will</a:t>
            </a:r>
          </a:p>
          <a:p>
            <a:pPr lvl="1"/>
            <a:r>
              <a:rPr lang="en-GB" dirty="0" smtClean="0"/>
              <a:t>Often attributed to de la </a:t>
            </a:r>
            <a:r>
              <a:rPr lang="en-GB" dirty="0" err="1" smtClean="0"/>
              <a:t>Mettrie</a:t>
            </a:r>
            <a:r>
              <a:rPr lang="en-GB" dirty="0" smtClean="0"/>
              <a:t> (1748)</a:t>
            </a:r>
          </a:p>
          <a:p>
            <a:r>
              <a:rPr lang="en-GB" dirty="0" smtClean="0"/>
              <a:t>Actually seems to be supported by experiments on the timing of decision making (</a:t>
            </a:r>
            <a:r>
              <a:rPr lang="en-GB" dirty="0" err="1" smtClean="0"/>
              <a:t>Libet</a:t>
            </a:r>
            <a:r>
              <a:rPr lang="en-GB" dirty="0" smtClean="0"/>
              <a:t> 1985)</a:t>
            </a:r>
          </a:p>
          <a:p>
            <a:pPr lvl="1"/>
            <a:r>
              <a:rPr lang="en-GB" dirty="0" smtClean="0"/>
              <a:t>Suggest that our decisions to act are made before we become aware of having decided to act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847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Cartesian dualism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7150" y="1600200"/>
            <a:ext cx="5219650" cy="5061396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“Cogito ergo sum” (“I think, therefore I am”.) (Descartes, 1641)</a:t>
            </a:r>
          </a:p>
          <a:p>
            <a:r>
              <a:rPr lang="en-GB" dirty="0" smtClean="0"/>
              <a:t>Was trying to identify what he actually </a:t>
            </a:r>
            <a:r>
              <a:rPr lang="en-GB" i="1" dirty="0" smtClean="0"/>
              <a:t>knew</a:t>
            </a:r>
            <a:endParaRPr lang="en-GB" dirty="0" smtClean="0"/>
          </a:p>
          <a:p>
            <a:r>
              <a:rPr lang="en-GB" dirty="0" smtClean="0"/>
              <a:t>Proposed that the “mind” is made of </a:t>
            </a:r>
            <a:r>
              <a:rPr lang="en-GB" dirty="0" err="1" smtClean="0"/>
              <a:t>unextended</a:t>
            </a:r>
            <a:r>
              <a:rPr lang="en-GB" dirty="0" smtClean="0"/>
              <a:t>, thinking stuff that is different from the extended stuff from which physical objects are made</a:t>
            </a:r>
          </a:p>
          <a:p>
            <a:r>
              <a:rPr lang="en-GB" dirty="0" smtClean="0"/>
              <a:t>A form of </a:t>
            </a:r>
            <a:r>
              <a:rPr lang="en-GB" i="1" dirty="0" smtClean="0"/>
              <a:t>substance dualism</a:t>
            </a:r>
          </a:p>
          <a:p>
            <a:r>
              <a:rPr lang="en-GB" dirty="0" smtClean="0"/>
              <a:t>How does mind stuff interact with physical stuff?</a:t>
            </a:r>
          </a:p>
          <a:p>
            <a:pPr lvl="1"/>
            <a:r>
              <a:rPr lang="en-GB" dirty="0" smtClean="0"/>
              <a:t>Descartes proposed they interacted through the pineal gland in the centre of the brain</a:t>
            </a:r>
          </a:p>
          <a:p>
            <a:r>
              <a:rPr lang="en-GB" dirty="0" smtClean="0"/>
              <a:t>Dualism doesn’t work!</a:t>
            </a:r>
          </a:p>
          <a:p>
            <a:pPr lvl="1"/>
            <a:r>
              <a:rPr lang="en-GB" dirty="0" smtClean="0"/>
              <a:t>It’s the same as believing in ghosts or magic!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0056"/>
            <a:ext cx="3009950" cy="339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38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There are still some dualists around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Popper and </a:t>
            </a:r>
            <a:r>
              <a:rPr lang="en-GB" dirty="0" err="1" smtClean="0"/>
              <a:t>Eccles</a:t>
            </a:r>
            <a:r>
              <a:rPr lang="en-GB" dirty="0" smtClean="0"/>
              <a:t> (1977) proposed a theory of </a:t>
            </a:r>
            <a:r>
              <a:rPr lang="en-GB" i="1" dirty="0" smtClean="0"/>
              <a:t>dualist interaction</a:t>
            </a:r>
            <a:endParaRPr lang="en-GB" dirty="0" smtClean="0"/>
          </a:p>
          <a:p>
            <a:pPr lvl="1"/>
            <a:r>
              <a:rPr lang="en-GB" dirty="0" smtClean="0"/>
              <a:t>suggested that the critical processes in the synapses of the brain are so finely poised that they can be influenced by a non-physical(!), thinking and feeling self</a:t>
            </a:r>
          </a:p>
          <a:p>
            <a:r>
              <a:rPr lang="en-GB" dirty="0" err="1" smtClean="0"/>
              <a:t>Libet</a:t>
            </a:r>
            <a:r>
              <a:rPr lang="en-GB" dirty="0" smtClean="0"/>
              <a:t> (2004) proposed that a non-physical “conscious mental field” gives rise to the unity and continuity of subjective experience and free will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401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3414</Words>
  <Application>Microsoft Macintosh PowerPoint</Application>
  <PresentationFormat>On-screen Show (4:3)</PresentationFormat>
  <Paragraphs>216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Consciousness</vt:lpstr>
      <vt:lpstr>Source</vt:lpstr>
      <vt:lpstr>What do we mean by consciousness?</vt:lpstr>
      <vt:lpstr>What is the world made of?</vt:lpstr>
      <vt:lpstr>Dualism</vt:lpstr>
      <vt:lpstr>Monism</vt:lpstr>
      <vt:lpstr>Epiphenomenalism</vt:lpstr>
      <vt:lpstr>Cartesian dualism</vt:lpstr>
      <vt:lpstr>There are still some dualists around</vt:lpstr>
      <vt:lpstr>The mysterious gap</vt:lpstr>
      <vt:lpstr>The “hard problem”</vt:lpstr>
      <vt:lpstr>Qualia</vt:lpstr>
      <vt:lpstr>The philosopher’s zombie</vt:lpstr>
      <vt:lpstr>Are zombies possible in principle?</vt:lpstr>
      <vt:lpstr>Are zombies possible in principle?</vt:lpstr>
      <vt:lpstr>Dennett’s zimboes</vt:lpstr>
      <vt:lpstr>Do you believe in zombies?</vt:lpstr>
      <vt:lpstr>Responses to Chalmers’ “hard problem”</vt:lpstr>
      <vt:lpstr>Response type 1: “The hard problem is insoluble”</vt:lpstr>
      <vt:lpstr>Response type 2: “Let’s try to solve it (even if it means making a new kind of science)”</vt:lpstr>
      <vt:lpstr>Response type 3: “Tackle the ‘easy’ problems first”</vt:lpstr>
      <vt:lpstr>Response type 4: “There is no hard problem”</vt:lpstr>
      <vt:lpstr>Response type 4: “There is no hard problem”</vt:lpstr>
      <vt:lpstr>The self</vt:lpstr>
      <vt:lpstr>Do selves exist?</vt:lpstr>
      <vt:lpstr>Ego theories</vt:lpstr>
      <vt:lpstr>Bundle theories</vt:lpstr>
      <vt:lpstr>Thought experiments with the self</vt:lpstr>
      <vt:lpstr>Another thought experiment</vt:lpstr>
      <vt:lpstr>Ego vs. Bundle theories</vt:lpstr>
      <vt:lpstr>The teleporter thought experiment</vt:lpstr>
      <vt:lpstr>The teleporter (Parfit, 1987)</vt:lpstr>
      <vt:lpstr>References</vt:lpstr>
    </vt:vector>
  </TitlesOfParts>
  <Company>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Consciousness</dc:title>
  <dc:creator>David Meredith</dc:creator>
  <cp:lastModifiedBy>David Meredith</cp:lastModifiedBy>
  <cp:revision>43</cp:revision>
  <dcterms:created xsi:type="dcterms:W3CDTF">2011-10-25T12:19:08Z</dcterms:created>
  <dcterms:modified xsi:type="dcterms:W3CDTF">2012-10-06T20:55:50Z</dcterms:modified>
</cp:coreProperties>
</file>