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3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8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4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4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5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8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3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5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821F-8E63-0944-852C-AD8D8F72B7F1}" type="datetimeFigureOut">
              <a:rPr lang="en-US" smtClean="0"/>
              <a:t>22/02/2012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7BF7-878F-1848-97FB-EF2DBC0AE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Growth of Functions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22" y="539563"/>
            <a:ext cx="5408224" cy="17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417638"/>
            <a:ext cx="4265698" cy="519928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Divide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</a:t>
            </a:r>
            <a:r>
              <a:rPr lang="en-GB" i="1" dirty="0" smtClean="0"/>
              <a:t>n</a:t>
            </a:r>
            <a:r>
              <a:rPr lang="en-GB" baseline="30000" dirty="0" smtClean="0"/>
              <a:t>2 </a:t>
            </a:r>
            <a:r>
              <a:rPr lang="en-GB" dirty="0" smtClean="0"/>
              <a:t>to get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RH inequality holds for </a:t>
            </a:r>
            <a:r>
              <a:rPr lang="en-GB" i="1" dirty="0" smtClean="0"/>
              <a:t>n</a:t>
            </a:r>
            <a:r>
              <a:rPr lang="en-GB" dirty="0" smtClean="0"/>
              <a:t> ≥ 1 if </a:t>
            </a:r>
            <a:r>
              <a:rPr lang="en-GB" i="1" dirty="0" smtClean="0"/>
              <a:t>c</a:t>
            </a:r>
            <a:r>
              <a:rPr lang="en-GB" baseline="-25000" dirty="0" smtClean="0"/>
              <a:t>2 </a:t>
            </a:r>
            <a:r>
              <a:rPr lang="en-GB" dirty="0" smtClean="0"/>
              <a:t>≥ ½</a:t>
            </a:r>
          </a:p>
          <a:p>
            <a:r>
              <a:rPr lang="en-GB" dirty="0" smtClean="0"/>
              <a:t>LH inequality holds for </a:t>
            </a:r>
            <a:r>
              <a:rPr lang="en-GB" i="1" dirty="0" smtClean="0"/>
              <a:t>n</a:t>
            </a:r>
            <a:r>
              <a:rPr lang="en-GB" dirty="0" smtClean="0"/>
              <a:t> ≥ 7 </a:t>
            </a:r>
            <a:r>
              <a:rPr lang="en-GB" dirty="0"/>
              <a:t>if if </a:t>
            </a:r>
            <a:r>
              <a:rPr lang="en-GB" i="1" dirty="0" smtClean="0"/>
              <a:t>c</a:t>
            </a:r>
            <a:r>
              <a:rPr lang="en-GB" baseline="-25000" dirty="0" smtClean="0"/>
              <a:t>1 </a:t>
            </a:r>
            <a:r>
              <a:rPr lang="en-GB" dirty="0"/>
              <a:t>≤</a:t>
            </a:r>
            <a:r>
              <a:rPr lang="en-GB" dirty="0" smtClean="0"/>
              <a:t> 1/14</a:t>
            </a:r>
          </a:p>
          <a:p>
            <a:r>
              <a:rPr lang="en-GB" dirty="0" smtClean="0"/>
              <a:t>So </a:t>
            </a:r>
            <a:r>
              <a:rPr lang="en-GB" dirty="0"/>
              <a:t>if </a:t>
            </a:r>
            <a:r>
              <a:rPr lang="en-GB" i="1" dirty="0"/>
              <a:t>c</a:t>
            </a:r>
            <a:r>
              <a:rPr lang="en-GB" baseline="-25000" dirty="0"/>
              <a:t>1 </a:t>
            </a:r>
            <a:r>
              <a:rPr lang="en-GB" dirty="0" smtClean="0"/>
              <a:t>= </a:t>
            </a:r>
            <a:r>
              <a:rPr lang="en-GB" dirty="0"/>
              <a:t>1/</a:t>
            </a:r>
            <a:r>
              <a:rPr lang="en-GB" dirty="0" smtClean="0"/>
              <a:t>14, </a:t>
            </a:r>
            <a:r>
              <a:rPr lang="en-GB" i="1" dirty="0"/>
              <a:t>c</a:t>
            </a:r>
            <a:r>
              <a:rPr lang="en-GB" baseline="-25000" dirty="0"/>
              <a:t>2 </a:t>
            </a:r>
            <a:r>
              <a:rPr lang="en-GB" dirty="0" smtClean="0"/>
              <a:t>= 1/2 and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 = 7, we can verify that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921733"/>
              </p:ext>
            </p:extLst>
          </p:nvPr>
        </p:nvGraphicFramePr>
        <p:xfrm>
          <a:off x="5282562" y="1690904"/>
          <a:ext cx="2545904" cy="73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4" imgW="1358900" imgH="393700" progId="Equation.3">
                  <p:embed/>
                </p:oleObj>
              </mc:Choice>
              <mc:Fallback>
                <p:oleObj name="Equation" r:id="rId4" imgW="1358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2562" y="1690904"/>
                        <a:ext cx="2545904" cy="73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9204"/>
              </p:ext>
            </p:extLst>
          </p:nvPr>
        </p:nvGraphicFramePr>
        <p:xfrm>
          <a:off x="5718561" y="2900362"/>
          <a:ext cx="16652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6" imgW="889000" imgH="393700" progId="Equation.3">
                  <p:embed/>
                </p:oleObj>
              </mc:Choice>
              <mc:Fallback>
                <p:oleObj name="Equation" r:id="rId6" imgW="889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8561" y="2900362"/>
                        <a:ext cx="1665287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53663"/>
              </p:ext>
            </p:extLst>
          </p:nvPr>
        </p:nvGraphicFramePr>
        <p:xfrm>
          <a:off x="5718561" y="6012302"/>
          <a:ext cx="1711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8" imgW="850900" imgH="292100" progId="Equation.3">
                  <p:embed/>
                </p:oleObj>
              </mc:Choice>
              <mc:Fallback>
                <p:oleObj name="Equation" r:id="rId8" imgW="850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8561" y="6012302"/>
                        <a:ext cx="17113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5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417638"/>
            <a:ext cx="4265698" cy="51992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Let’s now show that</a:t>
            </a:r>
          </a:p>
          <a:p>
            <a:endParaRPr lang="en-GB" dirty="0"/>
          </a:p>
          <a:p>
            <a:r>
              <a:rPr lang="en-GB" dirty="0" smtClean="0"/>
              <a:t>Suppose </a:t>
            </a:r>
            <a:r>
              <a:rPr lang="en-GB" i="1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 and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 exist such that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all </a:t>
            </a:r>
            <a:r>
              <a:rPr lang="en-GB" i="1" dirty="0" smtClean="0"/>
              <a:t>n</a:t>
            </a:r>
            <a:r>
              <a:rPr lang="en-GB" dirty="0" smtClean="0"/>
              <a:t> ≥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</a:p>
          <a:p>
            <a:r>
              <a:rPr lang="en-GB" dirty="0" smtClean="0"/>
              <a:t>But then </a:t>
            </a:r>
            <a:r>
              <a:rPr lang="en-GB" i="1" dirty="0" smtClean="0"/>
              <a:t>n </a:t>
            </a:r>
            <a:r>
              <a:rPr lang="en-GB" dirty="0" smtClean="0"/>
              <a:t>≤ </a:t>
            </a:r>
            <a:r>
              <a:rPr lang="en-GB" i="1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/6 which cannot hold for all </a:t>
            </a:r>
            <a:r>
              <a:rPr lang="en-GB" i="1" dirty="0" smtClean="0"/>
              <a:t>n</a:t>
            </a:r>
            <a:r>
              <a:rPr lang="en-GB" dirty="0" smtClean="0"/>
              <a:t> greater than some number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4027"/>
              </p:ext>
            </p:extLst>
          </p:nvPr>
        </p:nvGraphicFramePr>
        <p:xfrm>
          <a:off x="5548607" y="1997197"/>
          <a:ext cx="2022192" cy="76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774700" imgH="292100" progId="Equation.3">
                  <p:embed/>
                </p:oleObj>
              </mc:Choice>
              <mc:Fallback>
                <p:oleObj name="Equation" r:id="rId4" imgW="774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607" y="1997197"/>
                        <a:ext cx="2022192" cy="762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77877"/>
              </p:ext>
            </p:extLst>
          </p:nvPr>
        </p:nvGraphicFramePr>
        <p:xfrm>
          <a:off x="5548607" y="3339819"/>
          <a:ext cx="1720264" cy="59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660400" imgH="228600" progId="Equation.3">
                  <p:embed/>
                </p:oleObj>
              </mc:Choice>
              <mc:Fallback>
                <p:oleObj name="Equation" r:id="rId6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8607" y="3339819"/>
                        <a:ext cx="1720264" cy="595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90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417638"/>
            <a:ext cx="4265698" cy="519928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Can generally ignore all but the highest-order terms in the growth function</a:t>
            </a:r>
          </a:p>
          <a:p>
            <a:r>
              <a:rPr lang="en-GB" dirty="0" smtClean="0"/>
              <a:t>If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where </a:t>
            </a:r>
            <a:r>
              <a:rPr lang="en-GB" i="1" dirty="0" smtClean="0"/>
              <a:t>c</a:t>
            </a:r>
            <a:r>
              <a:rPr lang="en-GB" baseline="-25000" dirty="0" smtClean="0"/>
              <a:t>1</a:t>
            </a:r>
            <a:r>
              <a:rPr lang="en-GB" dirty="0" smtClean="0"/>
              <a:t> is slightly less than </a:t>
            </a:r>
            <a:r>
              <a:rPr lang="en-GB" i="1" dirty="0" smtClean="0"/>
              <a:t>a</a:t>
            </a:r>
            <a:r>
              <a:rPr lang="en-GB" baseline="-25000" dirty="0" smtClean="0"/>
              <a:t>1</a:t>
            </a:r>
            <a:r>
              <a:rPr lang="en-GB" dirty="0" smtClean="0"/>
              <a:t> and </a:t>
            </a:r>
            <a:r>
              <a:rPr lang="en-GB" i="1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 is slightly greater than </a:t>
            </a:r>
            <a:r>
              <a:rPr lang="en-GB" i="1" dirty="0" smtClean="0"/>
              <a:t>a</a:t>
            </a:r>
            <a:r>
              <a:rPr lang="en-GB" baseline="-25000" dirty="0" smtClean="0"/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520859"/>
              </p:ext>
            </p:extLst>
          </p:nvPr>
        </p:nvGraphicFramePr>
        <p:xfrm>
          <a:off x="5126340" y="3543660"/>
          <a:ext cx="3019946" cy="56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4" imgW="1358900" imgH="254000" progId="Equation.3">
                  <p:embed/>
                </p:oleObj>
              </mc:Choice>
              <mc:Fallback>
                <p:oleObj name="Equation" r:id="rId4" imgW="1358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6340" y="3543660"/>
                        <a:ext cx="3019946" cy="564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87340"/>
              </p:ext>
            </p:extLst>
          </p:nvPr>
        </p:nvGraphicFramePr>
        <p:xfrm>
          <a:off x="5722349" y="4280304"/>
          <a:ext cx="1646155" cy="56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6" imgW="850900" imgH="292100" progId="Equation.3">
                  <p:embed/>
                </p:oleObj>
              </mc:Choice>
              <mc:Fallback>
                <p:oleObj name="Equation" r:id="rId6" imgW="850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2349" y="4280304"/>
                        <a:ext cx="1646155" cy="56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13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417638"/>
            <a:ext cx="4265698" cy="5199283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smtClean="0"/>
              <a:t>constant function, </a:t>
            </a:r>
            <a:r>
              <a:rPr lang="en-GB" i="1" dirty="0" smtClean="0"/>
              <a:t>c</a:t>
            </a:r>
            <a:r>
              <a:rPr lang="en-GB" dirty="0" smtClean="0"/>
              <a:t>, is said to be </a:t>
            </a:r>
            <a:r>
              <a:rPr lang="en-GB" dirty="0" err="1"/>
              <a:t>Θ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0</a:t>
            </a:r>
            <a:r>
              <a:rPr lang="en-GB" dirty="0" smtClean="0"/>
              <a:t>) =  </a:t>
            </a:r>
            <a:r>
              <a:rPr lang="en-GB" dirty="0" err="1"/>
              <a:t>Θ</a:t>
            </a:r>
            <a:r>
              <a:rPr lang="en-GB" dirty="0" smtClean="0"/>
              <a:t>(</a:t>
            </a:r>
            <a:r>
              <a:rPr lang="en-GB" dirty="0"/>
              <a:t>1</a:t>
            </a:r>
            <a:r>
              <a:rPr lang="en-GB" dirty="0" smtClean="0"/>
              <a:t>)</a:t>
            </a:r>
          </a:p>
          <a:p>
            <a:r>
              <a:rPr lang="en-GB" dirty="0" smtClean="0"/>
              <a:t>If the running time of an algorithm is </a:t>
            </a:r>
            <a:r>
              <a:rPr lang="en-GB" dirty="0" err="1"/>
              <a:t>Θ</a:t>
            </a:r>
            <a:r>
              <a:rPr lang="en-GB" dirty="0"/>
              <a:t>(1</a:t>
            </a:r>
            <a:r>
              <a:rPr lang="en-GB" dirty="0" smtClean="0"/>
              <a:t>), we say it is </a:t>
            </a:r>
            <a:r>
              <a:rPr lang="en-GB" i="1" dirty="0" smtClean="0"/>
              <a:t>constant time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O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094" y="1600200"/>
            <a:ext cx="4751705" cy="4969682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Θ</a:t>
            </a:r>
            <a:r>
              <a:rPr lang="en-GB" dirty="0" smtClean="0"/>
              <a:t>-notation </a:t>
            </a:r>
            <a:r>
              <a:rPr lang="en-GB" dirty="0" smtClean="0"/>
              <a:t>gives </a:t>
            </a:r>
            <a:r>
              <a:rPr lang="en-GB" b="1" dirty="0" smtClean="0"/>
              <a:t>tight </a:t>
            </a:r>
            <a:r>
              <a:rPr lang="en-GB" dirty="0" smtClean="0"/>
              <a:t>asymptotic </a:t>
            </a:r>
            <a:r>
              <a:rPr lang="en-GB" dirty="0" smtClean="0"/>
              <a:t>bounds </a:t>
            </a:r>
            <a:r>
              <a:rPr lang="en-GB" dirty="0" smtClean="0"/>
              <a:t>on a </a:t>
            </a:r>
            <a:r>
              <a:rPr lang="en-GB" dirty="0" smtClean="0"/>
              <a:t>function from above and below</a:t>
            </a:r>
          </a:p>
          <a:p>
            <a:r>
              <a:rPr lang="en-GB" dirty="0" smtClean="0"/>
              <a:t>When we only have an</a:t>
            </a:r>
            <a:r>
              <a:rPr lang="en-GB" b="1" dirty="0"/>
              <a:t> </a:t>
            </a:r>
            <a:r>
              <a:rPr lang="en-GB" b="1" dirty="0" smtClean="0"/>
              <a:t>asymptotic upper bound</a:t>
            </a:r>
            <a:r>
              <a:rPr lang="en-GB" i="1" dirty="0"/>
              <a:t>,</a:t>
            </a:r>
            <a:r>
              <a:rPr lang="en-GB" dirty="0" smtClean="0"/>
              <a:t> we use </a:t>
            </a:r>
            <a:r>
              <a:rPr lang="en-GB" b="1" i="1" dirty="0" smtClean="0"/>
              <a:t>O</a:t>
            </a:r>
            <a:r>
              <a:rPr lang="en-GB" b="1" dirty="0" smtClean="0"/>
              <a:t>-notation</a:t>
            </a:r>
          </a:p>
          <a:p>
            <a:r>
              <a:rPr lang="en-GB" b="1" i="1" dirty="0" smtClean="0"/>
              <a:t>O</a:t>
            </a:r>
            <a:r>
              <a:rPr lang="en-GB" b="1" dirty="0" smtClean="0"/>
              <a:t>(</a:t>
            </a:r>
            <a:r>
              <a:rPr lang="en-GB" b="1" i="1" dirty="0" smtClean="0"/>
              <a:t>g</a:t>
            </a:r>
            <a:r>
              <a:rPr lang="en-GB" b="1" dirty="0" smtClean="0"/>
              <a:t>(</a:t>
            </a:r>
            <a:r>
              <a:rPr lang="en-GB" b="1" i="1" dirty="0" smtClean="0"/>
              <a:t>n</a:t>
            </a:r>
            <a:r>
              <a:rPr lang="en-GB" b="1" dirty="0" smtClean="0"/>
              <a:t>))</a:t>
            </a:r>
            <a:r>
              <a:rPr lang="en-GB" dirty="0" smtClean="0"/>
              <a:t> is the </a:t>
            </a:r>
            <a:r>
              <a:rPr lang="en-GB" i="1" dirty="0" smtClean="0"/>
              <a:t>set</a:t>
            </a:r>
            <a:r>
              <a:rPr lang="en-GB" dirty="0" smtClean="0"/>
              <a:t> of functions</a:t>
            </a:r>
            <a:br>
              <a:rPr lang="en-GB" dirty="0" smtClean="0"/>
            </a:br>
            <a:r>
              <a:rPr lang="en-GB" b="1" dirty="0" smtClean="0"/>
              <a:t>0 ≤ </a:t>
            </a:r>
            <a:r>
              <a:rPr lang="en-GB" b="1" i="1" dirty="0" smtClean="0"/>
              <a:t>f</a:t>
            </a:r>
            <a:r>
              <a:rPr lang="en-GB" b="1" dirty="0" smtClean="0"/>
              <a:t>(</a:t>
            </a:r>
            <a:r>
              <a:rPr lang="en-GB" b="1" i="1" dirty="0" smtClean="0"/>
              <a:t>n</a:t>
            </a:r>
            <a:r>
              <a:rPr lang="en-GB" b="1" dirty="0" smtClean="0"/>
              <a:t>) ≤ </a:t>
            </a:r>
            <a:r>
              <a:rPr lang="en-GB" b="1" i="1" dirty="0" smtClean="0"/>
              <a:t>cg</a:t>
            </a:r>
            <a:r>
              <a:rPr lang="en-GB" b="1" dirty="0" smtClean="0"/>
              <a:t>(</a:t>
            </a:r>
            <a:r>
              <a:rPr lang="en-GB" b="1" i="1" dirty="0" smtClean="0"/>
              <a:t>n</a:t>
            </a:r>
            <a:r>
              <a:rPr lang="en-GB" b="1" dirty="0" smtClean="0"/>
              <a:t>)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dirty="0" smtClean="0"/>
              <a:t>for all </a:t>
            </a:r>
            <a:r>
              <a:rPr lang="en-GB" i="1" dirty="0" smtClean="0"/>
              <a:t>n</a:t>
            </a:r>
            <a:r>
              <a:rPr lang="en-GB" dirty="0" smtClean="0"/>
              <a:t> ≥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 for some given values of </a:t>
            </a:r>
            <a:r>
              <a:rPr lang="en-GB" i="1" dirty="0" smtClean="0"/>
              <a:t>c</a:t>
            </a:r>
            <a:r>
              <a:rPr lang="en-GB" dirty="0" smtClean="0"/>
              <a:t> and </a:t>
            </a:r>
            <a:r>
              <a:rPr lang="en-GB" i="1" dirty="0"/>
              <a:t>n</a:t>
            </a:r>
            <a:r>
              <a:rPr lang="en-GB" baseline="-25000" dirty="0"/>
              <a:t>0</a:t>
            </a:r>
            <a:endParaRPr lang="en-GB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276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O</a:t>
            </a:r>
            <a:r>
              <a:rPr lang="en-GB" dirty="0" smtClean="0"/>
              <a:t>-notation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276600" cy="34163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867839"/>
              </p:ext>
            </p:extLst>
          </p:nvPr>
        </p:nvGraphicFramePr>
        <p:xfrm>
          <a:off x="4730750" y="1417637"/>
          <a:ext cx="3960253" cy="51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2146300" imgH="2794000" progId="Equation.3">
                  <p:embed/>
                </p:oleObj>
              </mc:Choice>
              <mc:Fallback>
                <p:oleObj name="Equation" r:id="rId4" imgW="2146300" imgH="279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50" y="1417637"/>
                        <a:ext cx="3960253" cy="51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3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O</a:t>
            </a:r>
            <a:r>
              <a:rPr lang="en-GB" dirty="0" smtClean="0"/>
              <a:t>-</a:t>
            </a:r>
            <a:r>
              <a:rPr lang="en-GB" dirty="0" smtClean="0"/>
              <a:t>notation and loop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0" y="1600200"/>
            <a:ext cx="3860800" cy="498792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Can often infer upper bound on worst-case just by inspecting loop structure of an algorithm</a:t>
            </a:r>
          </a:p>
          <a:p>
            <a:r>
              <a:rPr lang="en-GB" dirty="0" smtClean="0"/>
              <a:t>Algorithm at top left is linear: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r>
              <a:rPr lang="en-GB" dirty="0" smtClean="0"/>
              <a:t>Algorithm at bottom left is cubic: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3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4368800" cy="32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O</a:t>
            </a:r>
            <a:r>
              <a:rPr lang="en-GB" dirty="0" smtClean="0"/>
              <a:t>-notation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If use </a:t>
            </a:r>
            <a:r>
              <a:rPr lang="en-GB" i="1" dirty="0" smtClean="0"/>
              <a:t>O</a:t>
            </a:r>
            <a:r>
              <a:rPr lang="en-GB" dirty="0" smtClean="0"/>
              <a:t>-notation to bound the worst-case running time, then we have an upper bound on the time </a:t>
            </a:r>
            <a:r>
              <a:rPr lang="en-GB" i="1" dirty="0" smtClean="0"/>
              <a:t>for every input</a:t>
            </a:r>
            <a:endParaRPr lang="en-GB" dirty="0"/>
          </a:p>
          <a:p>
            <a:pPr lvl="1"/>
            <a:r>
              <a:rPr lang="en-GB" dirty="0" smtClean="0"/>
              <a:t>this is because the bound is not necessarily tight</a:t>
            </a:r>
          </a:p>
          <a:p>
            <a:r>
              <a:rPr lang="en-GB" dirty="0" smtClean="0"/>
              <a:t>Thus, the running time for every input on insertion sort is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2</a:t>
            </a:r>
            <a:r>
              <a:rPr lang="en-GB" dirty="0" smtClean="0"/>
              <a:t>) – EVEN THE LINEAR BEST CASE!</a:t>
            </a:r>
          </a:p>
          <a:p>
            <a:r>
              <a:rPr lang="en-GB" dirty="0" smtClean="0"/>
              <a:t>Note that the running time for every input is </a:t>
            </a:r>
            <a:r>
              <a:rPr lang="en-GB" b="1" dirty="0" smtClean="0"/>
              <a:t>NOT</a:t>
            </a:r>
            <a:r>
              <a:rPr lang="en-GB" dirty="0" smtClean="0"/>
              <a:t> given by </a:t>
            </a:r>
            <a:r>
              <a:rPr lang="en-GB" dirty="0" err="1" smtClean="0"/>
              <a:t>Θ</a:t>
            </a:r>
            <a:r>
              <a:rPr lang="en-GB" dirty="0" smtClean="0"/>
              <a:t>-notation</a:t>
            </a:r>
          </a:p>
          <a:p>
            <a:pPr lvl="1"/>
            <a:r>
              <a:rPr lang="en-GB" dirty="0" smtClean="0"/>
              <a:t>e.g., best-case running time of insertion sort is </a:t>
            </a:r>
            <a:r>
              <a:rPr lang="en-GB" dirty="0" err="1" smtClean="0"/>
              <a:t>Θ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which is </a:t>
            </a:r>
            <a:r>
              <a:rPr lang="en-GB" b="1" dirty="0" smtClean="0"/>
              <a:t>NOT</a:t>
            </a:r>
            <a:r>
              <a:rPr lang="en-GB" dirty="0" smtClean="0"/>
              <a:t> </a:t>
            </a:r>
            <a:r>
              <a:rPr lang="en-GB" dirty="0" err="1" smtClean="0"/>
              <a:t>Θ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73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Ω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0" y="1600200"/>
            <a:ext cx="4584700" cy="4525963"/>
          </a:xfrm>
        </p:spPr>
        <p:txBody>
          <a:bodyPr/>
          <a:lstStyle/>
          <a:p>
            <a:r>
              <a:rPr lang="en-GB" dirty="0" err="1" smtClean="0"/>
              <a:t>Ω</a:t>
            </a:r>
            <a:r>
              <a:rPr lang="en-GB" dirty="0" smtClean="0"/>
              <a:t>-notation gives an </a:t>
            </a:r>
            <a:r>
              <a:rPr lang="en-GB" b="1" dirty="0" smtClean="0"/>
              <a:t>asymptotic lower bound</a:t>
            </a:r>
            <a:endParaRPr lang="en-GB" dirty="0" smtClean="0"/>
          </a:p>
          <a:p>
            <a:pPr lvl="1"/>
            <a:r>
              <a:rPr lang="en-GB" dirty="0" smtClean="0"/>
              <a:t>cf. </a:t>
            </a:r>
            <a:r>
              <a:rPr lang="en-GB" i="1" dirty="0" smtClean="0"/>
              <a:t>O</a:t>
            </a:r>
            <a:r>
              <a:rPr lang="en-GB" dirty="0" smtClean="0"/>
              <a:t>-notation which gives an asymptotic upper bound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644900" cy="37973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43334"/>
              </p:ext>
            </p:extLst>
          </p:nvPr>
        </p:nvGraphicFramePr>
        <p:xfrm>
          <a:off x="4572000" y="4605337"/>
          <a:ext cx="4114800" cy="209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2400300" imgH="1219200" progId="Equation.3">
                  <p:embed/>
                </p:oleObj>
              </mc:Choice>
              <mc:Fallback>
                <p:oleObj name="Equation" r:id="rId4" imgW="2400300" imgH="1219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4605337"/>
                        <a:ext cx="4114800" cy="209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21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Theorem relating </a:t>
            </a:r>
            <a:r>
              <a:rPr lang="en-GB" dirty="0" err="1" smtClean="0"/>
              <a:t>Θ</a:t>
            </a:r>
            <a:r>
              <a:rPr lang="en-GB" dirty="0" smtClean="0"/>
              <a:t>, </a:t>
            </a:r>
            <a:r>
              <a:rPr lang="en-GB" i="1" dirty="0" smtClean="0"/>
              <a:t>O </a:t>
            </a:r>
            <a:r>
              <a:rPr lang="en-GB" dirty="0" smtClean="0"/>
              <a:t>and </a:t>
            </a:r>
            <a:r>
              <a:rPr lang="en-GB" dirty="0" err="1" smtClean="0"/>
              <a:t>Ω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783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f(n) is </a:t>
            </a:r>
            <a:r>
              <a:rPr lang="en-GB" dirty="0" err="1" smtClean="0"/>
              <a:t>Θ</a:t>
            </a:r>
            <a:r>
              <a:rPr lang="en-GB" dirty="0" smtClean="0"/>
              <a:t>(g(n)), this means f(n) has tight upper and lower bounds of the form cg(n)</a:t>
            </a:r>
          </a:p>
          <a:p>
            <a:r>
              <a:rPr lang="en-GB" dirty="0" smtClean="0"/>
              <a:t>If f(n) is </a:t>
            </a:r>
            <a:r>
              <a:rPr lang="en-GB" dirty="0" err="1" smtClean="0"/>
              <a:t>Ω</a:t>
            </a:r>
            <a:r>
              <a:rPr lang="en-GB" dirty="0" smtClean="0"/>
              <a:t>(g(n)), then f(n) has a lower bound of the form cg(n)</a:t>
            </a:r>
          </a:p>
          <a:p>
            <a:r>
              <a:rPr lang="en-GB" dirty="0" smtClean="0"/>
              <a:t>If </a:t>
            </a:r>
            <a:r>
              <a:rPr lang="en-GB" dirty="0"/>
              <a:t>f(n) is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dirty="0"/>
              <a:t>g(n)), then f(n) has </a:t>
            </a:r>
            <a:r>
              <a:rPr lang="en-GB" dirty="0" smtClean="0"/>
              <a:t>an upper bound </a:t>
            </a:r>
            <a:r>
              <a:rPr lang="en-GB" dirty="0"/>
              <a:t>of the form cg(n</a:t>
            </a:r>
            <a:r>
              <a:rPr lang="en-GB" dirty="0" smtClean="0"/>
              <a:t>)</a:t>
            </a:r>
          </a:p>
          <a:p>
            <a:r>
              <a:rPr lang="en-GB" dirty="0" smtClean="0"/>
              <a:t>If both the upper and lower bounds are cg(n), then these bounds must be tight, so f(n) is </a:t>
            </a:r>
            <a:r>
              <a:rPr lang="en-GB" dirty="0" err="1"/>
              <a:t>Θ</a:t>
            </a:r>
            <a:r>
              <a:rPr lang="en-GB" dirty="0"/>
              <a:t>(g(n))</a:t>
            </a:r>
          </a:p>
          <a:p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18525"/>
              </p:ext>
            </p:extLst>
          </p:nvPr>
        </p:nvGraphicFramePr>
        <p:xfrm>
          <a:off x="1468607" y="1698625"/>
          <a:ext cx="621013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3213100" imgH="266700" progId="Equation.3">
                  <p:embed/>
                </p:oleObj>
              </mc:Choice>
              <mc:Fallback>
                <p:oleObj name="Equation" r:id="rId3" imgW="3213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607" y="1698625"/>
                        <a:ext cx="6210132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0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Chapter 3 of</a:t>
            </a:r>
          </a:p>
          <a:p>
            <a:pPr lvl="1"/>
            <a:r>
              <a:rPr lang="en-GB" dirty="0" err="1" smtClean="0"/>
              <a:t>Cormen</a:t>
            </a:r>
            <a:r>
              <a:rPr lang="en-GB" dirty="0" smtClean="0"/>
              <a:t>, T. H., </a:t>
            </a:r>
            <a:r>
              <a:rPr lang="en-GB" dirty="0" err="1" smtClean="0"/>
              <a:t>Leiserson</a:t>
            </a:r>
            <a:r>
              <a:rPr lang="en-GB" dirty="0" smtClean="0"/>
              <a:t>, C. E., </a:t>
            </a:r>
            <a:r>
              <a:rPr lang="en-GB" dirty="0" err="1" smtClean="0"/>
              <a:t>Rivest</a:t>
            </a:r>
            <a:r>
              <a:rPr lang="en-GB" dirty="0" smtClean="0"/>
              <a:t>, R. L. and Stein, C. (2001). </a:t>
            </a:r>
            <a:r>
              <a:rPr lang="en-GB" i="1" dirty="0" smtClean="0"/>
              <a:t>Introduction to Algorithms</a:t>
            </a:r>
            <a:r>
              <a:rPr lang="en-GB" dirty="0" smtClean="0"/>
              <a:t> (Second Edition). MIT Press, Cambridge, 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31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Ω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0" y="1417638"/>
            <a:ext cx="4584700" cy="504348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When </a:t>
            </a:r>
            <a:r>
              <a:rPr lang="en-GB" dirty="0" err="1" smtClean="0"/>
              <a:t>Ω</a:t>
            </a:r>
            <a:r>
              <a:rPr lang="en-GB" dirty="0" smtClean="0"/>
              <a:t> is used to bound the best case, then it bounds the running time for all inputs</a:t>
            </a:r>
          </a:p>
          <a:p>
            <a:r>
              <a:rPr lang="en-GB" dirty="0" smtClean="0"/>
              <a:t>For example, the best-case running time of insertion sort is </a:t>
            </a:r>
            <a:r>
              <a:rPr lang="en-GB" dirty="0" err="1" smtClean="0"/>
              <a:t>Ω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), so the running time of insertion sort is </a:t>
            </a:r>
            <a:r>
              <a:rPr lang="en-GB" dirty="0" err="1"/>
              <a:t>Ω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 smtClean="0"/>
              <a:t>) (for all inputs)</a:t>
            </a:r>
          </a:p>
          <a:p>
            <a:r>
              <a:rPr lang="en-GB" dirty="0" smtClean="0"/>
              <a:t>The worst-case running time of insertion sort is </a:t>
            </a:r>
            <a:r>
              <a:rPr lang="en-GB" dirty="0" err="1"/>
              <a:t>Ω</a:t>
            </a:r>
            <a:r>
              <a:rPr lang="en-GB" dirty="0"/>
              <a:t>(</a:t>
            </a:r>
            <a:r>
              <a:rPr lang="en-GB" i="1" dirty="0" smtClean="0"/>
              <a:t>n</a:t>
            </a:r>
            <a:r>
              <a:rPr lang="en-GB" i="1" baseline="30000" dirty="0" smtClean="0"/>
              <a:t>2</a:t>
            </a:r>
            <a:r>
              <a:rPr lang="en-GB" dirty="0" smtClean="0"/>
              <a:t>) (and </a:t>
            </a:r>
            <a:r>
              <a:rPr lang="en-GB" dirty="0" err="1"/>
              <a:t>Ω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</a:t>
            </a:r>
            <a:r>
              <a:rPr lang="en-GB" dirty="0" smtClean="0"/>
              <a:t>)</a:t>
            </a:r>
          </a:p>
          <a:p>
            <a:r>
              <a:rPr lang="en-GB" dirty="0" smtClean="0"/>
              <a:t>But the running time of insertion sort is </a:t>
            </a:r>
            <a:r>
              <a:rPr lang="en-GB" b="1" dirty="0" smtClean="0"/>
              <a:t>NOT</a:t>
            </a:r>
            <a:r>
              <a:rPr lang="en-GB" dirty="0" smtClean="0"/>
              <a:t> </a:t>
            </a:r>
            <a:r>
              <a:rPr lang="en-GB" dirty="0" err="1"/>
              <a:t>Ω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i="1" baseline="30000" dirty="0"/>
              <a:t>2</a:t>
            </a:r>
            <a:r>
              <a:rPr lang="en-GB" dirty="0"/>
              <a:t>) </a:t>
            </a:r>
            <a:r>
              <a:rPr lang="en-GB" dirty="0" smtClean="0"/>
              <a:t>because the best case is </a:t>
            </a:r>
            <a:r>
              <a:rPr lang="en-GB" dirty="0" err="1" smtClean="0"/>
              <a:t>Θ</a:t>
            </a:r>
            <a:r>
              <a:rPr lang="en-GB" dirty="0" smtClean="0"/>
              <a:t>(n)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6449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28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Asymptotic notation in equations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309149"/>
              </p:ext>
            </p:extLst>
          </p:nvPr>
        </p:nvGraphicFramePr>
        <p:xfrm>
          <a:off x="457200" y="1793876"/>
          <a:ext cx="8218884" cy="296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4114800" imgH="1485900" progId="Equation.3">
                  <p:embed/>
                </p:oleObj>
              </mc:Choice>
              <mc:Fallback>
                <p:oleObj name="Equation" r:id="rId3" imgW="4114800" imgH="148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93876"/>
                        <a:ext cx="8218884" cy="2968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5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612"/>
          </a:xfrm>
        </p:spPr>
        <p:txBody>
          <a:bodyPr/>
          <a:lstStyle/>
          <a:p>
            <a:r>
              <a:rPr lang="en-GB" i="1" dirty="0" smtClean="0"/>
              <a:t>o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455612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bound provided by </a:t>
            </a:r>
            <a:r>
              <a:rPr lang="en-GB" i="1" dirty="0" smtClean="0"/>
              <a:t>O</a:t>
            </a:r>
            <a:r>
              <a:rPr lang="en-GB" dirty="0" smtClean="0"/>
              <a:t>-notation may or may not be tight</a:t>
            </a:r>
          </a:p>
          <a:p>
            <a:r>
              <a:rPr lang="en-GB" dirty="0" smtClean="0"/>
              <a:t>The bound provided by </a:t>
            </a:r>
            <a:r>
              <a:rPr lang="en-GB" i="1" dirty="0" smtClean="0"/>
              <a:t>o</a:t>
            </a:r>
            <a:r>
              <a:rPr lang="en-GB" dirty="0" smtClean="0"/>
              <a:t>-notation is </a:t>
            </a:r>
            <a:r>
              <a:rPr lang="en-GB" b="1" dirty="0" smtClean="0"/>
              <a:t>necessarily not tight</a:t>
            </a:r>
          </a:p>
          <a:p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))</a:t>
            </a:r>
            <a:r>
              <a:rPr lang="en-GB" dirty="0"/>
              <a:t> </a:t>
            </a:r>
            <a:r>
              <a:rPr lang="en-GB" dirty="0" smtClean="0"/>
              <a:t>is the</a:t>
            </a:r>
            <a:r>
              <a:rPr lang="en-GB" b="1" dirty="0"/>
              <a:t> </a:t>
            </a:r>
            <a:r>
              <a:rPr lang="en-GB" b="1" dirty="0" smtClean="0"/>
              <a:t>set</a:t>
            </a:r>
            <a:r>
              <a:rPr lang="en-GB" dirty="0" smtClean="0"/>
              <a:t> of functions,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  <a:r>
              <a:rPr lang="en-GB" i="1" dirty="0" smtClean="0"/>
              <a:t>, </a:t>
            </a:r>
            <a:r>
              <a:rPr lang="en-GB" dirty="0" smtClean="0"/>
              <a:t>such that</a:t>
            </a:r>
            <a:r>
              <a:rPr lang="en-GB" i="1" dirty="0" smtClean="0"/>
              <a:t> </a:t>
            </a:r>
            <a:r>
              <a:rPr lang="en-GB" dirty="0" smtClean="0"/>
              <a:t>for </a:t>
            </a:r>
            <a:r>
              <a:rPr lang="en-GB" b="1" dirty="0" smtClean="0"/>
              <a:t>any positive constant, </a:t>
            </a:r>
            <a:r>
              <a:rPr lang="en-GB" b="1" i="1" dirty="0" smtClean="0"/>
              <a:t>c</a:t>
            </a:r>
            <a:r>
              <a:rPr lang="en-GB" b="1" dirty="0" smtClean="0"/>
              <a:t> &gt; 0,</a:t>
            </a:r>
            <a:r>
              <a:rPr lang="en-GB" dirty="0" smtClean="0"/>
              <a:t> there exists a constant,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/>
              <a:t> </a:t>
            </a:r>
            <a:r>
              <a:rPr lang="en-GB" dirty="0" smtClean="0"/>
              <a:t>&gt; 0, such that 0 ≤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≤ </a:t>
            </a:r>
            <a:r>
              <a:rPr lang="en-GB" i="1" dirty="0" smtClean="0"/>
              <a:t>cg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for all </a:t>
            </a:r>
            <a:r>
              <a:rPr lang="en-GB" i="1" dirty="0" smtClean="0"/>
              <a:t>n</a:t>
            </a:r>
            <a:r>
              <a:rPr lang="en-GB" dirty="0" smtClean="0"/>
              <a:t> ≥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</a:p>
          <a:p>
            <a:r>
              <a:rPr lang="en-GB" dirty="0" smtClean="0"/>
              <a:t>For example, 2</a:t>
            </a:r>
            <a:r>
              <a:rPr lang="en-GB" i="1" dirty="0" smtClean="0"/>
              <a:t>n</a:t>
            </a:r>
            <a:r>
              <a:rPr lang="en-GB" dirty="0" smtClean="0"/>
              <a:t> =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2</a:t>
            </a:r>
            <a:r>
              <a:rPr lang="en-GB" dirty="0" smtClean="0"/>
              <a:t>) but 2</a:t>
            </a:r>
            <a:r>
              <a:rPr lang="en-GB" i="1" dirty="0" smtClean="0"/>
              <a:t>n</a:t>
            </a:r>
            <a:r>
              <a:rPr lang="en-GB" baseline="30000" dirty="0" smtClean="0"/>
              <a:t>2 </a:t>
            </a:r>
            <a:r>
              <a:rPr lang="en-GB" dirty="0" smtClean="0"/>
              <a:t>≠ </a:t>
            </a:r>
            <a:r>
              <a:rPr lang="en-GB" i="1" dirty="0"/>
              <a:t>o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baseline="30000" dirty="0"/>
              <a:t>2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 smtClean="0"/>
              <a:t>The difference between </a:t>
            </a:r>
            <a:r>
              <a:rPr lang="en-GB" i="1" dirty="0" smtClean="0"/>
              <a:t>o</a:t>
            </a:r>
            <a:r>
              <a:rPr lang="en-GB" dirty="0" smtClean="0"/>
              <a:t>-notation and </a:t>
            </a:r>
            <a:r>
              <a:rPr lang="en-GB" i="1" dirty="0" smtClean="0"/>
              <a:t>O-</a:t>
            </a:r>
            <a:r>
              <a:rPr lang="en-GB" dirty="0" smtClean="0"/>
              <a:t>notation is that </a:t>
            </a:r>
            <a:r>
              <a:rPr lang="en-GB" i="1" dirty="0" smtClean="0"/>
              <a:t>O</a:t>
            </a:r>
            <a:r>
              <a:rPr lang="en-GB" dirty="0" smtClean="0"/>
              <a:t> only has to hold for at least one constant, </a:t>
            </a:r>
            <a:r>
              <a:rPr lang="en-GB" i="1" dirty="0" smtClean="0"/>
              <a:t>c</a:t>
            </a:r>
            <a:r>
              <a:rPr lang="en-GB" dirty="0" smtClean="0"/>
              <a:t>, whereas </a:t>
            </a:r>
            <a:r>
              <a:rPr lang="en-GB" i="1" dirty="0" smtClean="0"/>
              <a:t>o</a:t>
            </a:r>
            <a:r>
              <a:rPr lang="en-GB" dirty="0" smtClean="0"/>
              <a:t> has to hold for </a:t>
            </a:r>
            <a:r>
              <a:rPr lang="en-GB" i="1" dirty="0" smtClean="0"/>
              <a:t>all</a:t>
            </a:r>
            <a:r>
              <a:rPr lang="en-GB" dirty="0" smtClean="0"/>
              <a:t> constants </a:t>
            </a:r>
            <a:r>
              <a:rPr lang="en-GB" i="1" dirty="0" smtClean="0"/>
              <a:t>c</a:t>
            </a:r>
            <a:r>
              <a:rPr lang="en-GB" dirty="0" smtClean="0"/>
              <a:t> greater than 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51727"/>
              </p:ext>
            </p:extLst>
          </p:nvPr>
        </p:nvGraphicFramePr>
        <p:xfrm>
          <a:off x="2495378" y="5667375"/>
          <a:ext cx="416577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2209800" imgH="469900" progId="Equation.3">
                  <p:embed/>
                </p:oleObj>
              </mc:Choice>
              <mc:Fallback>
                <p:oleObj name="Equation" r:id="rId3" imgW="2209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378" y="5667375"/>
                        <a:ext cx="4165772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9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ω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2050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ω</a:t>
            </a:r>
            <a:r>
              <a:rPr lang="en-GB" dirty="0" smtClean="0"/>
              <a:t>-notation is to </a:t>
            </a:r>
            <a:r>
              <a:rPr lang="en-GB" dirty="0" err="1" smtClean="0"/>
              <a:t>Ω</a:t>
            </a:r>
            <a:r>
              <a:rPr lang="en-GB" dirty="0" smtClean="0"/>
              <a:t>-notation what </a:t>
            </a:r>
            <a:r>
              <a:rPr lang="en-GB" i="1" dirty="0" smtClean="0"/>
              <a:t>o</a:t>
            </a:r>
            <a:r>
              <a:rPr lang="en-GB" dirty="0" smtClean="0"/>
              <a:t>-notation is to </a:t>
            </a:r>
            <a:r>
              <a:rPr lang="en-GB" i="1" dirty="0" smtClean="0"/>
              <a:t>O-</a:t>
            </a:r>
            <a:r>
              <a:rPr lang="en-GB" dirty="0" smtClean="0"/>
              <a:t>notation</a:t>
            </a:r>
          </a:p>
          <a:p>
            <a:r>
              <a:rPr lang="en-GB" dirty="0" err="1"/>
              <a:t>ω</a:t>
            </a:r>
            <a:r>
              <a:rPr lang="en-GB" dirty="0"/>
              <a:t>-notation </a:t>
            </a:r>
            <a:r>
              <a:rPr lang="en-GB" dirty="0" smtClean="0"/>
              <a:t>gives a </a:t>
            </a:r>
            <a:r>
              <a:rPr lang="en-GB" b="1" dirty="0" smtClean="0"/>
              <a:t>lower</a:t>
            </a:r>
            <a:r>
              <a:rPr lang="en-GB" dirty="0" smtClean="0"/>
              <a:t> bound that is </a:t>
            </a:r>
            <a:r>
              <a:rPr lang="en-GB" b="1" dirty="0" smtClean="0"/>
              <a:t>not</a:t>
            </a:r>
            <a:r>
              <a:rPr lang="en-GB" dirty="0" smtClean="0"/>
              <a:t> asymptotically tight</a:t>
            </a:r>
          </a:p>
          <a:p>
            <a:endParaRPr lang="en-GB" dirty="0"/>
          </a:p>
          <a:p>
            <a:r>
              <a:rPr lang="en-GB" dirty="0" err="1" smtClean="0"/>
              <a:t>ω</a:t>
            </a:r>
            <a:r>
              <a:rPr lang="en-GB" dirty="0" smtClean="0"/>
              <a:t>(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)) is the </a:t>
            </a:r>
            <a:r>
              <a:rPr lang="en-GB" b="1" dirty="0" smtClean="0"/>
              <a:t>set</a:t>
            </a:r>
            <a:r>
              <a:rPr lang="en-GB" dirty="0" smtClean="0"/>
              <a:t> of functions,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), such that for </a:t>
            </a:r>
            <a:r>
              <a:rPr lang="en-GB" b="1" dirty="0" smtClean="0"/>
              <a:t>any positive constant, </a:t>
            </a:r>
            <a:r>
              <a:rPr lang="en-GB" b="1" i="1" dirty="0" smtClean="0"/>
              <a:t>c</a:t>
            </a:r>
            <a:r>
              <a:rPr lang="en-GB" b="1" dirty="0" smtClean="0"/>
              <a:t> &gt; 0</a:t>
            </a:r>
            <a:r>
              <a:rPr lang="en-GB" dirty="0" smtClean="0"/>
              <a:t>, there exists a constant,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&gt;0, such that 0 ≤ </a:t>
            </a:r>
            <a:r>
              <a:rPr lang="en-GB" i="1" dirty="0" smtClean="0"/>
              <a:t>cg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&lt;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for all </a:t>
            </a:r>
            <a:r>
              <a:rPr lang="en-GB" i="1" dirty="0" smtClean="0"/>
              <a:t>n</a:t>
            </a:r>
            <a:r>
              <a:rPr lang="en-GB" dirty="0" smtClean="0"/>
              <a:t> &gt;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70537"/>
              </p:ext>
            </p:extLst>
          </p:nvPr>
        </p:nvGraphicFramePr>
        <p:xfrm>
          <a:off x="2476500" y="3063875"/>
          <a:ext cx="4191000" cy="51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2171700" imgH="266700" progId="Equation.3">
                  <p:embed/>
                </p:oleObj>
              </mc:Choice>
              <mc:Fallback>
                <p:oleObj name="Equation" r:id="rId3" imgW="2171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0" y="3063875"/>
                        <a:ext cx="4191000" cy="514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63735"/>
              </p:ext>
            </p:extLst>
          </p:nvPr>
        </p:nvGraphicFramePr>
        <p:xfrm>
          <a:off x="2191463" y="4635500"/>
          <a:ext cx="4364911" cy="196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2514600" imgH="1130300" progId="Equation.3">
                  <p:embed/>
                </p:oleObj>
              </mc:Choice>
              <mc:Fallback>
                <p:oleObj name="Equation" r:id="rId5" imgW="2514600" imgH="1130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1463" y="4635500"/>
                        <a:ext cx="4364911" cy="1962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732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Transitivity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235332"/>
              </p:ext>
            </p:extLst>
          </p:nvPr>
        </p:nvGraphicFramePr>
        <p:xfrm>
          <a:off x="457200" y="1417637"/>
          <a:ext cx="8237111" cy="339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3" imgW="3390900" imgH="1397000" progId="Equation.3">
                  <p:embed/>
                </p:oleObj>
              </mc:Choice>
              <mc:Fallback>
                <p:oleObj name="Equation" r:id="rId3" imgW="3390900" imgH="139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7"/>
                        <a:ext cx="8237111" cy="339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99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Reflexivity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42038"/>
              </p:ext>
            </p:extLst>
          </p:nvPr>
        </p:nvGraphicFramePr>
        <p:xfrm>
          <a:off x="3175000" y="1600200"/>
          <a:ext cx="27940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1003300" imgH="1625600" progId="Equation.3">
                  <p:embed/>
                </p:oleObj>
              </mc:Choice>
              <mc:Fallback>
                <p:oleObj name="Equation" r:id="rId3" imgW="10033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0" y="1600200"/>
                        <a:ext cx="27940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740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Symmetry and transpose symmetry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8968"/>
              </p:ext>
            </p:extLst>
          </p:nvPr>
        </p:nvGraphicFramePr>
        <p:xfrm>
          <a:off x="457200" y="1417638"/>
          <a:ext cx="8233325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3" imgW="2146300" imgH="1066800" progId="Equation.3">
                  <p:embed/>
                </p:oleObj>
              </mc:Choice>
              <mc:Fallback>
                <p:oleObj name="Equation" r:id="rId3" imgW="21463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33325" cy="409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26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Analogy with comparison between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5" y="2108201"/>
            <a:ext cx="4098925" cy="3479800"/>
          </a:xfrm>
        </p:spPr>
        <p:txBody>
          <a:bodyPr/>
          <a:lstStyle/>
          <a:p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is </a:t>
            </a:r>
            <a:r>
              <a:rPr lang="en-GB" b="1" dirty="0" smtClean="0"/>
              <a:t>asymptotically smaller</a:t>
            </a:r>
            <a:r>
              <a:rPr lang="en-GB" dirty="0" smtClean="0"/>
              <a:t> than 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if </a:t>
            </a:r>
            <a:br>
              <a:rPr lang="en-GB" dirty="0" smtClean="0"/>
            </a:b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)=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))</a:t>
            </a:r>
          </a:p>
          <a:p>
            <a:r>
              <a:rPr lang="en-GB" i="1" dirty="0"/>
              <a:t>f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 is </a:t>
            </a:r>
            <a:r>
              <a:rPr lang="en-GB" b="1" dirty="0"/>
              <a:t>asymptotically </a:t>
            </a:r>
            <a:r>
              <a:rPr lang="en-GB" b="1" dirty="0" smtClean="0"/>
              <a:t>larger </a:t>
            </a:r>
            <a:r>
              <a:rPr lang="en-GB" dirty="0" smtClean="0"/>
              <a:t>than </a:t>
            </a:r>
            <a:r>
              <a:rPr lang="en-GB" i="1" dirty="0"/>
              <a:t>g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 if </a:t>
            </a:r>
            <a:br>
              <a:rPr lang="en-GB" dirty="0"/>
            </a:br>
            <a:r>
              <a:rPr lang="en-GB" i="1" dirty="0"/>
              <a:t>f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</a:t>
            </a:r>
            <a:r>
              <a:rPr lang="en-GB" dirty="0" smtClean="0"/>
              <a:t>=</a:t>
            </a:r>
            <a:r>
              <a:rPr lang="en-GB" i="1" dirty="0" err="1" smtClean="0"/>
              <a:t>ω</a:t>
            </a:r>
            <a:r>
              <a:rPr lang="en-GB" dirty="0" smtClean="0"/>
              <a:t>(</a:t>
            </a:r>
            <a:r>
              <a:rPr lang="en-GB" i="1" dirty="0"/>
              <a:t>g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))</a:t>
            </a:r>
          </a:p>
          <a:p>
            <a:endParaRPr lang="en-GB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405"/>
              </p:ext>
            </p:extLst>
          </p:nvPr>
        </p:nvGraphicFramePr>
        <p:xfrm>
          <a:off x="457200" y="2417763"/>
          <a:ext cx="4093252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3" imgW="2298700" imgH="1397000" progId="Equation.3">
                  <p:embed/>
                </p:oleObj>
              </mc:Choice>
              <mc:Fallback>
                <p:oleObj name="Equation" r:id="rId3" imgW="2298700" imgH="139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417763"/>
                        <a:ext cx="4093252" cy="248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01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Trichotomy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For real numbers, it must be true that </a:t>
            </a:r>
            <a:br>
              <a:rPr lang="en-GB" dirty="0" smtClean="0"/>
            </a:br>
            <a:r>
              <a:rPr lang="en-GB" dirty="0" smtClean="0"/>
              <a:t>a = b or a &lt; b or a &gt; b</a:t>
            </a:r>
          </a:p>
          <a:p>
            <a:r>
              <a:rPr lang="en-GB" dirty="0" smtClean="0"/>
              <a:t>However some functions are not asymptotically comparable</a:t>
            </a:r>
          </a:p>
          <a:p>
            <a:pPr lvl="1"/>
            <a:r>
              <a:rPr lang="en-GB" dirty="0" smtClean="0"/>
              <a:t>that is,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is neither </a:t>
            </a:r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)) nor </a:t>
            </a:r>
            <a:r>
              <a:rPr lang="en-GB" dirty="0" err="1" smtClean="0"/>
              <a:t>Ω</a:t>
            </a:r>
            <a:r>
              <a:rPr lang="en-GB" dirty="0" smtClean="0"/>
              <a:t>(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)) </a:t>
            </a:r>
          </a:p>
          <a:p>
            <a:r>
              <a:rPr lang="en-GB" dirty="0" smtClean="0"/>
              <a:t>For example, the function </a:t>
            </a:r>
            <a:r>
              <a:rPr lang="en-GB" i="1" dirty="0" smtClean="0"/>
              <a:t>n</a:t>
            </a:r>
            <a:r>
              <a:rPr lang="en-GB" dirty="0" smtClean="0"/>
              <a:t> and </a:t>
            </a:r>
            <a:r>
              <a:rPr lang="en-GB" i="1" dirty="0" smtClean="0"/>
              <a:t>n</a:t>
            </a:r>
            <a:r>
              <a:rPr lang="en-GB" baseline="30000" dirty="0" smtClean="0"/>
              <a:t>1+sin</a:t>
            </a:r>
            <a:r>
              <a:rPr lang="en-GB" i="1" baseline="30000" dirty="0"/>
              <a:t> </a:t>
            </a:r>
            <a:r>
              <a:rPr lang="en-GB" i="1" baseline="30000" dirty="0" smtClean="0"/>
              <a:t>n</a:t>
            </a:r>
            <a:r>
              <a:rPr lang="en-GB" dirty="0" smtClean="0"/>
              <a:t> are not comparable because the value in the exponent of </a:t>
            </a:r>
            <a:r>
              <a:rPr lang="en-GB" i="1" dirty="0"/>
              <a:t>n</a:t>
            </a:r>
            <a:r>
              <a:rPr lang="en-GB" baseline="30000" dirty="0"/>
              <a:t>1+sin</a:t>
            </a:r>
            <a:r>
              <a:rPr lang="en-GB" i="1" baseline="30000" dirty="0"/>
              <a:t> n</a:t>
            </a:r>
            <a:r>
              <a:rPr lang="en-GB" dirty="0"/>
              <a:t> </a:t>
            </a:r>
            <a:r>
              <a:rPr lang="en-GB" dirty="0" smtClean="0"/>
              <a:t>oscillates between 0 and 2, taking all values </a:t>
            </a:r>
            <a:r>
              <a:rPr lang="en-GB" smtClean="0"/>
              <a:t>in between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9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28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Order of growth of the running time of an algorithm indicates algorithm’s </a:t>
            </a:r>
            <a:r>
              <a:rPr lang="en-GB" i="1" dirty="0" smtClean="0"/>
              <a:t>efficiency</a:t>
            </a:r>
          </a:p>
          <a:p>
            <a:r>
              <a:rPr lang="en-GB" dirty="0" smtClean="0"/>
              <a:t>When </a:t>
            </a:r>
            <a:r>
              <a:rPr lang="en-GB" i="1" dirty="0" smtClean="0"/>
              <a:t>n</a:t>
            </a:r>
            <a:r>
              <a:rPr lang="en-GB" dirty="0" smtClean="0"/>
              <a:t>, the input size, is large enough, merge sort with it’s </a:t>
            </a:r>
            <a:r>
              <a:rPr lang="en-GB" dirty="0" err="1" smtClean="0"/>
              <a:t>Θ</a:t>
            </a:r>
            <a:r>
              <a:rPr lang="en-GB" dirty="0" smtClean="0"/>
              <a:t>(</a:t>
            </a:r>
            <a:r>
              <a:rPr lang="en-GB" i="1" dirty="0" smtClean="0"/>
              <a:t>n </a:t>
            </a:r>
            <a:r>
              <a:rPr lang="en-GB" dirty="0" err="1" smtClean="0"/>
              <a:t>lg</a:t>
            </a:r>
            <a:r>
              <a:rPr lang="en-GB" dirty="0" smtClean="0"/>
              <a:t> </a:t>
            </a:r>
            <a:r>
              <a:rPr lang="en-GB" i="1" dirty="0" smtClean="0"/>
              <a:t>n</a:t>
            </a:r>
            <a:r>
              <a:rPr lang="en-GB" dirty="0" smtClean="0"/>
              <a:t>) worst case running time beats insertion sort whose worst-case running time is </a:t>
            </a:r>
            <a:r>
              <a:rPr lang="en-GB" dirty="0" err="1" smtClean="0"/>
              <a:t>Θ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r>
              <a:rPr lang="en-GB" dirty="0" smtClean="0"/>
              <a:t>When processing lots of data (e.g., in many multimedia applications) then we only worry about the highest-order terms in the order of growth</a:t>
            </a:r>
          </a:p>
          <a:p>
            <a:pPr lvl="1"/>
            <a:r>
              <a:rPr lang="en-GB" dirty="0" smtClean="0"/>
              <a:t>We ignore constants and we ignore the lower-order terms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73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Asymptotic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7258"/>
            <a:ext cx="8229600" cy="2268905"/>
          </a:xfrm>
        </p:spPr>
        <p:txBody>
          <a:bodyPr/>
          <a:lstStyle/>
          <a:p>
            <a:r>
              <a:rPr lang="en-GB" dirty="0" smtClean="0"/>
              <a:t>Only generally concerned with how the running time (or space) increases </a:t>
            </a:r>
            <a:r>
              <a:rPr lang="en-GB" i="1" dirty="0" smtClean="0"/>
              <a:t>in the limit</a:t>
            </a:r>
            <a:endParaRPr lang="en-GB" dirty="0" smtClean="0"/>
          </a:p>
          <a:p>
            <a:r>
              <a:rPr lang="en-GB" dirty="0" smtClean="0"/>
              <a:t>That is, the </a:t>
            </a:r>
            <a:r>
              <a:rPr lang="en-GB" i="1" dirty="0" smtClean="0"/>
              <a:t>asymptotic behaviour</a:t>
            </a:r>
            <a:r>
              <a:rPr lang="en-GB" dirty="0" smtClean="0"/>
              <a:t> of the algorithm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05" y="1417638"/>
            <a:ext cx="7043192" cy="22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Asymptotic 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9562"/>
            <a:ext cx="8229600" cy="308660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Asymptotic running time usually stated in terms of functions whose domains are the set of natural numbers, </a:t>
            </a:r>
            <a:r>
              <a:rPr lang="en-GB" b="1" dirty="0" smtClean="0"/>
              <a:t>N</a:t>
            </a:r>
            <a:r>
              <a:rPr lang="en-GB" dirty="0" smtClean="0"/>
              <a:t> = {0, 1, ,2, ...}</a:t>
            </a:r>
          </a:p>
          <a:p>
            <a:r>
              <a:rPr lang="en-GB" dirty="0" smtClean="0"/>
              <a:t>Worst-case running time, </a:t>
            </a:r>
            <a:r>
              <a:rPr lang="en-GB" i="1" dirty="0" smtClean="0"/>
              <a:t>T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), usually defined on integral input sizes</a:t>
            </a:r>
          </a:p>
          <a:p>
            <a:r>
              <a:rPr lang="en-GB" dirty="0" smtClean="0"/>
              <a:t>Notation often abused</a:t>
            </a:r>
          </a:p>
          <a:p>
            <a:pPr lvl="1"/>
            <a:r>
              <a:rPr lang="en-GB" dirty="0" smtClean="0"/>
              <a:t>e.g., by extending to domain of real numbers</a:t>
            </a:r>
          </a:p>
          <a:p>
            <a:r>
              <a:rPr lang="en-GB" dirty="0" smtClean="0"/>
              <a:t>But should be careful not to </a:t>
            </a:r>
            <a:r>
              <a:rPr lang="en-GB" i="1" dirty="0" smtClean="0"/>
              <a:t>misuse</a:t>
            </a:r>
            <a:r>
              <a:rPr lang="en-GB" dirty="0" smtClean="0"/>
              <a:t> the notation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65" y="1417638"/>
            <a:ext cx="5157952" cy="16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600200"/>
            <a:ext cx="4265698" cy="501672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Worst-case running time of insertion sort is </a:t>
            </a:r>
            <a:r>
              <a:rPr lang="en-GB" dirty="0" err="1" smtClean="0"/>
              <a:t>Θ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r>
              <a:rPr lang="en-GB" dirty="0" smtClean="0"/>
              <a:t>If 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  <a:r>
              <a:rPr lang="en-GB" i="1" dirty="0" smtClean="0"/>
              <a:t> </a:t>
            </a:r>
            <a:r>
              <a:rPr lang="en-GB" dirty="0" smtClean="0"/>
              <a:t>is a function, then </a:t>
            </a:r>
            <a:r>
              <a:rPr lang="en-GB" dirty="0" err="1" smtClean="0"/>
              <a:t>Θ</a:t>
            </a:r>
            <a:r>
              <a:rPr lang="en-GB" dirty="0" smtClean="0"/>
              <a:t>(</a:t>
            </a:r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)) is the </a:t>
            </a:r>
            <a:r>
              <a:rPr lang="en-GB" i="1" dirty="0" smtClean="0"/>
              <a:t>set</a:t>
            </a:r>
            <a:r>
              <a:rPr lang="en-GB" dirty="0" smtClean="0"/>
              <a:t> of functions, </a:t>
            </a:r>
            <a:r>
              <a:rPr lang="en-GB" i="1" dirty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), such that </a:t>
            </a:r>
            <a:br>
              <a:rPr lang="en-GB" dirty="0" smtClean="0"/>
            </a:br>
            <a:r>
              <a:rPr lang="en-GB" b="1" dirty="0" smtClean="0"/>
              <a:t>0 ≤</a:t>
            </a:r>
            <a:r>
              <a:rPr lang="en-GB" b="1" i="1" dirty="0" smtClean="0"/>
              <a:t> c</a:t>
            </a:r>
            <a:r>
              <a:rPr lang="en-GB" b="1" i="1" baseline="-25000" dirty="0" smtClean="0"/>
              <a:t>1</a:t>
            </a:r>
            <a:r>
              <a:rPr lang="en-GB" b="1" i="1" dirty="0" smtClean="0"/>
              <a:t>g</a:t>
            </a:r>
            <a:r>
              <a:rPr lang="en-GB" b="1" dirty="0" smtClean="0"/>
              <a:t>(</a:t>
            </a:r>
            <a:r>
              <a:rPr lang="en-GB" b="1" i="1" dirty="0" smtClean="0"/>
              <a:t>n</a:t>
            </a:r>
            <a:r>
              <a:rPr lang="en-GB" b="1" dirty="0" smtClean="0"/>
              <a:t>) ≤ </a:t>
            </a:r>
            <a:r>
              <a:rPr lang="en-GB" b="1" i="1" dirty="0" smtClean="0"/>
              <a:t>f</a:t>
            </a:r>
            <a:r>
              <a:rPr lang="en-GB" b="1" dirty="0" smtClean="0"/>
              <a:t>(</a:t>
            </a:r>
            <a:r>
              <a:rPr lang="en-GB" b="1" i="1" dirty="0" smtClean="0"/>
              <a:t>n</a:t>
            </a:r>
            <a:r>
              <a:rPr lang="en-GB" b="1" dirty="0" smtClean="0"/>
              <a:t>) ≤ </a:t>
            </a:r>
            <a:r>
              <a:rPr lang="en-GB" b="1" i="1" dirty="0" smtClean="0"/>
              <a:t>c</a:t>
            </a:r>
            <a:r>
              <a:rPr lang="en-GB" b="1" baseline="-25000" dirty="0"/>
              <a:t>2</a:t>
            </a:r>
            <a:r>
              <a:rPr lang="en-GB" b="1" i="1" dirty="0" smtClean="0"/>
              <a:t>g</a:t>
            </a:r>
            <a:r>
              <a:rPr lang="en-GB" b="1" dirty="0" smtClean="0"/>
              <a:t>(</a:t>
            </a:r>
            <a:r>
              <a:rPr lang="en-GB" b="1" i="1" dirty="0" smtClean="0"/>
              <a:t>n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dirty="0" smtClean="0"/>
              <a:t>for all </a:t>
            </a:r>
            <a:r>
              <a:rPr lang="en-GB" i="1" dirty="0" smtClean="0"/>
              <a:t>n </a:t>
            </a:r>
            <a:r>
              <a:rPr lang="en-GB" dirty="0" smtClean="0"/>
              <a:t>≥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 for some given values of </a:t>
            </a:r>
            <a:r>
              <a:rPr lang="en-GB" i="1" dirty="0" smtClean="0"/>
              <a:t>c</a:t>
            </a:r>
            <a:r>
              <a:rPr lang="en-GB" i="1" baseline="-25000" dirty="0" smtClean="0"/>
              <a:t>1</a:t>
            </a:r>
            <a:r>
              <a:rPr lang="en-GB" dirty="0" smtClean="0"/>
              <a:t>,</a:t>
            </a:r>
            <a:r>
              <a:rPr lang="en-GB" i="1" baseline="-25000" dirty="0" smtClean="0"/>
              <a:t> </a:t>
            </a:r>
            <a:r>
              <a:rPr lang="en-GB" i="1" dirty="0" smtClean="0"/>
              <a:t>c</a:t>
            </a:r>
            <a:r>
              <a:rPr lang="en-GB" i="1" baseline="-25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and</a:t>
            </a:r>
            <a:r>
              <a:rPr lang="en-GB" i="1" baseline="-25000" dirty="0" smtClean="0"/>
              <a:t> </a:t>
            </a:r>
            <a:r>
              <a:rPr lang="en-GB" i="1" dirty="0" smtClean="0"/>
              <a:t>n</a:t>
            </a:r>
            <a:r>
              <a:rPr lang="en-GB" i="1" baseline="-25000" dirty="0" smtClean="0"/>
              <a:t>0</a:t>
            </a:r>
            <a:endParaRPr lang="en-GB" i="1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5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600200"/>
            <a:ext cx="4265698" cy="5016721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Θ</a:t>
            </a:r>
            <a:r>
              <a:rPr lang="en-GB" dirty="0"/>
              <a:t>(</a:t>
            </a:r>
            <a:r>
              <a:rPr lang="en-GB" i="1" dirty="0"/>
              <a:t>g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</a:t>
            </a:r>
            <a:r>
              <a:rPr lang="en-GB" dirty="0" smtClean="0"/>
              <a:t>) is a </a:t>
            </a:r>
            <a:r>
              <a:rPr lang="en-GB" b="1" dirty="0" smtClean="0"/>
              <a:t>set</a:t>
            </a:r>
            <a:r>
              <a:rPr lang="en-GB" dirty="0" smtClean="0"/>
              <a:t> so we can write</a:t>
            </a:r>
          </a:p>
          <a:p>
            <a:endParaRPr lang="en-GB" dirty="0"/>
          </a:p>
          <a:p>
            <a:r>
              <a:rPr lang="en-GB" dirty="0" smtClean="0"/>
              <a:t>In fact, we actually usually write</a:t>
            </a:r>
          </a:p>
          <a:p>
            <a:endParaRPr lang="en-GB" dirty="0"/>
          </a:p>
          <a:p>
            <a:r>
              <a:rPr lang="en-GB" dirty="0" smtClean="0"/>
              <a:t>This may be confusing, but we’ll see later that it has its advantages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08511"/>
              </p:ext>
            </p:extLst>
          </p:nvPr>
        </p:nvGraphicFramePr>
        <p:xfrm>
          <a:off x="5357904" y="2624567"/>
          <a:ext cx="2042392" cy="5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1016000" imgH="266700" progId="Equation.3">
                  <p:embed/>
                </p:oleObj>
              </mc:Choice>
              <mc:Fallback>
                <p:oleObj name="Equation" r:id="rId4" imgW="1016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57904" y="2624567"/>
                        <a:ext cx="2042392" cy="53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700880"/>
              </p:ext>
            </p:extLst>
          </p:nvPr>
        </p:nvGraphicFramePr>
        <p:xfrm>
          <a:off x="5407984" y="4171700"/>
          <a:ext cx="19923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990600" imgH="266700" progId="Equation.3">
                  <p:embed/>
                </p:oleObj>
              </mc:Choice>
              <mc:Fallback>
                <p:oleObj name="Equation" r:id="rId6" imgW="990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7984" y="4171700"/>
                        <a:ext cx="19923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72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417638"/>
            <a:ext cx="4265698" cy="519928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figure on left,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is between </a:t>
            </a:r>
            <a:r>
              <a:rPr lang="en-GB" i="1" dirty="0"/>
              <a:t>c</a:t>
            </a:r>
            <a:r>
              <a:rPr lang="en-GB" baseline="-25000" dirty="0"/>
              <a:t>1</a:t>
            </a:r>
            <a:r>
              <a:rPr lang="en-GB" i="1" dirty="0"/>
              <a:t>g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 smtClean="0"/>
              <a:t>) and </a:t>
            </a:r>
            <a:r>
              <a:rPr lang="en-GB" i="1" dirty="0" smtClean="0"/>
              <a:t>c</a:t>
            </a:r>
            <a:r>
              <a:rPr lang="en-GB" baseline="-25000" dirty="0"/>
              <a:t>2</a:t>
            </a:r>
            <a:r>
              <a:rPr lang="en-GB" i="1" dirty="0" smtClean="0"/>
              <a:t>g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 smtClean="0"/>
              <a:t>)</a:t>
            </a:r>
          </a:p>
          <a:p>
            <a:r>
              <a:rPr lang="en-GB" i="1" dirty="0" smtClean="0"/>
              <a:t>g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is an </a:t>
            </a:r>
            <a:r>
              <a:rPr lang="en-GB" b="1" dirty="0" smtClean="0"/>
              <a:t>asymptotically tight bound </a:t>
            </a:r>
            <a:r>
              <a:rPr lang="en-GB" dirty="0" smtClean="0"/>
              <a:t>for </a:t>
            </a:r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r>
              <a:rPr lang="en-GB" dirty="0" err="1"/>
              <a:t>Θ</a:t>
            </a:r>
            <a:r>
              <a:rPr lang="en-GB" dirty="0"/>
              <a:t>(</a:t>
            </a:r>
            <a:r>
              <a:rPr lang="en-GB" i="1" dirty="0"/>
              <a:t>g</a:t>
            </a:r>
            <a:r>
              <a:rPr lang="en-GB" dirty="0"/>
              <a:t>(</a:t>
            </a:r>
            <a:r>
              <a:rPr lang="en-GB" i="1" dirty="0"/>
              <a:t>n</a:t>
            </a:r>
            <a:r>
              <a:rPr lang="en-GB" dirty="0"/>
              <a:t>)</a:t>
            </a:r>
            <a:r>
              <a:rPr lang="en-GB" dirty="0" smtClean="0"/>
              <a:t>) must be </a:t>
            </a:r>
            <a:r>
              <a:rPr lang="en-GB" b="1" dirty="0" smtClean="0"/>
              <a:t>asymptotically non-negative</a:t>
            </a:r>
          </a:p>
          <a:p>
            <a:pPr lvl="1"/>
            <a:r>
              <a:rPr lang="en-GB" i="1" dirty="0" smtClean="0"/>
              <a:t>f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must be non-negative when </a:t>
            </a:r>
            <a:r>
              <a:rPr lang="en-GB" i="1" dirty="0" smtClean="0"/>
              <a:t>n</a:t>
            </a:r>
            <a:r>
              <a:rPr lang="en-GB" dirty="0" smtClean="0"/>
              <a:t> is large enough</a:t>
            </a:r>
            <a:endParaRPr lang="en-GB" i="1" dirty="0" smtClean="0"/>
          </a:p>
          <a:p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Θ</a:t>
            </a:r>
            <a:r>
              <a:rPr lang="en-GB" dirty="0" smtClean="0"/>
              <a:t>-notation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02" y="1417638"/>
            <a:ext cx="4265698" cy="51992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Let’s show that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Need to find </a:t>
            </a:r>
            <a:r>
              <a:rPr lang="en-GB" i="1" dirty="0" smtClean="0"/>
              <a:t>c</a:t>
            </a:r>
            <a:r>
              <a:rPr lang="en-GB" baseline="-25000" dirty="0" smtClean="0"/>
              <a:t>1</a:t>
            </a:r>
            <a:r>
              <a:rPr lang="en-GB" dirty="0" smtClean="0"/>
              <a:t>, </a:t>
            </a:r>
            <a:r>
              <a:rPr lang="en-GB" i="1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 and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  <a:r>
              <a:rPr lang="en-GB" dirty="0" smtClean="0"/>
              <a:t> such that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all </a:t>
            </a:r>
            <a:r>
              <a:rPr lang="en-GB" i="1" dirty="0" smtClean="0"/>
              <a:t>n </a:t>
            </a:r>
            <a:r>
              <a:rPr lang="en-GB" dirty="0" smtClean="0"/>
              <a:t>≥ </a:t>
            </a:r>
            <a:r>
              <a:rPr lang="en-GB" i="1" dirty="0" smtClean="0"/>
              <a:t>n</a:t>
            </a:r>
            <a:r>
              <a:rPr lang="en-GB" baseline="-25000" dirty="0" smtClean="0"/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199"/>
            <a:ext cx="3963902" cy="414545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05362"/>
              </p:ext>
            </p:extLst>
          </p:nvPr>
        </p:nvGraphicFramePr>
        <p:xfrm>
          <a:off x="5548313" y="2092325"/>
          <a:ext cx="1711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4" imgW="850900" imgH="292100" progId="Equation.3">
                  <p:embed/>
                </p:oleObj>
              </mc:Choice>
              <mc:Fallback>
                <p:oleObj name="Equation" r:id="rId4" imgW="850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313" y="2092325"/>
                        <a:ext cx="17113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220833"/>
              </p:ext>
            </p:extLst>
          </p:nvPr>
        </p:nvGraphicFramePr>
        <p:xfrm>
          <a:off x="5407984" y="3193217"/>
          <a:ext cx="20685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1028700" imgH="393700" progId="Equation.3">
                  <p:embed/>
                </p:oleObj>
              </mc:Choice>
              <mc:Fallback>
                <p:oleObj name="Equation" r:id="rId6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7984" y="3193217"/>
                        <a:ext cx="2068512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01588"/>
              </p:ext>
            </p:extLst>
          </p:nvPr>
        </p:nvGraphicFramePr>
        <p:xfrm>
          <a:off x="5407984" y="5180005"/>
          <a:ext cx="2545904" cy="73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8" imgW="1358900" imgH="393700" progId="Equation.3">
                  <p:embed/>
                </p:oleObj>
              </mc:Choice>
              <mc:Fallback>
                <p:oleObj name="Equation" r:id="rId8" imgW="1358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07984" y="5180005"/>
                        <a:ext cx="2545904" cy="73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98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1187</Words>
  <Application>Microsoft Macintosh PowerPoint</Application>
  <PresentationFormat>On-screen Show (4:3)</PresentationFormat>
  <Paragraphs>107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Microsoft Equation</vt:lpstr>
      <vt:lpstr>Growth of Functions</vt:lpstr>
      <vt:lpstr>Source</vt:lpstr>
      <vt:lpstr>Introduction</vt:lpstr>
      <vt:lpstr>Asymptotic behaviour</vt:lpstr>
      <vt:lpstr>Asymptotic notation</vt:lpstr>
      <vt:lpstr>Θ-notation</vt:lpstr>
      <vt:lpstr>Θ-notation</vt:lpstr>
      <vt:lpstr>Θ-notation</vt:lpstr>
      <vt:lpstr>Θ-notation</vt:lpstr>
      <vt:lpstr>Θ-notation</vt:lpstr>
      <vt:lpstr>Θ-notation</vt:lpstr>
      <vt:lpstr>Θ-notation</vt:lpstr>
      <vt:lpstr>Θ-notation</vt:lpstr>
      <vt:lpstr>O-notation</vt:lpstr>
      <vt:lpstr>O-notation</vt:lpstr>
      <vt:lpstr>O-notation and loop structure</vt:lpstr>
      <vt:lpstr>O-notation</vt:lpstr>
      <vt:lpstr>Ω-notation</vt:lpstr>
      <vt:lpstr>Theorem relating Θ, O and Ω</vt:lpstr>
      <vt:lpstr>Ω-notation</vt:lpstr>
      <vt:lpstr>Asymptotic notation in equations</vt:lpstr>
      <vt:lpstr>o-notation</vt:lpstr>
      <vt:lpstr>ω-notation</vt:lpstr>
      <vt:lpstr>Transitivity</vt:lpstr>
      <vt:lpstr>Reflexivity</vt:lpstr>
      <vt:lpstr>Symmetry and transpose symmetry</vt:lpstr>
      <vt:lpstr>Analogy with comparison between numbers</vt:lpstr>
      <vt:lpstr>Trichotomy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Functions</dc:title>
  <dc:creator>David Meredith</dc:creator>
  <cp:lastModifiedBy>David Meredith</cp:lastModifiedBy>
  <cp:revision>35</cp:revision>
  <dcterms:created xsi:type="dcterms:W3CDTF">2012-02-21T10:51:19Z</dcterms:created>
  <dcterms:modified xsi:type="dcterms:W3CDTF">2012-02-22T12:54:40Z</dcterms:modified>
</cp:coreProperties>
</file>