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Microsoft_Equation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2784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803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72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77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278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4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57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26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82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18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20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03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4D118-EEF8-B648-82C8-812291379723}" type="datetimeFigureOut">
              <a:rPr lang="en-US" smtClean="0"/>
              <a:t>08/03/2012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500C6-5897-E043-B686-615E8D74B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38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5.bin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6.bin"/><Relationship Id="rId4" Type="http://schemas.openxmlformats.org/officeDocument/2006/relationships/image" Target="../media/image7.em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52345"/>
            <a:ext cx="7772400" cy="1470025"/>
          </a:xfrm>
        </p:spPr>
        <p:txBody>
          <a:bodyPr/>
          <a:lstStyle/>
          <a:p>
            <a:r>
              <a:rPr lang="en-GB" dirty="0" smtClean="0"/>
              <a:t>Dynamic programming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err="1" smtClean="0"/>
              <a:t>dave@create.aau.dk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680" y="325120"/>
            <a:ext cx="1053203" cy="215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7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Rod-cutting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2436"/>
            <a:ext cx="8229600" cy="178310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Suppose an optimal way of cutting the rod is into </a:t>
            </a:r>
            <a:r>
              <a:rPr lang="en-GB" i="1" dirty="0" smtClean="0"/>
              <a:t>k</a:t>
            </a:r>
            <a:r>
              <a:rPr lang="en-GB" dirty="0" smtClean="0"/>
              <a:t> pieces,</a:t>
            </a:r>
            <a:br>
              <a:rPr lang="en-GB" dirty="0" smtClean="0"/>
            </a:br>
            <a:r>
              <a:rPr lang="en-GB" i="1" dirty="0" smtClean="0"/>
              <a:t>n</a:t>
            </a:r>
            <a:r>
              <a:rPr lang="en-GB" dirty="0" smtClean="0"/>
              <a:t> = </a:t>
            </a:r>
            <a:r>
              <a:rPr lang="en-GB" i="1" dirty="0" smtClean="0"/>
              <a:t>i</a:t>
            </a:r>
            <a:r>
              <a:rPr lang="en-GB" baseline="-25000" dirty="0" smtClean="0"/>
              <a:t>1</a:t>
            </a:r>
            <a:r>
              <a:rPr lang="en-GB" dirty="0" smtClean="0"/>
              <a:t> + </a:t>
            </a:r>
            <a:r>
              <a:rPr lang="en-GB" i="1" dirty="0" smtClean="0"/>
              <a:t>i</a:t>
            </a:r>
            <a:r>
              <a:rPr lang="en-GB" baseline="-25000" dirty="0" smtClean="0"/>
              <a:t>2</a:t>
            </a:r>
            <a:r>
              <a:rPr lang="en-GB" dirty="0" smtClean="0"/>
              <a:t> + ... + </a:t>
            </a:r>
            <a:r>
              <a:rPr lang="en-GB" i="1" dirty="0" err="1" smtClean="0"/>
              <a:t>i</a:t>
            </a:r>
            <a:r>
              <a:rPr lang="en-GB" i="1" baseline="-25000" dirty="0" err="1" smtClean="0"/>
              <a:t>k</a:t>
            </a:r>
            <a:endParaRPr lang="en-GB" i="1" baseline="-25000" dirty="0" smtClean="0"/>
          </a:p>
          <a:p>
            <a:r>
              <a:rPr lang="en-GB" dirty="0" smtClean="0"/>
              <a:t>This gives maximum possible revenue</a:t>
            </a:r>
            <a:endParaRPr lang="en-GB" i="1" baseline="-25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70" y="1417638"/>
            <a:ext cx="5060652" cy="215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698" y="3570368"/>
            <a:ext cx="5817615" cy="662068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251043"/>
              </p:ext>
            </p:extLst>
          </p:nvPr>
        </p:nvGraphicFramePr>
        <p:xfrm>
          <a:off x="2872677" y="6015545"/>
          <a:ext cx="3403861" cy="612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5" imgW="1270000" imgH="228600" progId="Equation.3">
                  <p:embed/>
                </p:oleObj>
              </mc:Choice>
              <mc:Fallback>
                <p:oleObj name="Equation" r:id="rId5" imgW="1270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72677" y="6015545"/>
                        <a:ext cx="3403861" cy="612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978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Rod-cutting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2436"/>
            <a:ext cx="8229600" cy="251380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Can find optimal revenue figures for each rod lengths between 1 and 10 by inspection</a:t>
            </a:r>
          </a:p>
          <a:p>
            <a:endParaRPr lang="en-GB" dirty="0"/>
          </a:p>
          <a:p>
            <a:r>
              <a:rPr lang="en-GB" dirty="0" smtClean="0"/>
              <a:t>To solve for </a:t>
            </a:r>
            <a:r>
              <a:rPr lang="en-GB" i="1" dirty="0" smtClean="0"/>
              <a:t>n</a:t>
            </a:r>
            <a:r>
              <a:rPr lang="en-GB" dirty="0" smtClean="0"/>
              <a:t>, we solve smaller problems of the same type</a:t>
            </a:r>
          </a:p>
          <a:p>
            <a:r>
              <a:rPr lang="en-GB" dirty="0" smtClean="0"/>
              <a:t>We can reuse our solutions for small particular values of </a:t>
            </a:r>
            <a:r>
              <a:rPr lang="en-GB" i="1" dirty="0" smtClean="0"/>
              <a:t>n</a:t>
            </a:r>
            <a:r>
              <a:rPr lang="en-GB" dirty="0"/>
              <a:t> </a:t>
            </a:r>
            <a:r>
              <a:rPr lang="en-GB" dirty="0" smtClean="0"/>
              <a:t>to solve for larger values of </a:t>
            </a:r>
            <a:r>
              <a:rPr lang="en-GB" i="1" dirty="0" smtClean="0"/>
              <a:t>n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148" y="1417638"/>
            <a:ext cx="5060652" cy="215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148" y="3570368"/>
            <a:ext cx="5060652" cy="575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7638"/>
            <a:ext cx="3606559" cy="181324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674700"/>
              </p:ext>
            </p:extLst>
          </p:nvPr>
        </p:nvGraphicFramePr>
        <p:xfrm>
          <a:off x="863599" y="4862829"/>
          <a:ext cx="6085841" cy="492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Equation" r:id="rId6" imgW="2984500" imgH="241300" progId="Equation.3">
                  <p:embed/>
                </p:oleObj>
              </mc:Choice>
              <mc:Fallback>
                <p:oleObj name="Equation" r:id="rId6" imgW="2984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3599" y="4862829"/>
                        <a:ext cx="6085841" cy="492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9754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Optimal substructure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5572"/>
            <a:ext cx="8229600" cy="3860592"/>
          </a:xfrm>
        </p:spPr>
        <p:txBody>
          <a:bodyPr/>
          <a:lstStyle/>
          <a:p>
            <a:r>
              <a:rPr lang="en-GB" dirty="0" smtClean="0"/>
              <a:t>Rod-cutting exhibits </a:t>
            </a:r>
            <a:r>
              <a:rPr lang="en-GB" i="1" dirty="0" smtClean="0"/>
              <a:t>optimal substructure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Optimal solutions to a problem incorporate optimal solutions to related </a:t>
            </a:r>
            <a:r>
              <a:rPr lang="en-GB" dirty="0" err="1" smtClean="0"/>
              <a:t>subproblems</a:t>
            </a:r>
            <a:r>
              <a:rPr lang="en-GB" dirty="0" smtClean="0"/>
              <a:t>, that we can solve independently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5390963"/>
              </p:ext>
            </p:extLst>
          </p:nvPr>
        </p:nvGraphicFramePr>
        <p:xfrm>
          <a:off x="457200" y="1600199"/>
          <a:ext cx="8229600" cy="665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3" imgW="2984500" imgH="241300" progId="Equation.3">
                  <p:embed/>
                </p:oleObj>
              </mc:Choice>
              <mc:Fallback>
                <p:oleObj name="Equation" r:id="rId3" imgW="2984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600199"/>
                        <a:ext cx="8229600" cy="665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2195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Rod-cutting: A recursive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02379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Viewed recursively, we see a particular solution to the rod-cutting problem as being a first piece cut off the left-hand end of length </a:t>
            </a:r>
            <a:r>
              <a:rPr lang="en-GB" i="1" dirty="0" err="1" smtClean="0"/>
              <a:t>i</a:t>
            </a:r>
            <a:r>
              <a:rPr lang="en-GB" dirty="0" smtClean="0"/>
              <a:t> and an optimal decomposition of the remainder of length </a:t>
            </a:r>
            <a:r>
              <a:rPr lang="en-GB" i="1" dirty="0" smtClean="0"/>
              <a:t>n</a:t>
            </a:r>
            <a:r>
              <a:rPr lang="en-GB" dirty="0" smtClean="0"/>
              <a:t> – </a:t>
            </a:r>
            <a:r>
              <a:rPr lang="en-GB" i="1" dirty="0" err="1" smtClean="0"/>
              <a:t>i</a:t>
            </a:r>
            <a:endParaRPr lang="en-GB" i="1" dirty="0" smtClean="0"/>
          </a:p>
          <a:p>
            <a:r>
              <a:rPr lang="en-GB" dirty="0" smtClean="0"/>
              <a:t>So the “no-cuts” solution is </a:t>
            </a:r>
            <a:r>
              <a:rPr lang="en-GB" i="1" dirty="0" err="1" smtClean="0"/>
              <a:t>i</a:t>
            </a:r>
            <a:r>
              <a:rPr lang="en-GB" dirty="0" smtClean="0"/>
              <a:t> = </a:t>
            </a:r>
            <a:r>
              <a:rPr lang="en-GB" i="1" dirty="0" smtClean="0"/>
              <a:t>n, </a:t>
            </a:r>
            <a:r>
              <a:rPr lang="en-GB" dirty="0" smtClean="0"/>
              <a:t>remainder = 0, revenue is </a:t>
            </a:r>
            <a:r>
              <a:rPr lang="en-GB" i="1" dirty="0" err="1" smtClean="0"/>
              <a:t>p</a:t>
            </a:r>
            <a:r>
              <a:rPr lang="en-GB" i="1" baseline="-25000" dirty="0" err="1"/>
              <a:t>n</a:t>
            </a:r>
            <a:r>
              <a:rPr lang="en-GB" i="1" dirty="0" smtClean="0"/>
              <a:t> </a:t>
            </a:r>
          </a:p>
          <a:p>
            <a:r>
              <a:rPr lang="en-GB" dirty="0" smtClean="0"/>
              <a:t>Recursive solution is therefore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240197"/>
              </p:ext>
            </p:extLst>
          </p:nvPr>
        </p:nvGraphicFramePr>
        <p:xfrm>
          <a:off x="3145790" y="5402579"/>
          <a:ext cx="2861442" cy="723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Equation" r:id="rId3" imgW="1104900" imgH="279400" progId="Equation.3">
                  <p:embed/>
                </p:oleObj>
              </mc:Choice>
              <mc:Fallback>
                <p:oleObj name="Equation" r:id="rId3" imgW="1104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5790" y="5402579"/>
                        <a:ext cx="2861442" cy="723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4595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Rod-cutting: A recursive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510" y="2407920"/>
            <a:ext cx="4110289" cy="371824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Algorithm implements recursive formula</a:t>
            </a:r>
          </a:p>
          <a:p>
            <a:r>
              <a:rPr lang="en-GB" dirty="0" smtClean="0"/>
              <a:t>Takes price array, </a:t>
            </a:r>
            <a:r>
              <a:rPr lang="en-GB" i="1" dirty="0" smtClean="0"/>
              <a:t>p</a:t>
            </a:r>
            <a:r>
              <a:rPr lang="en-GB" dirty="0" smtClean="0"/>
              <a:t>, and rod length, </a:t>
            </a:r>
            <a:r>
              <a:rPr lang="en-GB" i="1" dirty="0" smtClean="0"/>
              <a:t>n</a:t>
            </a:r>
            <a:endParaRPr lang="en-GB" dirty="0" smtClean="0"/>
          </a:p>
          <a:p>
            <a:r>
              <a:rPr lang="en-GB" dirty="0" smtClean="0"/>
              <a:t>Returns maximum possible revenue for rod of length </a:t>
            </a:r>
            <a:r>
              <a:rPr lang="en-GB" i="1" dirty="0" smtClean="0"/>
              <a:t>n</a:t>
            </a:r>
          </a:p>
          <a:p>
            <a:r>
              <a:rPr lang="en-GB" dirty="0" smtClean="0"/>
              <a:t>If </a:t>
            </a:r>
            <a:r>
              <a:rPr lang="en-GB" i="1" dirty="0" smtClean="0"/>
              <a:t>n</a:t>
            </a:r>
            <a:r>
              <a:rPr lang="en-GB" dirty="0" smtClean="0"/>
              <a:t> = 0, return 0 in line 2</a:t>
            </a:r>
          </a:p>
          <a:p>
            <a:r>
              <a:rPr lang="en-GB" dirty="0" smtClean="0"/>
              <a:t>line 5 implements the formula</a:t>
            </a:r>
          </a:p>
          <a:p>
            <a:r>
              <a:rPr lang="en-GB" dirty="0" smtClean="0"/>
              <a:t>Running time approximately doubles when you increase </a:t>
            </a:r>
            <a:r>
              <a:rPr lang="en-GB" i="1" dirty="0" smtClean="0"/>
              <a:t>n</a:t>
            </a:r>
            <a:r>
              <a:rPr lang="en-GB" dirty="0" smtClean="0"/>
              <a:t> by 1</a:t>
            </a:r>
          </a:p>
          <a:p>
            <a:pPr lvl="1"/>
            <a:r>
              <a:rPr lang="en-GB" dirty="0" smtClean="0"/>
              <a:t>i.e., running time is O(2</a:t>
            </a:r>
            <a:r>
              <a:rPr lang="en-GB" i="1" baseline="30000" dirty="0" smtClean="0"/>
              <a:t>n</a:t>
            </a:r>
            <a:r>
              <a:rPr lang="en-GB" dirty="0" smtClean="0"/>
              <a:t>)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724171"/>
              </p:ext>
            </p:extLst>
          </p:nvPr>
        </p:nvGraphicFramePr>
        <p:xfrm>
          <a:off x="4576511" y="1582419"/>
          <a:ext cx="2861442" cy="723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Equation" r:id="rId3" imgW="1104900" imgH="279400" progId="Equation.3">
                  <p:embed/>
                </p:oleObj>
              </mc:Choice>
              <mc:Fallback>
                <p:oleObj name="Equation" r:id="rId3" imgW="1104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6511" y="1582419"/>
                        <a:ext cx="2861442" cy="723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" y="2416810"/>
            <a:ext cx="4568840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5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Rod-cutting: A recursive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510" y="2407920"/>
            <a:ext cx="4110289" cy="432943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Why is CUT-ROD so inefficient?</a:t>
            </a:r>
          </a:p>
          <a:p>
            <a:r>
              <a:rPr lang="en-GB" dirty="0" smtClean="0"/>
              <a:t>CUT-ROD calls itself over and over again with the same parameter values</a:t>
            </a:r>
          </a:p>
          <a:p>
            <a:r>
              <a:rPr lang="en-GB" dirty="0" smtClean="0"/>
              <a:t>e.g., when </a:t>
            </a:r>
            <a:r>
              <a:rPr lang="en-GB" i="1" dirty="0" smtClean="0"/>
              <a:t>n</a:t>
            </a:r>
            <a:r>
              <a:rPr lang="en-GB" dirty="0" smtClean="0"/>
              <a:t> = 4, CUT-ROD(</a:t>
            </a:r>
            <a:r>
              <a:rPr lang="en-GB" i="1" dirty="0" smtClean="0"/>
              <a:t>p</a:t>
            </a:r>
            <a:r>
              <a:rPr lang="en-GB" dirty="0" smtClean="0"/>
              <a:t>,2) called twice and CUT-ROD(</a:t>
            </a:r>
            <a:r>
              <a:rPr lang="en-GB" i="1" dirty="0" smtClean="0"/>
              <a:t>p</a:t>
            </a:r>
            <a:r>
              <a:rPr lang="en-GB" dirty="0" smtClean="0"/>
              <a:t>,1) called 4 times</a:t>
            </a:r>
          </a:p>
          <a:p>
            <a:r>
              <a:rPr lang="en-GB" dirty="0" smtClean="0"/>
              <a:t>CUT-ROD checks every possible way of cutting up the rod! 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93487"/>
              </p:ext>
            </p:extLst>
          </p:nvPr>
        </p:nvGraphicFramePr>
        <p:xfrm>
          <a:off x="4576511" y="1582419"/>
          <a:ext cx="2861442" cy="723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4" name="Equation" r:id="rId3" imgW="1104900" imgH="279400" progId="Equation.3">
                  <p:embed/>
                </p:oleObj>
              </mc:Choice>
              <mc:Fallback>
                <p:oleObj name="Equation" r:id="rId3" imgW="1104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6511" y="1582419"/>
                        <a:ext cx="2861442" cy="723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" y="4723130"/>
            <a:ext cx="4568840" cy="2014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" y="1582419"/>
            <a:ext cx="4568840" cy="281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8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Using dynamic programming for rod-cutting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9524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Recursive solution solves the same problem over and over again</a:t>
            </a:r>
          </a:p>
          <a:p>
            <a:r>
              <a:rPr lang="en-GB" dirty="0" smtClean="0"/>
              <a:t>We need to arrange for each distinct sub-problem to be solved just once, saving its solution</a:t>
            </a:r>
          </a:p>
          <a:p>
            <a:r>
              <a:rPr lang="en-GB" dirty="0" smtClean="0"/>
              <a:t>We can then look up the solution to a sub-problem if we need it again later</a:t>
            </a:r>
          </a:p>
          <a:p>
            <a:r>
              <a:rPr lang="en-GB" dirty="0" smtClean="0"/>
              <a:t>So dynamic programming needs more memory to save all the sub-problem solutions</a:t>
            </a:r>
          </a:p>
          <a:p>
            <a:pPr lvl="1"/>
            <a:r>
              <a:rPr lang="en-GB" dirty="0" smtClean="0"/>
              <a:t>example of </a:t>
            </a:r>
            <a:r>
              <a:rPr lang="en-GB" i="1" dirty="0" smtClean="0"/>
              <a:t>time-memory trade-off</a:t>
            </a:r>
          </a:p>
          <a:p>
            <a:r>
              <a:rPr lang="en-GB" b="1" i="1" dirty="0" smtClean="0"/>
              <a:t>Dynamic programming can turn an exponential time program into a polynomial time program!</a:t>
            </a:r>
          </a:p>
          <a:p>
            <a:pPr lvl="1"/>
            <a:r>
              <a:rPr lang="en-GB" dirty="0" smtClean="0"/>
              <a:t>if number of </a:t>
            </a:r>
            <a:r>
              <a:rPr lang="en-GB" i="1" dirty="0" smtClean="0"/>
              <a:t>distinct</a:t>
            </a:r>
            <a:r>
              <a:rPr lang="en-GB" dirty="0" smtClean="0"/>
              <a:t> </a:t>
            </a:r>
            <a:r>
              <a:rPr lang="en-GB" dirty="0" err="1" smtClean="0"/>
              <a:t>subproblems</a:t>
            </a:r>
            <a:r>
              <a:rPr lang="en-GB" dirty="0" smtClean="0"/>
              <a:t> is polynomial and each </a:t>
            </a:r>
            <a:r>
              <a:rPr lang="en-GB" dirty="0" err="1" smtClean="0"/>
              <a:t>subproblem</a:t>
            </a:r>
            <a:r>
              <a:rPr lang="en-GB" dirty="0" smtClean="0"/>
              <a:t> can be solved in polynomial 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270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Top-down with </a:t>
            </a:r>
            <a:r>
              <a:rPr lang="en-GB" dirty="0" err="1" smtClean="0"/>
              <a:t>memoization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Write a recursive procedure, but save the result of each </a:t>
            </a:r>
            <a:r>
              <a:rPr lang="en-GB" dirty="0" err="1" smtClean="0"/>
              <a:t>subproblem</a:t>
            </a:r>
            <a:endParaRPr lang="en-GB" dirty="0" smtClean="0"/>
          </a:p>
          <a:p>
            <a:pPr lvl="1"/>
            <a:r>
              <a:rPr lang="en-GB" dirty="0" smtClean="0"/>
              <a:t>Usually in an array or a hash table</a:t>
            </a:r>
          </a:p>
          <a:p>
            <a:r>
              <a:rPr lang="en-GB" dirty="0" smtClean="0"/>
              <a:t>Procedure checks if it has already solved a </a:t>
            </a:r>
            <a:r>
              <a:rPr lang="en-GB" dirty="0" err="1" smtClean="0"/>
              <a:t>subproblem</a:t>
            </a:r>
            <a:r>
              <a:rPr lang="en-GB" dirty="0" smtClean="0"/>
              <a:t> before solving it</a:t>
            </a:r>
          </a:p>
          <a:p>
            <a:r>
              <a:rPr lang="en-GB" dirty="0" smtClean="0"/>
              <a:t>We say recursive procedure has been </a:t>
            </a:r>
            <a:r>
              <a:rPr lang="en-GB" i="1" dirty="0" err="1" smtClean="0"/>
              <a:t>memoized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71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Bottom-up method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Assumes </a:t>
            </a:r>
            <a:r>
              <a:rPr lang="en-GB" dirty="0" err="1" smtClean="0"/>
              <a:t>subproblems</a:t>
            </a:r>
            <a:r>
              <a:rPr lang="en-GB" dirty="0" smtClean="0"/>
              <a:t> can be ordered naturally by “size” and that each </a:t>
            </a:r>
            <a:r>
              <a:rPr lang="en-GB" dirty="0" err="1" smtClean="0"/>
              <a:t>subproblem</a:t>
            </a:r>
            <a:r>
              <a:rPr lang="en-GB" dirty="0" smtClean="0"/>
              <a:t> depends only on “smaller” </a:t>
            </a:r>
            <a:r>
              <a:rPr lang="en-GB" dirty="0" err="1" smtClean="0"/>
              <a:t>subproblems</a:t>
            </a:r>
            <a:endParaRPr lang="en-GB" dirty="0" smtClean="0"/>
          </a:p>
          <a:p>
            <a:r>
              <a:rPr lang="en-GB" dirty="0" smtClean="0"/>
              <a:t>Sort the </a:t>
            </a:r>
            <a:r>
              <a:rPr lang="en-GB" dirty="0" err="1" smtClean="0"/>
              <a:t>subproblems</a:t>
            </a:r>
            <a:r>
              <a:rPr lang="en-GB" dirty="0" smtClean="0"/>
              <a:t> by size and solve them in non-decreasing order of size</a:t>
            </a:r>
          </a:p>
          <a:p>
            <a:pPr lvl="1"/>
            <a:r>
              <a:rPr lang="en-GB" dirty="0" smtClean="0"/>
              <a:t>Save the solutions as we solve them so that we can use them to solve larger problems when we come to them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600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Top-down vs. bottom-up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Same asymptotic running time</a:t>
            </a:r>
          </a:p>
          <a:p>
            <a:pPr lvl="1"/>
            <a:r>
              <a:rPr lang="en-GB" dirty="0" smtClean="0"/>
              <a:t>Except when top-down method does not examine all possible sub-problems (rare)</a:t>
            </a:r>
          </a:p>
          <a:p>
            <a:r>
              <a:rPr lang="en-GB" dirty="0" smtClean="0"/>
              <a:t>Bottom-up method often has better constant factors because of less overhead for procedure calls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7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Chapter </a:t>
            </a:r>
            <a:r>
              <a:rPr lang="en-GB" dirty="0" smtClean="0"/>
              <a:t>15 </a:t>
            </a:r>
            <a:r>
              <a:rPr lang="en-GB" dirty="0" smtClean="0"/>
              <a:t>of</a:t>
            </a:r>
          </a:p>
          <a:p>
            <a:pPr lvl="1"/>
            <a:r>
              <a:rPr lang="en-GB" dirty="0" err="1" smtClean="0"/>
              <a:t>Cormen</a:t>
            </a:r>
            <a:r>
              <a:rPr lang="en-GB" dirty="0" smtClean="0"/>
              <a:t>, T. H., </a:t>
            </a:r>
            <a:r>
              <a:rPr lang="en-GB" dirty="0" err="1" smtClean="0"/>
              <a:t>Leiserson</a:t>
            </a:r>
            <a:r>
              <a:rPr lang="en-GB" dirty="0" smtClean="0"/>
              <a:t>, C. E., </a:t>
            </a:r>
            <a:r>
              <a:rPr lang="en-GB" dirty="0" err="1" smtClean="0"/>
              <a:t>Rivest</a:t>
            </a:r>
            <a:r>
              <a:rPr lang="en-GB" dirty="0" smtClean="0"/>
              <a:t>, R. L. and Stein, C. (2009). </a:t>
            </a:r>
            <a:r>
              <a:rPr lang="en-GB" i="1" dirty="0" smtClean="0"/>
              <a:t>Introduction to Algorithms.</a:t>
            </a:r>
            <a:r>
              <a:rPr lang="en-GB" dirty="0" smtClean="0"/>
              <a:t> (Third edition)</a:t>
            </a:r>
            <a:r>
              <a:rPr lang="en-GB" i="1" dirty="0" smtClean="0"/>
              <a:t>. </a:t>
            </a:r>
            <a:r>
              <a:rPr lang="en-GB" dirty="0" smtClean="0"/>
              <a:t>MIT Press, Cambridge, MA.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699499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552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Rod-cutting, top-down with </a:t>
            </a:r>
            <a:r>
              <a:rPr lang="en-GB" dirty="0" err="1" smtClean="0"/>
              <a:t>memoization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3266758"/>
            <a:ext cx="7995920" cy="330676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MEMOIZED-CUT-ROD sets up an array, </a:t>
            </a:r>
            <a:r>
              <a:rPr lang="en-GB" i="1" dirty="0" smtClean="0"/>
              <a:t>r</a:t>
            </a:r>
            <a:r>
              <a:rPr lang="en-GB" dirty="0" smtClean="0"/>
              <a:t>, to store the solutions to the </a:t>
            </a:r>
            <a:r>
              <a:rPr lang="en-GB" dirty="0" err="1" smtClean="0"/>
              <a:t>subproblems</a:t>
            </a:r>
            <a:r>
              <a:rPr lang="en-GB" dirty="0" smtClean="0"/>
              <a:t> of size 0 to </a:t>
            </a:r>
            <a:r>
              <a:rPr lang="en-GB" i="1" dirty="0" smtClean="0"/>
              <a:t>n </a:t>
            </a:r>
            <a:r>
              <a:rPr lang="en-GB" dirty="0" smtClean="0"/>
              <a:t>(line 1)</a:t>
            </a:r>
          </a:p>
          <a:p>
            <a:pPr lvl="1"/>
            <a:r>
              <a:rPr lang="en-GB" dirty="0" smtClean="0"/>
              <a:t>initializes slots in array to -∞</a:t>
            </a:r>
          </a:p>
          <a:p>
            <a:r>
              <a:rPr lang="en-GB" dirty="0" smtClean="0"/>
              <a:t>Then calls MEMOIZED-CUT-ROD-AUX to find the max revenue for a rod of length </a:t>
            </a:r>
            <a:r>
              <a:rPr lang="en-GB" i="1" dirty="0" smtClean="0"/>
              <a:t>n </a:t>
            </a:r>
            <a:r>
              <a:rPr lang="en-GB" dirty="0" smtClean="0"/>
              <a:t>with the price array, </a:t>
            </a:r>
            <a:r>
              <a:rPr lang="en-GB" i="1" dirty="0" smtClean="0"/>
              <a:t>p</a:t>
            </a:r>
            <a:r>
              <a:rPr lang="en-GB" dirty="0" smtClean="0"/>
              <a:t>, and the array of previously solved </a:t>
            </a:r>
            <a:r>
              <a:rPr lang="en-GB" dirty="0" err="1" smtClean="0"/>
              <a:t>subproblems</a:t>
            </a:r>
            <a:r>
              <a:rPr lang="en-GB" dirty="0" smtClean="0"/>
              <a:t>, </a:t>
            </a:r>
            <a:r>
              <a:rPr lang="en-GB" i="1" dirty="0" smtClean="0"/>
              <a:t>r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0" y="1417638"/>
            <a:ext cx="5873675" cy="18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54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Rod-cutting, top-down with </a:t>
            </a:r>
            <a:r>
              <a:rPr lang="en-GB" dirty="0" err="1" smtClean="0"/>
              <a:t>memoization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1699"/>
            <a:ext cx="9144000" cy="36563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840" y="1600200"/>
            <a:ext cx="4124960" cy="3977640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MEMOIZED-CUT-ROD-AUX first checks if </a:t>
            </a:r>
            <a:r>
              <a:rPr lang="en-GB" i="1" dirty="0" smtClean="0"/>
              <a:t>r</a:t>
            </a:r>
            <a:r>
              <a:rPr lang="en-GB" dirty="0" smtClean="0"/>
              <a:t> already contains a solution for the given rod length, </a:t>
            </a:r>
            <a:r>
              <a:rPr lang="en-GB" i="1" dirty="0" smtClean="0"/>
              <a:t>n</a:t>
            </a:r>
            <a:r>
              <a:rPr lang="en-GB" dirty="0" smtClean="0"/>
              <a:t> (lines 1-2)</a:t>
            </a:r>
          </a:p>
          <a:p>
            <a:r>
              <a:rPr lang="en-GB" dirty="0" smtClean="0"/>
              <a:t>Then it checks if </a:t>
            </a:r>
            <a:r>
              <a:rPr lang="en-GB" i="1" dirty="0" smtClean="0"/>
              <a:t>n</a:t>
            </a:r>
            <a:r>
              <a:rPr lang="en-GB" dirty="0" smtClean="0"/>
              <a:t> is 0, in which case it just returns a max revenue of 0 without any further recursive call to itself (lines 3-4)</a:t>
            </a:r>
          </a:p>
          <a:p>
            <a:r>
              <a:rPr lang="en-GB" dirty="0" smtClean="0"/>
              <a:t>Otherwise, for each possible first cut position (1-</a:t>
            </a:r>
            <a:r>
              <a:rPr lang="en-GB" i="1" dirty="0" smtClean="0"/>
              <a:t>n</a:t>
            </a:r>
            <a:r>
              <a:rPr lang="en-GB" dirty="0" smtClean="0"/>
              <a:t>), it finds the maximum revenue for that cut position by calling itself on the remainder of the rod (lines 5-7), keeping track of the max value in </a:t>
            </a:r>
            <a:r>
              <a:rPr lang="en-GB" i="1" dirty="0" smtClean="0"/>
              <a:t>q</a:t>
            </a:r>
            <a:endParaRPr lang="en-GB" dirty="0" smtClean="0"/>
          </a:p>
          <a:p>
            <a:r>
              <a:rPr lang="en-GB" dirty="0" smtClean="0"/>
              <a:t>Stores </a:t>
            </a:r>
            <a:r>
              <a:rPr lang="en-GB" i="1" dirty="0" smtClean="0"/>
              <a:t>q</a:t>
            </a:r>
            <a:r>
              <a:rPr lang="en-GB" dirty="0" smtClean="0"/>
              <a:t> in </a:t>
            </a:r>
            <a:r>
              <a:rPr lang="en-GB" i="1" dirty="0" smtClean="0"/>
              <a:t>r</a:t>
            </a:r>
            <a:r>
              <a:rPr lang="en-GB" dirty="0" smtClean="0"/>
              <a:t> at position </a:t>
            </a:r>
            <a:r>
              <a:rPr lang="en-GB" i="1" dirty="0" smtClean="0"/>
              <a:t>n</a:t>
            </a:r>
            <a:endParaRPr lang="en-GB" dirty="0" smtClean="0"/>
          </a:p>
          <a:p>
            <a:pPr lvl="1"/>
            <a:r>
              <a:rPr lang="en-GB" dirty="0" smtClean="0"/>
              <a:t>Note that </a:t>
            </a:r>
            <a:r>
              <a:rPr lang="en-GB" i="1" dirty="0" smtClean="0"/>
              <a:t>n</a:t>
            </a:r>
            <a:r>
              <a:rPr lang="en-GB" dirty="0" smtClean="0"/>
              <a:t> in MEMOIZED-CUT-ROD-AUX is only equal to </a:t>
            </a:r>
            <a:r>
              <a:rPr lang="en-GB" i="1" dirty="0" smtClean="0"/>
              <a:t>n</a:t>
            </a:r>
            <a:r>
              <a:rPr lang="en-GB" dirty="0" smtClean="0"/>
              <a:t> in MEMOIZED-CUT-ROD the first time it is called!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652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BOTTOM-UP-CUT-ROD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160" y="1600200"/>
            <a:ext cx="4104640" cy="5054600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Bottom-up method is actually simpler</a:t>
            </a:r>
          </a:p>
          <a:p>
            <a:r>
              <a:rPr lang="en-GB" dirty="0" smtClean="0"/>
              <a:t>Solves </a:t>
            </a:r>
            <a:r>
              <a:rPr lang="en-GB" dirty="0" err="1" smtClean="0"/>
              <a:t>subproblems</a:t>
            </a:r>
            <a:r>
              <a:rPr lang="en-GB" dirty="0" smtClean="0"/>
              <a:t> in increasing order of size</a:t>
            </a:r>
          </a:p>
          <a:p>
            <a:r>
              <a:rPr lang="en-GB" dirty="0" smtClean="0"/>
              <a:t>If need optimal revenue for rod of length </a:t>
            </a:r>
            <a:r>
              <a:rPr lang="en-GB" i="1" dirty="0" smtClean="0"/>
              <a:t>n</a:t>
            </a:r>
            <a:r>
              <a:rPr lang="en-GB" dirty="0" smtClean="0"/>
              <a:t>, then solve problem for lengths of 0 up to n </a:t>
            </a:r>
            <a:r>
              <a:rPr lang="en-GB" i="1" dirty="0" smtClean="0"/>
              <a:t>in that order</a:t>
            </a:r>
          </a:p>
          <a:p>
            <a:r>
              <a:rPr lang="en-GB" dirty="0" smtClean="0"/>
              <a:t>Line 1 sets up an array, </a:t>
            </a:r>
            <a:r>
              <a:rPr lang="en-GB" i="1" dirty="0" smtClean="0"/>
              <a:t>r</a:t>
            </a:r>
            <a:r>
              <a:rPr lang="en-GB" dirty="0" smtClean="0"/>
              <a:t>, to hold the solutions</a:t>
            </a:r>
          </a:p>
          <a:p>
            <a:r>
              <a:rPr lang="en-GB" dirty="0" smtClean="0"/>
              <a:t>Line 2 sets </a:t>
            </a:r>
            <a:r>
              <a:rPr lang="en-GB" i="1" dirty="0" smtClean="0"/>
              <a:t>r</a:t>
            </a:r>
            <a:r>
              <a:rPr lang="en-GB" dirty="0" smtClean="0"/>
              <a:t>[0] to be 0, since no rod means no revenue!</a:t>
            </a:r>
          </a:p>
          <a:p>
            <a:r>
              <a:rPr lang="en-GB" dirty="0" smtClean="0"/>
              <a:t>Lines 3-7 find the optimal solution for rod of length </a:t>
            </a:r>
            <a:r>
              <a:rPr lang="en-GB" i="1" dirty="0" smtClean="0"/>
              <a:t>j</a:t>
            </a:r>
            <a:r>
              <a:rPr lang="en-GB" dirty="0" smtClean="0"/>
              <a:t> where </a:t>
            </a:r>
            <a:r>
              <a:rPr lang="en-GB" i="1" dirty="0" smtClean="0"/>
              <a:t>j </a:t>
            </a:r>
            <a:r>
              <a:rPr lang="en-GB" dirty="0" smtClean="0"/>
              <a:t>takes all values </a:t>
            </a:r>
            <a:r>
              <a:rPr lang="en-GB" i="1" dirty="0" smtClean="0"/>
              <a:t>in order</a:t>
            </a:r>
            <a:r>
              <a:rPr lang="en-GB" dirty="0" smtClean="0"/>
              <a:t> from 1 to </a:t>
            </a:r>
            <a:r>
              <a:rPr lang="en-GB" i="1" dirty="0" smtClean="0"/>
              <a:t>n</a:t>
            </a:r>
          </a:p>
          <a:p>
            <a:r>
              <a:rPr lang="en-GB" dirty="0" smtClean="0"/>
              <a:t>Line 6 finds the decomposition of the new value of </a:t>
            </a:r>
            <a:r>
              <a:rPr lang="en-GB" i="1" dirty="0" smtClean="0"/>
              <a:t>j </a:t>
            </a:r>
            <a:r>
              <a:rPr lang="en-GB" dirty="0" smtClean="0"/>
              <a:t>that gives the best revenue by looking up all the max revenues for smaller values in the array </a:t>
            </a:r>
            <a:r>
              <a:rPr lang="en-GB" i="1" dirty="0" smtClean="0"/>
              <a:t>r</a:t>
            </a:r>
            <a:endParaRPr lang="en-GB" dirty="0" smtClean="0"/>
          </a:p>
          <a:p>
            <a:r>
              <a:rPr lang="en-GB" dirty="0" smtClean="0"/>
              <a:t>The max revenue for </a:t>
            </a:r>
            <a:r>
              <a:rPr lang="en-GB" i="1" dirty="0" smtClean="0"/>
              <a:t>n</a:t>
            </a:r>
            <a:r>
              <a:rPr lang="en-GB" dirty="0" smtClean="0"/>
              <a:t> is now in the slot in </a:t>
            </a:r>
            <a:r>
              <a:rPr lang="en-GB" i="1" dirty="0" smtClean="0"/>
              <a:t>r</a:t>
            </a:r>
            <a:r>
              <a:rPr lang="en-GB" dirty="0" smtClean="0"/>
              <a:t> with index </a:t>
            </a:r>
            <a:r>
              <a:rPr lang="en-GB" i="1" dirty="0"/>
              <a:t>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5893"/>
            <a:ext cx="4124960" cy="26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7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Asymptotic running 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160" y="1600200"/>
            <a:ext cx="4104640" cy="5054600"/>
          </a:xfrm>
        </p:spPr>
        <p:txBody>
          <a:bodyPr>
            <a:normAutofit/>
          </a:bodyPr>
          <a:lstStyle/>
          <a:p>
            <a:r>
              <a:rPr lang="en-GB" dirty="0" smtClean="0"/>
              <a:t>Asymptotic running time is </a:t>
            </a:r>
            <a:r>
              <a:rPr lang="en-GB" dirty="0" err="1" smtClean="0"/>
              <a:t>Θ</a:t>
            </a:r>
            <a:r>
              <a:rPr lang="en-GB" dirty="0" smtClean="0"/>
              <a:t>(</a:t>
            </a:r>
            <a:r>
              <a:rPr lang="en-GB" i="1" dirty="0" smtClean="0"/>
              <a:t>n</a:t>
            </a:r>
            <a:r>
              <a:rPr lang="en-GB" baseline="30000" dirty="0" smtClean="0"/>
              <a:t>2</a:t>
            </a:r>
            <a:r>
              <a:rPr lang="en-GB" dirty="0" smtClean="0"/>
              <a:t>) for both bottom-up and top-down methods</a:t>
            </a:r>
          </a:p>
          <a:p>
            <a:r>
              <a:rPr lang="en-GB" dirty="0" smtClean="0"/>
              <a:t>Easy to see this in BOTTOM-UP-CUT-ROD, since has two nested loops of order </a:t>
            </a:r>
            <a:r>
              <a:rPr lang="en-GB" dirty="0" err="1" smtClean="0"/>
              <a:t>Θ</a:t>
            </a:r>
            <a:r>
              <a:rPr lang="en-GB" dirty="0" smtClean="0"/>
              <a:t>(</a:t>
            </a:r>
            <a:r>
              <a:rPr lang="en-GB" i="1" dirty="0" smtClean="0"/>
              <a:t>n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925893"/>
            <a:ext cx="4124960" cy="26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33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/>
          <a:lstStyle/>
          <a:p>
            <a:r>
              <a:rPr lang="en-GB" dirty="0" err="1" smtClean="0"/>
              <a:t>Subproblem</a:t>
            </a:r>
            <a:r>
              <a:rPr lang="en-GB" dirty="0" smtClean="0"/>
              <a:t> graphs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60" y="1117600"/>
            <a:ext cx="5120640" cy="57404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Need to know what </a:t>
            </a:r>
            <a:r>
              <a:rPr lang="en-GB" dirty="0" err="1" smtClean="0"/>
              <a:t>subproblems</a:t>
            </a:r>
            <a:r>
              <a:rPr lang="en-GB" dirty="0" smtClean="0"/>
              <a:t> are and how they depend on each-other</a:t>
            </a:r>
          </a:p>
          <a:p>
            <a:r>
              <a:rPr lang="en-GB" dirty="0" smtClean="0"/>
              <a:t>Can show this with a </a:t>
            </a:r>
            <a:r>
              <a:rPr lang="en-GB" i="1" dirty="0" err="1" smtClean="0"/>
              <a:t>subproblem</a:t>
            </a:r>
            <a:r>
              <a:rPr lang="en-GB" i="1" dirty="0" smtClean="0"/>
              <a:t> graph</a:t>
            </a:r>
            <a:endParaRPr lang="en-GB" dirty="0" smtClean="0"/>
          </a:p>
          <a:p>
            <a:pPr lvl="1"/>
            <a:r>
              <a:rPr lang="en-GB" dirty="0" smtClean="0"/>
              <a:t>Directed graph with a vertex for each </a:t>
            </a:r>
            <a:r>
              <a:rPr lang="en-GB" dirty="0" err="1" smtClean="0"/>
              <a:t>subproblem</a:t>
            </a:r>
            <a:r>
              <a:rPr lang="en-GB" dirty="0" smtClean="0"/>
              <a:t> and edges from each vertex to the vertices for the </a:t>
            </a:r>
            <a:r>
              <a:rPr lang="en-GB" dirty="0" err="1" smtClean="0"/>
              <a:t>subproblems</a:t>
            </a:r>
            <a:r>
              <a:rPr lang="en-GB" dirty="0" smtClean="0"/>
              <a:t> that it depends on</a:t>
            </a:r>
          </a:p>
          <a:p>
            <a:r>
              <a:rPr lang="en-GB" dirty="0" smtClean="0"/>
              <a:t>In the bottom-up method, the order in which we solve the </a:t>
            </a:r>
            <a:r>
              <a:rPr lang="en-GB" dirty="0" err="1" smtClean="0"/>
              <a:t>subproblems</a:t>
            </a:r>
            <a:r>
              <a:rPr lang="en-GB" dirty="0" smtClean="0"/>
              <a:t> is such that all the other problems that a </a:t>
            </a:r>
            <a:r>
              <a:rPr lang="en-GB" dirty="0" err="1" smtClean="0"/>
              <a:t>subproblem</a:t>
            </a:r>
            <a:r>
              <a:rPr lang="en-GB" dirty="0" smtClean="0"/>
              <a:t> depends on have already been solved by the time we get to it</a:t>
            </a:r>
          </a:p>
          <a:p>
            <a:pPr lvl="1"/>
            <a:r>
              <a:rPr lang="en-GB" dirty="0" smtClean="0"/>
              <a:t>vertices are </a:t>
            </a:r>
            <a:r>
              <a:rPr lang="en-GB" i="1" dirty="0" smtClean="0"/>
              <a:t>reverse topologically sorted</a:t>
            </a:r>
          </a:p>
          <a:p>
            <a:r>
              <a:rPr lang="en-GB" dirty="0" smtClean="0"/>
              <a:t>Running time is proportional to the sum of the number of vertices and the number of edges</a:t>
            </a:r>
          </a:p>
          <a:p>
            <a:pPr lvl="1"/>
            <a:r>
              <a:rPr lang="en-GB" dirty="0" smtClean="0"/>
              <a:t>Solve each </a:t>
            </a:r>
            <a:r>
              <a:rPr lang="en-GB" dirty="0" err="1" smtClean="0"/>
              <a:t>subproblem</a:t>
            </a:r>
            <a:r>
              <a:rPr lang="en-GB" dirty="0" smtClean="0"/>
              <a:t> once (each vertex)</a:t>
            </a:r>
          </a:p>
          <a:p>
            <a:pPr lvl="1"/>
            <a:r>
              <a:rPr lang="en-GB" dirty="0" smtClean="0"/>
              <a:t>To solve a </a:t>
            </a:r>
            <a:r>
              <a:rPr lang="en-GB" dirty="0" err="1" smtClean="0"/>
              <a:t>subproblem</a:t>
            </a:r>
            <a:r>
              <a:rPr lang="en-GB" dirty="0" smtClean="0"/>
              <a:t>, must visit each of the vertices it depends 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7600"/>
            <a:ext cx="2621280" cy="53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79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Reconstructing a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0" y="1600200"/>
            <a:ext cx="4216400" cy="5034280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So far, we’ve only calculated how much revenue we can get from a rod of length </a:t>
            </a:r>
            <a:r>
              <a:rPr lang="en-GB" i="1" dirty="0" smtClean="0"/>
              <a:t>n</a:t>
            </a:r>
            <a:endParaRPr lang="en-GB" dirty="0" smtClean="0"/>
          </a:p>
          <a:p>
            <a:r>
              <a:rPr lang="en-GB" dirty="0" smtClean="0"/>
              <a:t>We haven’t got our algorithms to tell us exactly how we’re supposed to cut up the rod to get this maximum revenue</a:t>
            </a:r>
          </a:p>
          <a:p>
            <a:r>
              <a:rPr lang="en-GB" dirty="0" smtClean="0"/>
              <a:t>EXTENDED-BOTTOM-UP-CUT-ROD does this</a:t>
            </a:r>
          </a:p>
          <a:p>
            <a:pPr lvl="1"/>
            <a:r>
              <a:rPr lang="en-GB" dirty="0" smtClean="0"/>
              <a:t>array </a:t>
            </a:r>
            <a:r>
              <a:rPr lang="en-GB" i="1" dirty="0" smtClean="0"/>
              <a:t>r</a:t>
            </a:r>
            <a:r>
              <a:rPr lang="en-GB" dirty="0" smtClean="0"/>
              <a:t>[</a:t>
            </a:r>
            <a:r>
              <a:rPr lang="en-GB" i="1" dirty="0" smtClean="0"/>
              <a:t>j</a:t>
            </a:r>
            <a:r>
              <a:rPr lang="en-GB" dirty="0" smtClean="0"/>
              <a:t>] stores maximum revenue for rod of size </a:t>
            </a:r>
            <a:r>
              <a:rPr lang="en-GB" i="1" dirty="0" smtClean="0"/>
              <a:t>j</a:t>
            </a:r>
            <a:endParaRPr lang="en-GB" dirty="0" smtClean="0"/>
          </a:p>
          <a:p>
            <a:pPr lvl="1"/>
            <a:r>
              <a:rPr lang="en-GB" dirty="0" smtClean="0"/>
              <a:t>array </a:t>
            </a:r>
            <a:r>
              <a:rPr lang="en-GB" i="1" dirty="0" smtClean="0"/>
              <a:t>s</a:t>
            </a:r>
            <a:r>
              <a:rPr lang="en-GB" dirty="0" smtClean="0"/>
              <a:t>[</a:t>
            </a:r>
            <a:r>
              <a:rPr lang="en-GB" i="1" dirty="0" smtClean="0"/>
              <a:t>j</a:t>
            </a:r>
            <a:r>
              <a:rPr lang="en-GB" dirty="0" smtClean="0"/>
              <a:t>] stores optimal size of first piece to cut for a rod of size </a:t>
            </a:r>
            <a:r>
              <a:rPr lang="en-GB" i="1" dirty="0" smtClean="0"/>
              <a:t>j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62604"/>
            <a:ext cx="4013200" cy="302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Printing out a rod-cutting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90437"/>
            <a:ext cx="8229600" cy="354564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PRINT-CUT-ROD-SOLUTION takes a price table </a:t>
            </a:r>
            <a:r>
              <a:rPr lang="en-GB" i="1" dirty="0" smtClean="0"/>
              <a:t>p</a:t>
            </a:r>
            <a:r>
              <a:rPr lang="en-GB" dirty="0" smtClean="0"/>
              <a:t> and a rod size </a:t>
            </a:r>
            <a:r>
              <a:rPr lang="en-GB" i="1" dirty="0" smtClean="0"/>
              <a:t>n</a:t>
            </a:r>
            <a:endParaRPr lang="en-GB" dirty="0" smtClean="0"/>
          </a:p>
          <a:p>
            <a:r>
              <a:rPr lang="en-GB" dirty="0" smtClean="0"/>
              <a:t>Calls EXTENDED-BOTTOM-UP-CUT-ROD to compute array </a:t>
            </a:r>
            <a:r>
              <a:rPr lang="en-GB" i="1" dirty="0" smtClean="0"/>
              <a:t>s </a:t>
            </a:r>
            <a:r>
              <a:rPr lang="en-GB" dirty="0" smtClean="0"/>
              <a:t>of optimal first piece sizes</a:t>
            </a:r>
          </a:p>
          <a:p>
            <a:r>
              <a:rPr lang="en-GB" dirty="0" smtClean="0"/>
              <a:t>Starting with </a:t>
            </a:r>
            <a:r>
              <a:rPr lang="en-GB" i="1" dirty="0" smtClean="0"/>
              <a:t>n</a:t>
            </a:r>
            <a:r>
              <a:rPr lang="en-GB" dirty="0" smtClean="0"/>
              <a:t>, prints out best first cut, then subtracts size of first cut from </a:t>
            </a:r>
            <a:r>
              <a:rPr lang="en-GB" i="1" dirty="0" smtClean="0"/>
              <a:t>n </a:t>
            </a:r>
            <a:r>
              <a:rPr lang="en-GB" dirty="0" smtClean="0"/>
              <a:t>and prints out best first cut for new size of </a:t>
            </a:r>
            <a:r>
              <a:rPr lang="en-GB" i="1" dirty="0" smtClean="0"/>
              <a:t>n</a:t>
            </a:r>
            <a:r>
              <a:rPr lang="en-GB" dirty="0" smtClean="0"/>
              <a:t> until </a:t>
            </a:r>
            <a:r>
              <a:rPr lang="en-GB" i="1" dirty="0" smtClean="0"/>
              <a:t>n </a:t>
            </a:r>
            <a:r>
              <a:rPr lang="en-GB" dirty="0" smtClean="0"/>
              <a:t>is 0</a:t>
            </a:r>
          </a:p>
          <a:p>
            <a:r>
              <a:rPr lang="en-GB" dirty="0" smtClean="0"/>
              <a:t>PRINT-CUT-ROD-SOLUTION(</a:t>
            </a:r>
            <a:r>
              <a:rPr lang="en-GB" i="1" dirty="0" smtClean="0"/>
              <a:t>p</a:t>
            </a:r>
            <a:r>
              <a:rPr lang="en-GB" dirty="0" smtClean="0"/>
              <a:t>, 7) prints out </a:t>
            </a:r>
          </a:p>
          <a:p>
            <a:pPr marL="457200" lvl="1" indent="0">
              <a:buNone/>
            </a:pPr>
            <a:r>
              <a:rPr lang="en-GB" dirty="0" smtClean="0"/>
              <a:t>1 (the optimal first cut for 7) and then</a:t>
            </a:r>
          </a:p>
          <a:p>
            <a:pPr marL="457200" lvl="1" indent="0">
              <a:buNone/>
            </a:pPr>
            <a:r>
              <a:rPr lang="en-GB" dirty="0" smtClean="0"/>
              <a:t>6 (the optimal first cut for 7-1)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720" y="1255078"/>
            <a:ext cx="4236720" cy="1180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40" y="2435336"/>
            <a:ext cx="4267200" cy="75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992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Subsequences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Suppose A and B are strings such that</a:t>
            </a:r>
          </a:p>
          <a:p>
            <a:pPr marL="457200" lvl="1" indent="0">
              <a:buNone/>
            </a:pPr>
            <a:r>
              <a:rPr lang="en-GB" dirty="0" smtClean="0"/>
              <a:t>A = “</a:t>
            </a:r>
            <a:r>
              <a:rPr lang="en-GB" dirty="0" err="1" smtClean="0"/>
              <a:t>abcbdab</a:t>
            </a:r>
            <a:r>
              <a:rPr lang="en-GB" dirty="0" smtClean="0"/>
              <a:t>” and B = “</a:t>
            </a:r>
            <a:r>
              <a:rPr lang="en-GB" dirty="0" err="1" smtClean="0"/>
              <a:t>bdcaba</a:t>
            </a:r>
            <a:r>
              <a:rPr lang="en-GB" dirty="0" smtClean="0"/>
              <a:t>”</a:t>
            </a:r>
            <a:endParaRPr lang="en-GB" dirty="0"/>
          </a:p>
          <a:p>
            <a:r>
              <a:rPr lang="en-GB" dirty="0" smtClean="0"/>
              <a:t>A </a:t>
            </a:r>
            <a:r>
              <a:rPr lang="en-GB" b="1" dirty="0" smtClean="0"/>
              <a:t>subsequence </a:t>
            </a:r>
            <a:r>
              <a:rPr lang="en-GB" dirty="0" smtClean="0"/>
              <a:t>of a string, S, is a sequence that can be formed by deleting elements in S</a:t>
            </a:r>
          </a:p>
          <a:p>
            <a:pPr lvl="1"/>
            <a:r>
              <a:rPr lang="en-GB" dirty="0" smtClean="0"/>
              <a:t>e.g., “</a:t>
            </a:r>
            <a:r>
              <a:rPr lang="en-GB" dirty="0" err="1" smtClean="0"/>
              <a:t>abc</a:t>
            </a:r>
            <a:r>
              <a:rPr lang="en-GB" dirty="0" smtClean="0"/>
              <a:t>”, “</a:t>
            </a:r>
            <a:r>
              <a:rPr lang="en-GB" dirty="0" err="1" smtClean="0"/>
              <a:t>acda</a:t>
            </a:r>
            <a:r>
              <a:rPr lang="en-GB" dirty="0" smtClean="0"/>
              <a:t>” are </a:t>
            </a:r>
            <a:r>
              <a:rPr lang="en-GB" dirty="0" err="1" smtClean="0"/>
              <a:t>subsequences</a:t>
            </a:r>
            <a:r>
              <a:rPr lang="en-GB" dirty="0" smtClean="0"/>
              <a:t> of A</a:t>
            </a:r>
          </a:p>
          <a:p>
            <a:r>
              <a:rPr lang="en-GB" dirty="0" smtClean="0"/>
              <a:t>A </a:t>
            </a:r>
            <a:r>
              <a:rPr lang="en-GB" b="1" dirty="0" smtClean="0"/>
              <a:t>common subsequence</a:t>
            </a:r>
            <a:r>
              <a:rPr lang="en-GB" dirty="0" smtClean="0"/>
              <a:t> of two strings, A and B, is a string that is a subsequence of both A and B</a:t>
            </a:r>
          </a:p>
          <a:p>
            <a:pPr lvl="1"/>
            <a:r>
              <a:rPr lang="en-GB" dirty="0" smtClean="0"/>
              <a:t>e.g., “</a:t>
            </a:r>
            <a:r>
              <a:rPr lang="en-GB" dirty="0" err="1" smtClean="0"/>
              <a:t>bd</a:t>
            </a:r>
            <a:r>
              <a:rPr lang="en-GB" dirty="0" smtClean="0"/>
              <a:t>”, “</a:t>
            </a:r>
            <a:r>
              <a:rPr lang="en-GB" dirty="0" err="1" smtClean="0"/>
              <a:t>bcb</a:t>
            </a:r>
            <a:r>
              <a:rPr lang="en-GB" dirty="0" smtClean="0"/>
              <a:t>” and “</a:t>
            </a:r>
            <a:r>
              <a:rPr lang="en-GB" dirty="0" err="1" smtClean="0"/>
              <a:t>bdab</a:t>
            </a:r>
            <a:r>
              <a:rPr lang="en-GB" dirty="0" smtClean="0"/>
              <a:t>” are common </a:t>
            </a:r>
            <a:r>
              <a:rPr lang="en-GB" dirty="0" err="1" smtClean="0"/>
              <a:t>subsequences</a:t>
            </a:r>
            <a:r>
              <a:rPr lang="en-GB" dirty="0" smtClean="0"/>
              <a:t> of A and 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768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Longest common subsequence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412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String C is a </a:t>
            </a:r>
            <a:r>
              <a:rPr lang="en-GB" b="1" dirty="0" smtClean="0"/>
              <a:t>longest common subsequence</a:t>
            </a:r>
            <a:r>
              <a:rPr lang="en-GB" dirty="0" smtClean="0"/>
              <a:t> (or </a:t>
            </a:r>
            <a:r>
              <a:rPr lang="en-GB" b="1" dirty="0" smtClean="0"/>
              <a:t>LCS</a:t>
            </a:r>
            <a:r>
              <a:rPr lang="en-GB" dirty="0" smtClean="0"/>
              <a:t>) of two strings, A and B, if there is no common subsequence of A and B that is longer than C</a:t>
            </a:r>
          </a:p>
          <a:p>
            <a:pPr lvl="1"/>
            <a:r>
              <a:rPr lang="en-GB" dirty="0" smtClean="0"/>
              <a:t>e.g., if </a:t>
            </a:r>
            <a:r>
              <a:rPr lang="en-GB" dirty="0" smtClean="0"/>
              <a:t>A = “</a:t>
            </a:r>
            <a:r>
              <a:rPr lang="en-GB" dirty="0" err="1" smtClean="0"/>
              <a:t>abcbdab</a:t>
            </a:r>
            <a:r>
              <a:rPr lang="en-GB" dirty="0" smtClean="0"/>
              <a:t>” and B = “</a:t>
            </a:r>
            <a:r>
              <a:rPr lang="en-GB" dirty="0" err="1" smtClean="0"/>
              <a:t>bdcaba</a:t>
            </a:r>
            <a:r>
              <a:rPr lang="en-GB" dirty="0" smtClean="0"/>
              <a:t>” then “</a:t>
            </a:r>
            <a:r>
              <a:rPr lang="en-GB" dirty="0" err="1" smtClean="0"/>
              <a:t>bdab</a:t>
            </a:r>
            <a:r>
              <a:rPr lang="en-GB" dirty="0" smtClean="0"/>
              <a:t>” and “</a:t>
            </a:r>
            <a:r>
              <a:rPr lang="en-GB" dirty="0" err="1" smtClean="0"/>
              <a:t>bcba</a:t>
            </a:r>
            <a:r>
              <a:rPr lang="en-GB" dirty="0" smtClean="0"/>
              <a:t>” are both LCSs of A and B</a:t>
            </a:r>
          </a:p>
          <a:p>
            <a:r>
              <a:rPr lang="en-GB" b="1" dirty="0" smtClean="0"/>
              <a:t>Longest common subsequence problem</a:t>
            </a:r>
            <a:r>
              <a:rPr lang="en-GB" dirty="0" smtClean="0"/>
              <a:t> is that of finding an LCS of two given strings</a:t>
            </a:r>
          </a:p>
          <a:p>
            <a:r>
              <a:rPr lang="en-GB" dirty="0" smtClean="0"/>
              <a:t>Used in music information retrieval for comparing melodies and in bioinformatics for comparing gene sequences</a:t>
            </a:r>
          </a:p>
          <a:p>
            <a:r>
              <a:rPr lang="en-GB" dirty="0" smtClean="0"/>
              <a:t>LCS problem can be solved efficiently using dynamic programming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94546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Brute-force approach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Given two input strings, X and Y, enumerate all the </a:t>
            </a:r>
            <a:r>
              <a:rPr lang="en-GB" dirty="0" err="1" smtClean="0"/>
              <a:t>subsequences</a:t>
            </a:r>
            <a:r>
              <a:rPr lang="en-GB" dirty="0" smtClean="0"/>
              <a:t> of X and check if it’s a subsequence of Y</a:t>
            </a:r>
          </a:p>
          <a:p>
            <a:r>
              <a:rPr lang="en-GB" dirty="0" smtClean="0"/>
              <a:t>Keep track of the longest common subsequence</a:t>
            </a:r>
          </a:p>
          <a:p>
            <a:r>
              <a:rPr lang="en-GB" dirty="0" smtClean="0"/>
              <a:t>If X has length </a:t>
            </a:r>
            <a:r>
              <a:rPr lang="en-GB" i="1" dirty="0" smtClean="0"/>
              <a:t>n</a:t>
            </a:r>
            <a:r>
              <a:rPr lang="en-GB" dirty="0" smtClean="0"/>
              <a:t>, then there are 2</a:t>
            </a:r>
            <a:r>
              <a:rPr lang="en-GB" i="1" baseline="30000" dirty="0" smtClean="0"/>
              <a:t>n</a:t>
            </a:r>
            <a:r>
              <a:rPr lang="en-GB" i="1" dirty="0" smtClean="0"/>
              <a:t> </a:t>
            </a:r>
            <a:r>
              <a:rPr lang="en-GB" dirty="0" err="1" smtClean="0"/>
              <a:t>subsequences</a:t>
            </a:r>
            <a:r>
              <a:rPr lang="en-GB" dirty="0" smtClean="0"/>
              <a:t> to check, which is impractical for long strings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80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Dynamic programming is used to solve optimization problems</a:t>
            </a:r>
          </a:p>
          <a:p>
            <a:pPr lvl="1"/>
            <a:r>
              <a:rPr lang="en-GB" dirty="0" smtClean="0"/>
              <a:t>Make a set of choices to arrive at an optimal solution</a:t>
            </a:r>
          </a:p>
          <a:p>
            <a:r>
              <a:rPr lang="en-GB" dirty="0" smtClean="0"/>
              <a:t>Each choice involves solving the same type of sub-problem</a:t>
            </a:r>
          </a:p>
          <a:p>
            <a:r>
              <a:rPr lang="en-GB" dirty="0" smtClean="0"/>
              <a:t>Dynamic programming lets you avoid having to solve the same sub-problem more than once by storing the solutions to the sub-problems</a:t>
            </a:r>
          </a:p>
          <a:p>
            <a:r>
              <a:rPr lang="en-GB" dirty="0" smtClean="0"/>
              <a:t>Similar to divide-and-conquer method used to write recursive algorithms</a:t>
            </a:r>
          </a:p>
          <a:p>
            <a:r>
              <a:rPr lang="en-GB" dirty="0" smtClean="0"/>
              <a:t>“Programming” here refers to a tabular method, not to writing computer code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750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Prefix of a string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X is a string, x</a:t>
            </a:r>
            <a:r>
              <a:rPr lang="en-GB" baseline="-25000" dirty="0" smtClean="0"/>
              <a:t>1</a:t>
            </a:r>
            <a:r>
              <a:rPr lang="en-GB" dirty="0" smtClean="0"/>
              <a:t>x</a:t>
            </a:r>
            <a:r>
              <a:rPr lang="en-GB" baseline="-25000" dirty="0" smtClean="0"/>
              <a:t>2</a:t>
            </a:r>
            <a:r>
              <a:rPr lang="en-GB" dirty="0" smtClean="0"/>
              <a:t>...</a:t>
            </a:r>
            <a:r>
              <a:rPr lang="en-GB" dirty="0" err="1" smtClean="0"/>
              <a:t>x</a:t>
            </a:r>
            <a:r>
              <a:rPr lang="en-GB" baseline="-25000" dirty="0" err="1" smtClean="0"/>
              <a:t>m</a:t>
            </a:r>
            <a:r>
              <a:rPr lang="en-GB" dirty="0" smtClean="0"/>
              <a:t>, the </a:t>
            </a:r>
            <a:r>
              <a:rPr lang="en-GB" b="1" dirty="0" err="1" smtClean="0"/>
              <a:t>ith</a:t>
            </a:r>
            <a:r>
              <a:rPr lang="en-GB" b="1" dirty="0" smtClean="0"/>
              <a:t> prefix</a:t>
            </a:r>
            <a:r>
              <a:rPr lang="en-GB" dirty="0" smtClean="0"/>
              <a:t> of X, denoted by X</a:t>
            </a:r>
            <a:r>
              <a:rPr lang="en-GB" baseline="-25000" dirty="0" smtClean="0"/>
              <a:t>i</a:t>
            </a:r>
            <a:r>
              <a:rPr lang="en-GB" dirty="0" smtClean="0"/>
              <a:t> is </a:t>
            </a:r>
            <a:r>
              <a:rPr lang="en-GB" dirty="0" smtClean="0"/>
              <a:t>x</a:t>
            </a:r>
            <a:r>
              <a:rPr lang="en-GB" baseline="-25000" dirty="0" smtClean="0"/>
              <a:t>1</a:t>
            </a:r>
            <a:r>
              <a:rPr lang="en-GB" dirty="0" smtClean="0"/>
              <a:t>x</a:t>
            </a:r>
            <a:r>
              <a:rPr lang="en-GB" baseline="-25000" dirty="0" smtClean="0"/>
              <a:t>2</a:t>
            </a:r>
            <a:r>
              <a:rPr lang="en-GB" dirty="0" smtClean="0"/>
              <a:t>...x</a:t>
            </a:r>
            <a:r>
              <a:rPr lang="en-GB" baseline="-25000" dirty="0" smtClean="0"/>
              <a:t>i</a:t>
            </a:r>
            <a:r>
              <a:rPr lang="en-GB" dirty="0" smtClean="0"/>
              <a:t> (0 ≤ </a:t>
            </a:r>
            <a:r>
              <a:rPr lang="en-GB" dirty="0" err="1" smtClean="0"/>
              <a:t>i</a:t>
            </a:r>
            <a:r>
              <a:rPr lang="en-GB" dirty="0" smtClean="0"/>
              <a:t> ≤ m)</a:t>
            </a:r>
          </a:p>
          <a:p>
            <a:pPr lvl="1"/>
            <a:r>
              <a:rPr lang="en-GB" dirty="0" smtClean="0"/>
              <a:t>e.g., if X = “</a:t>
            </a:r>
            <a:r>
              <a:rPr lang="en-GB" dirty="0" err="1" smtClean="0"/>
              <a:t>abcde</a:t>
            </a:r>
            <a:r>
              <a:rPr lang="en-GB" dirty="0" smtClean="0"/>
              <a:t>” then X</a:t>
            </a:r>
            <a:r>
              <a:rPr lang="en-GB" baseline="-25000" dirty="0" smtClean="0"/>
              <a:t>3</a:t>
            </a:r>
            <a:r>
              <a:rPr lang="en-GB" dirty="0" smtClean="0"/>
              <a:t> = “</a:t>
            </a:r>
            <a:r>
              <a:rPr lang="en-GB" dirty="0" err="1" smtClean="0"/>
              <a:t>abc</a:t>
            </a:r>
            <a:r>
              <a:rPr lang="en-GB" dirty="0" smtClean="0"/>
              <a:t>”, X</a:t>
            </a:r>
            <a:r>
              <a:rPr lang="en-GB" baseline="-25000" dirty="0" smtClean="0"/>
              <a:t>0</a:t>
            </a:r>
            <a:r>
              <a:rPr lang="en-GB" dirty="0" smtClean="0"/>
              <a:t> = “” and X</a:t>
            </a:r>
            <a:r>
              <a:rPr lang="en-GB" baseline="-25000" dirty="0" smtClean="0"/>
              <a:t>5</a:t>
            </a:r>
            <a:r>
              <a:rPr lang="en-GB" dirty="0" smtClean="0"/>
              <a:t>=“</a:t>
            </a:r>
            <a:r>
              <a:rPr lang="en-GB" dirty="0" err="1" smtClean="0"/>
              <a:t>abcde</a:t>
            </a:r>
            <a:r>
              <a:rPr lang="en-GB" dirty="0" smtClean="0"/>
              <a:t>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67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Optimal substructure of an LCS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36240"/>
            <a:ext cx="8229600" cy="36068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If the last elements in X and Y are the same, then this must also be the last element in the LCS, Z</a:t>
            </a:r>
          </a:p>
          <a:p>
            <a:pPr marL="914400" lvl="1" indent="-514350"/>
            <a:r>
              <a:rPr lang="en-GB" dirty="0" smtClean="0"/>
              <a:t>X = “</a:t>
            </a:r>
            <a:r>
              <a:rPr lang="en-GB" dirty="0" err="1" smtClean="0"/>
              <a:t>abcdefg</a:t>
            </a:r>
            <a:r>
              <a:rPr lang="en-GB" dirty="0" smtClean="0"/>
              <a:t>”, Y = “</a:t>
            </a:r>
            <a:r>
              <a:rPr lang="en-GB" dirty="0" err="1" smtClean="0"/>
              <a:t>defabcg</a:t>
            </a:r>
            <a:r>
              <a:rPr lang="en-GB" dirty="0" smtClean="0"/>
              <a:t>”, Z = “</a:t>
            </a:r>
            <a:r>
              <a:rPr lang="en-GB" dirty="0" err="1" smtClean="0"/>
              <a:t>abcg</a:t>
            </a:r>
            <a:r>
              <a:rPr lang="en-GB" dirty="0" smtClean="0"/>
              <a:t>”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If the last elements of X and Y not the same and the last element in Z is not the last element in X then Z must be an LCS of Y and X</a:t>
            </a:r>
            <a:r>
              <a:rPr lang="en-GB" baseline="-25000" dirty="0" smtClean="0"/>
              <a:t>m-1</a:t>
            </a:r>
          </a:p>
          <a:p>
            <a:pPr marL="914400" lvl="1" indent="-514350"/>
            <a:r>
              <a:rPr lang="en-GB" dirty="0" smtClean="0"/>
              <a:t>X = “</a:t>
            </a:r>
            <a:r>
              <a:rPr lang="en-GB" dirty="0" err="1" smtClean="0"/>
              <a:t>abcdefg</a:t>
            </a:r>
            <a:r>
              <a:rPr lang="en-GB" dirty="0" smtClean="0"/>
              <a:t>”, Y = “</a:t>
            </a:r>
            <a:r>
              <a:rPr lang="en-GB" dirty="0" err="1" smtClean="0"/>
              <a:t>defabcgd</a:t>
            </a:r>
            <a:r>
              <a:rPr lang="en-GB" dirty="0" smtClean="0"/>
              <a:t>”, Z = “</a:t>
            </a:r>
            <a:r>
              <a:rPr lang="en-GB" dirty="0" err="1" smtClean="0"/>
              <a:t>abcd</a:t>
            </a:r>
            <a:r>
              <a:rPr lang="en-GB" dirty="0" smtClean="0"/>
              <a:t>”</a:t>
            </a:r>
            <a:endParaRPr lang="en-GB" baseline="-25000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If the last elements of X and Y are not the same and the last element in Z is not the last element in Y then Z must be an LCS of X and Y</a:t>
            </a:r>
            <a:r>
              <a:rPr lang="en-GB" baseline="-25000" dirty="0" smtClean="0"/>
              <a:t>m-1</a:t>
            </a:r>
          </a:p>
          <a:p>
            <a:pPr marL="914400" lvl="1" indent="-514350"/>
            <a:r>
              <a:rPr lang="en-GB" dirty="0" smtClean="0"/>
              <a:t>X = “</a:t>
            </a:r>
            <a:r>
              <a:rPr lang="en-GB" dirty="0" err="1" smtClean="0"/>
              <a:t>abcdefg</a:t>
            </a:r>
            <a:r>
              <a:rPr lang="en-GB" dirty="0" smtClean="0"/>
              <a:t>”, Y = “</a:t>
            </a:r>
            <a:r>
              <a:rPr lang="en-GB" dirty="0" err="1" smtClean="0"/>
              <a:t>defabcgd</a:t>
            </a:r>
            <a:r>
              <a:rPr lang="en-GB" dirty="0" smtClean="0"/>
              <a:t>”, Z = “</a:t>
            </a:r>
            <a:r>
              <a:rPr lang="en-GB" dirty="0" err="1" smtClean="0"/>
              <a:t>abcg</a:t>
            </a:r>
            <a:r>
              <a:rPr lang="en-GB" dirty="0" smtClean="0"/>
              <a:t>”</a:t>
            </a:r>
            <a:endParaRPr lang="en-GB" baseline="-25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440553"/>
            <a:ext cx="4937760" cy="13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3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Optimal substructure property of LCS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56560"/>
            <a:ext cx="8229600" cy="3606800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Theorem above tells us that and LCS of two sequences contains within it an LCS of prefixes of the two sequences</a:t>
            </a:r>
          </a:p>
          <a:p>
            <a:r>
              <a:rPr lang="en-GB" dirty="0" smtClean="0"/>
              <a:t>LCS problem therefore has optimal substructure property</a:t>
            </a:r>
          </a:p>
          <a:p>
            <a:pPr lvl="1"/>
            <a:r>
              <a:rPr lang="en-GB" dirty="0" smtClean="0"/>
              <a:t>Optimal solution incorporates optimal solutions to related </a:t>
            </a:r>
            <a:r>
              <a:rPr lang="en-GB" dirty="0" err="1" smtClean="0"/>
              <a:t>subproblems</a:t>
            </a:r>
            <a:r>
              <a:rPr lang="en-GB" dirty="0" smtClean="0"/>
              <a:t>, that we can solve independently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440553"/>
            <a:ext cx="4937760" cy="13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30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LCS: Recursive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26648"/>
            <a:ext cx="8229600" cy="3787512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Optimal substructure theorem tells us that we must examine either 1 or 2 </a:t>
            </a:r>
            <a:r>
              <a:rPr lang="en-GB" dirty="0" err="1" smtClean="0"/>
              <a:t>subproblems</a:t>
            </a:r>
            <a:r>
              <a:rPr lang="en-GB" dirty="0" smtClean="0"/>
              <a:t> when finding an LCS of X = </a:t>
            </a:r>
            <a:r>
              <a:rPr lang="en-GB" dirty="0" smtClean="0"/>
              <a:t>x</a:t>
            </a:r>
            <a:r>
              <a:rPr lang="en-GB" baseline="-25000" dirty="0" smtClean="0"/>
              <a:t>1</a:t>
            </a:r>
            <a:r>
              <a:rPr lang="en-GB" dirty="0" smtClean="0"/>
              <a:t>x</a:t>
            </a:r>
            <a:r>
              <a:rPr lang="en-GB" baseline="-25000" dirty="0" smtClean="0"/>
              <a:t>2</a:t>
            </a:r>
            <a:r>
              <a:rPr lang="en-GB" dirty="0" smtClean="0"/>
              <a:t>...</a:t>
            </a:r>
            <a:r>
              <a:rPr lang="en-GB" dirty="0" err="1" smtClean="0"/>
              <a:t>x</a:t>
            </a:r>
            <a:r>
              <a:rPr lang="en-GB" baseline="-25000" dirty="0" err="1" smtClean="0"/>
              <a:t>m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dirty="0"/>
              <a:t>Y</a:t>
            </a:r>
            <a:r>
              <a:rPr lang="en-GB" dirty="0" smtClean="0"/>
              <a:t> = y</a:t>
            </a:r>
            <a:r>
              <a:rPr lang="en-GB" baseline="-25000" dirty="0" smtClean="0"/>
              <a:t>1</a:t>
            </a:r>
            <a:r>
              <a:rPr lang="en-GB" dirty="0"/>
              <a:t>y</a:t>
            </a:r>
            <a:r>
              <a:rPr lang="en-GB" baseline="-25000" dirty="0" smtClean="0"/>
              <a:t>2</a:t>
            </a:r>
            <a:r>
              <a:rPr lang="en-GB" dirty="0" smtClean="0"/>
              <a:t>...</a:t>
            </a:r>
            <a:r>
              <a:rPr lang="en-GB" dirty="0" err="1" smtClean="0"/>
              <a:t>y</a:t>
            </a:r>
            <a:r>
              <a:rPr lang="en-GB" baseline="-25000" dirty="0" err="1" smtClean="0"/>
              <a:t>n</a:t>
            </a:r>
            <a:endParaRPr lang="en-GB" baseline="-25000" dirty="0" smtClean="0"/>
          </a:p>
          <a:p>
            <a:r>
              <a:rPr lang="en-GB" dirty="0" smtClean="0"/>
              <a:t>If </a:t>
            </a:r>
            <a:r>
              <a:rPr lang="en-GB" dirty="0" err="1"/>
              <a:t>x</a:t>
            </a:r>
            <a:r>
              <a:rPr lang="en-GB" baseline="-25000" dirty="0" err="1" smtClean="0"/>
              <a:t>m</a:t>
            </a:r>
            <a:r>
              <a:rPr lang="en-GB" dirty="0" smtClean="0"/>
              <a:t> = </a:t>
            </a:r>
            <a:r>
              <a:rPr lang="en-GB" dirty="0" err="1"/>
              <a:t>y</a:t>
            </a:r>
            <a:r>
              <a:rPr lang="en-GB" baseline="-25000" dirty="0" err="1" smtClean="0"/>
              <a:t>n</a:t>
            </a:r>
            <a:r>
              <a:rPr lang="en-GB" dirty="0" smtClean="0"/>
              <a:t>, then we need to find LCS of X</a:t>
            </a:r>
            <a:r>
              <a:rPr lang="en-GB" baseline="-25000" dirty="0" smtClean="0"/>
              <a:t>m-1</a:t>
            </a:r>
            <a:r>
              <a:rPr lang="en-GB" dirty="0" smtClean="0"/>
              <a:t> and Y</a:t>
            </a:r>
            <a:r>
              <a:rPr lang="en-GB" baseline="-25000" dirty="0" smtClean="0"/>
              <a:t>n-1</a:t>
            </a:r>
            <a:r>
              <a:rPr lang="en-GB" dirty="0" smtClean="0"/>
              <a:t> and then append </a:t>
            </a:r>
            <a:r>
              <a:rPr lang="en-GB" dirty="0" err="1"/>
              <a:t>x</a:t>
            </a:r>
            <a:r>
              <a:rPr lang="en-GB" baseline="-25000" dirty="0" err="1" smtClean="0"/>
              <a:t>m</a:t>
            </a:r>
            <a:r>
              <a:rPr lang="en-GB" dirty="0" smtClean="0"/>
              <a:t> to this to get an LCS of X and Y</a:t>
            </a:r>
          </a:p>
          <a:p>
            <a:r>
              <a:rPr lang="en-GB" dirty="0" smtClean="0"/>
              <a:t>If </a:t>
            </a:r>
            <a:r>
              <a:rPr lang="en-GB" dirty="0" err="1" smtClean="0"/>
              <a:t>x</a:t>
            </a:r>
            <a:r>
              <a:rPr lang="en-GB" baseline="-25000" dirty="0" err="1" smtClean="0"/>
              <a:t>m</a:t>
            </a:r>
            <a:r>
              <a:rPr lang="en-GB" dirty="0" smtClean="0"/>
              <a:t> ≠ </a:t>
            </a:r>
            <a:r>
              <a:rPr lang="en-GB" dirty="0" err="1" smtClean="0"/>
              <a:t>y</a:t>
            </a:r>
            <a:r>
              <a:rPr lang="en-GB" baseline="-25000" dirty="0" err="1" smtClean="0"/>
              <a:t>n</a:t>
            </a:r>
            <a:r>
              <a:rPr lang="en-GB" dirty="0" smtClean="0"/>
              <a:t>, then we need to find </a:t>
            </a:r>
          </a:p>
          <a:p>
            <a:pPr lvl="1"/>
            <a:r>
              <a:rPr lang="en-GB" dirty="0" smtClean="0"/>
              <a:t>LCS of X</a:t>
            </a:r>
            <a:r>
              <a:rPr lang="en-GB" baseline="-25000" dirty="0" smtClean="0"/>
              <a:t>m-1</a:t>
            </a:r>
            <a:r>
              <a:rPr lang="en-GB" dirty="0" smtClean="0"/>
              <a:t> and Y</a:t>
            </a:r>
            <a:r>
              <a:rPr lang="en-GB" dirty="0" smtClean="0"/>
              <a:t>, and</a:t>
            </a:r>
          </a:p>
          <a:p>
            <a:pPr lvl="1"/>
            <a:r>
              <a:rPr lang="en-GB" dirty="0" smtClean="0"/>
              <a:t>LCS of X and Y</a:t>
            </a:r>
            <a:r>
              <a:rPr lang="en-GB" baseline="-25000" dirty="0" smtClean="0"/>
              <a:t>n-1</a:t>
            </a:r>
            <a:endParaRPr lang="en-GB" dirty="0"/>
          </a:p>
          <a:p>
            <a:pPr lvl="1"/>
            <a:r>
              <a:rPr lang="en-GB" dirty="0" smtClean="0"/>
              <a:t>and then take the longest of these two</a:t>
            </a:r>
          </a:p>
          <a:p>
            <a:endParaRPr lang="en-GB" baseline="-25000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0" y="1440553"/>
            <a:ext cx="4937760" cy="138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72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LCS: Overlapping </a:t>
            </a:r>
            <a:r>
              <a:rPr lang="en-GB" dirty="0" err="1" smtClean="0"/>
              <a:t>subproblems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X = “</a:t>
            </a:r>
            <a:r>
              <a:rPr lang="en-GB" dirty="0" err="1" smtClean="0"/>
              <a:t>abcdefg</a:t>
            </a:r>
            <a:r>
              <a:rPr lang="en-GB" dirty="0" smtClean="0"/>
              <a:t>”, Y = “</a:t>
            </a:r>
            <a:r>
              <a:rPr lang="en-GB" dirty="0" err="1" smtClean="0"/>
              <a:t>defabcd</a:t>
            </a:r>
            <a:r>
              <a:rPr lang="en-GB" dirty="0" smtClean="0"/>
              <a:t>”</a:t>
            </a:r>
          </a:p>
          <a:p>
            <a:r>
              <a:rPr lang="en-GB" dirty="0" smtClean="0"/>
              <a:t>Last elements not equal: need to find LCS of</a:t>
            </a:r>
          </a:p>
          <a:p>
            <a:pPr marL="457200" lvl="1" indent="0">
              <a:buNone/>
            </a:pPr>
            <a:r>
              <a:rPr lang="en-GB" dirty="0" smtClean="0"/>
              <a:t>LCS(“</a:t>
            </a:r>
            <a:r>
              <a:rPr lang="en-GB" dirty="0" err="1" smtClean="0"/>
              <a:t>abcdef</a:t>
            </a:r>
            <a:r>
              <a:rPr lang="en-GB" dirty="0" smtClean="0"/>
              <a:t>”, “</a:t>
            </a:r>
            <a:r>
              <a:rPr lang="en-GB" dirty="0" err="1" smtClean="0"/>
              <a:t>defabcd</a:t>
            </a:r>
            <a:r>
              <a:rPr lang="en-GB" dirty="0" smtClean="0"/>
              <a:t>”) (last elements not equal)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>
                <a:solidFill>
                  <a:srgbClr val="FF0000"/>
                </a:solidFill>
              </a:rPr>
              <a:t>LCS(“</a:t>
            </a:r>
            <a:r>
              <a:rPr lang="en-GB" dirty="0" err="1" smtClean="0">
                <a:solidFill>
                  <a:srgbClr val="FF0000"/>
                </a:solidFill>
              </a:rPr>
              <a:t>abcdef</a:t>
            </a:r>
            <a:r>
              <a:rPr lang="en-GB" dirty="0" smtClean="0">
                <a:solidFill>
                  <a:srgbClr val="FF0000"/>
                </a:solidFill>
              </a:rPr>
              <a:t>”, “</a:t>
            </a:r>
            <a:r>
              <a:rPr lang="en-GB" dirty="0" err="1" smtClean="0">
                <a:solidFill>
                  <a:srgbClr val="FF0000"/>
                </a:solidFill>
              </a:rPr>
              <a:t>defabc</a:t>
            </a:r>
            <a:r>
              <a:rPr lang="en-GB" dirty="0" smtClean="0">
                <a:solidFill>
                  <a:srgbClr val="FF0000"/>
                </a:solidFill>
              </a:rPr>
              <a:t>”)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/>
              <a:t>	LCS(“</a:t>
            </a:r>
            <a:r>
              <a:rPr lang="en-GB" dirty="0" err="1" smtClean="0"/>
              <a:t>abcde</a:t>
            </a:r>
            <a:r>
              <a:rPr lang="en-GB" dirty="0" smtClean="0"/>
              <a:t>”, “</a:t>
            </a:r>
            <a:r>
              <a:rPr lang="en-GB" dirty="0" err="1" smtClean="0"/>
              <a:t>defabcd</a:t>
            </a:r>
            <a:r>
              <a:rPr lang="en-GB" dirty="0" smtClean="0"/>
              <a:t>”)</a:t>
            </a:r>
            <a:br>
              <a:rPr lang="en-GB" dirty="0" smtClean="0"/>
            </a:br>
            <a:r>
              <a:rPr lang="en-GB" dirty="0" smtClean="0"/>
              <a:t>LCS(“</a:t>
            </a:r>
            <a:r>
              <a:rPr lang="en-GB" dirty="0" err="1" smtClean="0"/>
              <a:t>abcdefg</a:t>
            </a:r>
            <a:r>
              <a:rPr lang="en-GB" dirty="0" smtClean="0"/>
              <a:t>”, “</a:t>
            </a:r>
            <a:r>
              <a:rPr lang="en-GB" dirty="0" err="1" smtClean="0"/>
              <a:t>defabc</a:t>
            </a:r>
            <a:r>
              <a:rPr lang="en-GB" dirty="0" smtClean="0"/>
              <a:t>”) (last elements not equal)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LCS(“</a:t>
            </a:r>
            <a:r>
              <a:rPr lang="en-GB" dirty="0" err="1" smtClean="0"/>
              <a:t>abcdefg</a:t>
            </a:r>
            <a:r>
              <a:rPr lang="en-GB" dirty="0" smtClean="0"/>
              <a:t>”, “</a:t>
            </a:r>
            <a:r>
              <a:rPr lang="en-GB" dirty="0" err="1" smtClean="0"/>
              <a:t>defab</a:t>
            </a:r>
            <a:r>
              <a:rPr lang="en-GB" dirty="0" smtClean="0"/>
              <a:t>”)</a:t>
            </a:r>
          </a:p>
          <a:p>
            <a:pPr marL="457200" lvl="1" indent="0"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LCS(“</a:t>
            </a:r>
            <a:r>
              <a:rPr lang="en-GB" dirty="0" err="1" smtClean="0">
                <a:solidFill>
                  <a:srgbClr val="FF0000"/>
                </a:solidFill>
              </a:rPr>
              <a:t>abcdef</a:t>
            </a:r>
            <a:r>
              <a:rPr lang="en-GB" dirty="0" smtClean="0">
                <a:solidFill>
                  <a:srgbClr val="FF0000"/>
                </a:solidFill>
              </a:rPr>
              <a:t>”, “</a:t>
            </a:r>
            <a:r>
              <a:rPr lang="en-GB" dirty="0" err="1" smtClean="0">
                <a:solidFill>
                  <a:srgbClr val="FF0000"/>
                </a:solidFill>
              </a:rPr>
              <a:t>defabc</a:t>
            </a:r>
            <a:r>
              <a:rPr lang="en-GB" dirty="0" smtClean="0">
                <a:solidFill>
                  <a:srgbClr val="FF0000"/>
                </a:solidFill>
              </a:rPr>
              <a:t>”)</a:t>
            </a:r>
            <a:endParaRPr lang="en-GB" dirty="0" smtClean="0"/>
          </a:p>
          <a:p>
            <a:r>
              <a:rPr lang="en-GB" dirty="0" smtClean="0"/>
              <a:t>Actually there are a </a:t>
            </a:r>
            <a:r>
              <a:rPr lang="en-GB" i="1" dirty="0" smtClean="0"/>
              <a:t>lot</a:t>
            </a:r>
            <a:r>
              <a:rPr lang="en-GB" dirty="0" smtClean="0"/>
              <a:t> of overlapping sub-problems!</a:t>
            </a:r>
          </a:p>
        </p:txBody>
      </p:sp>
    </p:spTree>
    <p:extLst>
      <p:ext uri="{BB962C8B-B14F-4D97-AF65-F5344CB8AC3E}">
        <p14:creationId xmlns:p14="http://schemas.microsoft.com/office/powerpoint/2010/main" val="3559980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Recursive solution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2130"/>
            <a:ext cx="8229600" cy="435347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c[</a:t>
            </a:r>
            <a:r>
              <a:rPr lang="en-GB" dirty="0" err="1" smtClean="0"/>
              <a:t>i,j</a:t>
            </a:r>
            <a:r>
              <a:rPr lang="en-GB" dirty="0" smtClean="0"/>
              <a:t>] is the length of an LCS of the prefixes, X</a:t>
            </a:r>
            <a:r>
              <a:rPr lang="en-GB" baseline="-25000" dirty="0" smtClean="0"/>
              <a:t>i</a:t>
            </a:r>
            <a:r>
              <a:rPr lang="en-GB" dirty="0" smtClean="0"/>
              <a:t> and </a:t>
            </a:r>
            <a:r>
              <a:rPr lang="en-GB" dirty="0" err="1" smtClean="0"/>
              <a:t>Y</a:t>
            </a:r>
            <a:r>
              <a:rPr lang="en-GB" baseline="-25000" dirty="0" err="1" smtClean="0"/>
              <a:t>j</a:t>
            </a:r>
            <a:endParaRPr lang="en-GB" baseline="-25000" dirty="0" smtClean="0"/>
          </a:p>
          <a:p>
            <a:pPr lvl="1"/>
            <a:r>
              <a:rPr lang="en-GB" dirty="0" smtClean="0"/>
              <a:t>X = “</a:t>
            </a:r>
            <a:r>
              <a:rPr lang="en-GB" dirty="0" err="1" smtClean="0">
                <a:solidFill>
                  <a:srgbClr val="FF0000"/>
                </a:solidFill>
              </a:rPr>
              <a:t>abcb</a:t>
            </a:r>
            <a:r>
              <a:rPr lang="en-GB" dirty="0" err="1" smtClean="0"/>
              <a:t>cd</a:t>
            </a:r>
            <a:r>
              <a:rPr lang="en-GB" dirty="0" smtClean="0"/>
              <a:t>”, Y = “</a:t>
            </a:r>
            <a:r>
              <a:rPr lang="en-GB" dirty="0" err="1" smtClean="0">
                <a:solidFill>
                  <a:srgbClr val="FF0000"/>
                </a:solidFill>
              </a:rPr>
              <a:t>bcc</a:t>
            </a:r>
            <a:r>
              <a:rPr lang="en-GB" dirty="0" err="1" smtClean="0"/>
              <a:t>bedf</a:t>
            </a:r>
            <a:r>
              <a:rPr lang="en-GB" dirty="0" smtClean="0"/>
              <a:t>” LCS is “</a:t>
            </a:r>
            <a:r>
              <a:rPr lang="en-GB" dirty="0" err="1" smtClean="0"/>
              <a:t>bc</a:t>
            </a:r>
            <a:r>
              <a:rPr lang="en-GB" dirty="0" smtClean="0"/>
              <a:t>”, c[4,3] = 2</a:t>
            </a:r>
          </a:p>
          <a:p>
            <a:r>
              <a:rPr lang="en-GB" dirty="0" smtClean="0"/>
              <a:t>If </a:t>
            </a:r>
            <a:r>
              <a:rPr lang="en-GB" dirty="0" err="1" smtClean="0"/>
              <a:t>i</a:t>
            </a:r>
            <a:r>
              <a:rPr lang="en-GB" dirty="0" smtClean="0"/>
              <a:t> = 0 or j = 0, then one of the prefixes is empty so the LCS length is 0</a:t>
            </a:r>
          </a:p>
          <a:p>
            <a:r>
              <a:rPr lang="en-GB" dirty="0" smtClean="0"/>
              <a:t>If last elements in prefixes are the same, then c[</a:t>
            </a:r>
            <a:r>
              <a:rPr lang="en-GB" dirty="0" err="1" smtClean="0"/>
              <a:t>i,j</a:t>
            </a:r>
            <a:r>
              <a:rPr lang="en-GB" dirty="0" smtClean="0"/>
              <a:t>] is one more than c[i-1,j-1]</a:t>
            </a:r>
          </a:p>
          <a:p>
            <a:r>
              <a:rPr lang="en-GB" dirty="0" smtClean="0"/>
              <a:t>If last elements of prefixes are not the same, then c[</a:t>
            </a:r>
            <a:r>
              <a:rPr lang="en-GB" dirty="0" err="1" smtClean="0"/>
              <a:t>i,j</a:t>
            </a:r>
            <a:r>
              <a:rPr lang="en-GB" dirty="0" smtClean="0"/>
              <a:t>] is the greater of c[i,j-1] and c[i-1,j]</a:t>
            </a:r>
          </a:p>
          <a:p>
            <a:r>
              <a:rPr lang="en-GB" dirty="0" smtClean="0"/>
              <a:t>Nature of problem allows us to eliminate all but at most two possible </a:t>
            </a:r>
            <a:r>
              <a:rPr lang="en-GB" dirty="0" err="1" smtClean="0"/>
              <a:t>subproblems</a:t>
            </a:r>
            <a:r>
              <a:rPr lang="en-GB" dirty="0" smtClean="0"/>
              <a:t> of relevance for any given pair of strings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417638"/>
            <a:ext cx="5811520" cy="93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1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Computing length of an LCS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Equation above lets us easily write an exponential time recursive algorithm to solve LCS problem</a:t>
            </a:r>
          </a:p>
          <a:p>
            <a:r>
              <a:rPr lang="en-GB" dirty="0" smtClean="0"/>
              <a:t>But there are only </a:t>
            </a:r>
            <a:r>
              <a:rPr lang="en-GB" dirty="0" err="1" smtClean="0"/>
              <a:t>Θ</a:t>
            </a:r>
            <a:r>
              <a:rPr lang="en-GB" dirty="0" smtClean="0"/>
              <a:t>(</a:t>
            </a:r>
            <a:r>
              <a:rPr lang="en-GB" dirty="0" err="1" smtClean="0"/>
              <a:t>mn</a:t>
            </a:r>
            <a:r>
              <a:rPr lang="en-GB" dirty="0" smtClean="0"/>
              <a:t>) distinct </a:t>
            </a:r>
            <a:r>
              <a:rPr lang="en-GB" dirty="0" err="1" smtClean="0"/>
              <a:t>subproblems</a:t>
            </a:r>
            <a:r>
              <a:rPr lang="en-GB" dirty="0" smtClean="0"/>
              <a:t> since there are m prefixes for X and n prefixes for Y</a:t>
            </a:r>
          </a:p>
          <a:p>
            <a:r>
              <a:rPr lang="en-GB" dirty="0" smtClean="0"/>
              <a:t>We can use dynamic programming to compute the LCS bottom-up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255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9954" cy="1143000"/>
          </a:xfrm>
        </p:spPr>
        <p:txBody>
          <a:bodyPr/>
          <a:lstStyle/>
          <a:p>
            <a:r>
              <a:rPr lang="en-GB" dirty="0" smtClean="0"/>
              <a:t>LCS-LENGTH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6320" y="3434080"/>
            <a:ext cx="3840480" cy="342392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Entries calculated in row-major order</a:t>
            </a:r>
          </a:p>
          <a:p>
            <a:r>
              <a:rPr lang="en-GB" dirty="0" smtClean="0"/>
              <a:t>b[</a:t>
            </a:r>
            <a:r>
              <a:rPr lang="en-GB" dirty="0" err="1" smtClean="0"/>
              <a:t>i,j</a:t>
            </a:r>
            <a:r>
              <a:rPr lang="en-GB" dirty="0" smtClean="0"/>
              <a:t>] points at optimal </a:t>
            </a:r>
            <a:r>
              <a:rPr lang="en-GB" dirty="0" err="1" smtClean="0"/>
              <a:t>subproblem</a:t>
            </a:r>
            <a:r>
              <a:rPr lang="en-GB" dirty="0" smtClean="0"/>
              <a:t> solution chosen when computing c[</a:t>
            </a:r>
            <a:r>
              <a:rPr lang="en-GB" dirty="0" err="1" smtClean="0"/>
              <a:t>i,j</a:t>
            </a:r>
            <a:r>
              <a:rPr lang="en-GB" dirty="0" smtClean="0"/>
              <a:t>]</a:t>
            </a:r>
          </a:p>
          <a:p>
            <a:r>
              <a:rPr lang="en-GB" dirty="0" smtClean="0"/>
              <a:t>Procedure returns tables b and c</a:t>
            </a:r>
          </a:p>
          <a:p>
            <a:r>
              <a:rPr lang="en-GB" dirty="0" smtClean="0"/>
              <a:t>c[</a:t>
            </a:r>
            <a:r>
              <a:rPr lang="en-GB" dirty="0" err="1" smtClean="0"/>
              <a:t>m,n</a:t>
            </a:r>
            <a:r>
              <a:rPr lang="en-GB" dirty="0" smtClean="0"/>
              <a:t>] gives length of LCS of X and Y</a:t>
            </a:r>
          </a:p>
          <a:p>
            <a:r>
              <a:rPr lang="en-GB" dirty="0" smtClean="0"/>
              <a:t>Runs in </a:t>
            </a:r>
            <a:r>
              <a:rPr lang="en-GB" dirty="0" err="1" smtClean="0"/>
              <a:t>Θ</a:t>
            </a:r>
            <a:r>
              <a:rPr lang="en-GB" dirty="0" smtClean="0"/>
              <a:t>(</a:t>
            </a:r>
            <a:r>
              <a:rPr lang="en-GB" dirty="0" err="1" smtClean="0"/>
              <a:t>mn</a:t>
            </a:r>
            <a:r>
              <a:rPr lang="en-GB" dirty="0" smtClean="0"/>
              <a:t>) time</a:t>
            </a:r>
          </a:p>
          <a:p>
            <a:pPr lvl="1"/>
            <a:r>
              <a:rPr lang="en-GB" dirty="0" smtClean="0"/>
              <a:t>cf. exponential time of brute-force method!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38643"/>
            <a:ext cx="4339954" cy="428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714" y="274638"/>
            <a:ext cx="2804134" cy="3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51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Printing out an LCS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320" y="1417638"/>
            <a:ext cx="4094480" cy="544036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Table b lets us construct an LCS in O(</a:t>
            </a:r>
            <a:r>
              <a:rPr lang="en-GB" dirty="0" err="1" smtClean="0"/>
              <a:t>m+n</a:t>
            </a:r>
            <a:r>
              <a:rPr lang="en-GB" dirty="0" smtClean="0"/>
              <a:t>) time</a:t>
            </a:r>
          </a:p>
          <a:p>
            <a:r>
              <a:rPr lang="en-GB" dirty="0" smtClean="0"/>
              <a:t>Start at b[</a:t>
            </a:r>
            <a:r>
              <a:rPr lang="en-GB" dirty="0" err="1" smtClean="0"/>
              <a:t>m,n</a:t>
            </a:r>
            <a:r>
              <a:rPr lang="en-GB" dirty="0" smtClean="0"/>
              <a:t>] and follow the arrows through the table</a:t>
            </a:r>
          </a:p>
          <a:p>
            <a:r>
              <a:rPr lang="en-GB" dirty="0" smtClean="0"/>
              <a:t>If we encounter a </a:t>
            </a:r>
            <a:r>
              <a:rPr lang="en-GB" dirty="0" smtClean="0">
                <a:latin typeface="Wingdings"/>
                <a:ea typeface="Wingdings"/>
                <a:cs typeface="Wingdings"/>
                <a:sym typeface="Wingdings"/>
              </a:rPr>
              <a:t></a:t>
            </a:r>
            <a:r>
              <a:rPr lang="en-GB" dirty="0">
                <a:sym typeface="Wingdings"/>
              </a:rPr>
              <a:t> </a:t>
            </a:r>
            <a:r>
              <a:rPr lang="en-GB" dirty="0" smtClean="0">
                <a:sym typeface="Wingdings"/>
              </a:rPr>
              <a:t>at b[</a:t>
            </a:r>
            <a:r>
              <a:rPr lang="en-GB" dirty="0" err="1" smtClean="0">
                <a:sym typeface="Wingdings"/>
              </a:rPr>
              <a:t>i,j</a:t>
            </a:r>
            <a:r>
              <a:rPr lang="en-GB" dirty="0" smtClean="0">
                <a:sym typeface="Wingdings"/>
              </a:rPr>
              <a:t>] then that means that x</a:t>
            </a:r>
            <a:r>
              <a:rPr lang="en-GB" baseline="-25000" dirty="0" smtClean="0">
                <a:sym typeface="Wingdings"/>
              </a:rPr>
              <a:t>i</a:t>
            </a:r>
            <a:r>
              <a:rPr lang="en-GB" dirty="0" smtClean="0">
                <a:sym typeface="Wingdings"/>
              </a:rPr>
              <a:t> = </a:t>
            </a:r>
            <a:r>
              <a:rPr lang="en-GB" dirty="0" err="1" smtClean="0">
                <a:sym typeface="Wingdings"/>
              </a:rPr>
              <a:t>y</a:t>
            </a:r>
            <a:r>
              <a:rPr lang="en-GB" baseline="-25000" dirty="0" err="1" smtClean="0">
                <a:sym typeface="Wingdings"/>
              </a:rPr>
              <a:t>j</a:t>
            </a:r>
            <a:r>
              <a:rPr lang="en-GB" dirty="0" smtClean="0">
                <a:sym typeface="Wingdings"/>
              </a:rPr>
              <a:t> and this element is a character in the LCS that LCS-LENTH found</a:t>
            </a:r>
          </a:p>
          <a:p>
            <a:r>
              <a:rPr lang="en-GB" dirty="0" smtClean="0">
                <a:sym typeface="Wingdings"/>
              </a:rPr>
              <a:t>Means we find the LCS characters in reverse order</a:t>
            </a:r>
          </a:p>
          <a:p>
            <a:r>
              <a:rPr lang="en-GB" dirty="0" smtClean="0">
                <a:sym typeface="Wingdings"/>
              </a:rPr>
              <a:t>PRINT-LCS(b, X, </a:t>
            </a:r>
            <a:r>
              <a:rPr lang="en-GB" dirty="0" err="1" smtClean="0">
                <a:sym typeface="Wingdings"/>
              </a:rPr>
              <a:t>X.length</a:t>
            </a:r>
            <a:r>
              <a:rPr lang="en-GB" dirty="0" smtClean="0">
                <a:sym typeface="Wingdings"/>
              </a:rPr>
              <a:t>, </a:t>
            </a:r>
            <a:r>
              <a:rPr lang="en-GB" dirty="0" err="1" smtClean="0">
                <a:sym typeface="Wingdings"/>
              </a:rPr>
              <a:t>Y.length</a:t>
            </a:r>
            <a:r>
              <a:rPr lang="en-GB" dirty="0" smtClean="0">
                <a:sym typeface="Wingdings"/>
              </a:rPr>
              <a:t>) prints out an LCS of X and Y in </a:t>
            </a:r>
            <a:r>
              <a:rPr lang="en-GB" i="1" dirty="0" smtClean="0">
                <a:sym typeface="Wingdings"/>
              </a:rPr>
              <a:t>forward </a:t>
            </a:r>
            <a:r>
              <a:rPr lang="en-GB" dirty="0" smtClean="0">
                <a:sym typeface="Wingdings"/>
              </a:rPr>
              <a:t>order in O(</a:t>
            </a:r>
            <a:r>
              <a:rPr lang="en-GB" dirty="0" err="1" smtClean="0">
                <a:sym typeface="Wingdings"/>
              </a:rPr>
              <a:t>m+n</a:t>
            </a:r>
            <a:r>
              <a:rPr lang="en-GB" dirty="0" smtClean="0">
                <a:sym typeface="Wingdings"/>
              </a:rPr>
              <a:t>) time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82838"/>
            <a:ext cx="4040944" cy="267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Overlapping sub-problems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If your problem decomposes into sub-problems that are all the same type but </a:t>
            </a:r>
            <a:r>
              <a:rPr lang="en-GB" i="1" dirty="0" smtClean="0"/>
              <a:t>disjoint</a:t>
            </a:r>
            <a:r>
              <a:rPr lang="en-GB" dirty="0" smtClean="0"/>
              <a:t>, then maybe you need a recursive algorithm</a:t>
            </a:r>
          </a:p>
          <a:p>
            <a:r>
              <a:rPr lang="en-GB" dirty="0" smtClean="0"/>
              <a:t>If your sub-problems might </a:t>
            </a:r>
            <a:r>
              <a:rPr lang="en-GB" i="1" dirty="0" smtClean="0"/>
              <a:t>overlap</a:t>
            </a:r>
            <a:r>
              <a:rPr lang="en-GB" dirty="0" smtClean="0"/>
              <a:t> then maybe you can use dynamic programming</a:t>
            </a:r>
          </a:p>
          <a:p>
            <a:pPr lvl="1"/>
            <a:r>
              <a:rPr lang="en-GB" dirty="0" smtClean="0"/>
              <a:t>Your sub-problems share sub-sub-problems</a:t>
            </a:r>
          </a:p>
          <a:p>
            <a:r>
              <a:rPr lang="en-GB" dirty="0" smtClean="0"/>
              <a:t>If you have overlapping sub-problems, then recursion is inefficient because you end up having to do the same work more than once</a:t>
            </a:r>
          </a:p>
          <a:p>
            <a:r>
              <a:rPr lang="en-GB" dirty="0" smtClean="0"/>
              <a:t>Dynamic programming saves solutions to sub-problems in a table so that they can be looked up quickly after computing them just once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160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Optimization problems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Dynamic programming is used to solve </a:t>
            </a:r>
            <a:r>
              <a:rPr lang="en-GB" i="1" dirty="0" smtClean="0"/>
              <a:t>optimization problems</a:t>
            </a:r>
            <a:endParaRPr lang="en-GB" dirty="0" smtClean="0"/>
          </a:p>
          <a:p>
            <a:r>
              <a:rPr lang="en-GB" dirty="0" smtClean="0"/>
              <a:t>An optimization problem can have many possible solutions – we are interested in finding </a:t>
            </a:r>
            <a:r>
              <a:rPr lang="en-GB" i="1" dirty="0" smtClean="0"/>
              <a:t>just one </a:t>
            </a:r>
            <a:r>
              <a:rPr lang="en-GB" dirty="0" smtClean="0"/>
              <a:t>of the best solutions</a:t>
            </a:r>
          </a:p>
          <a:p>
            <a:pPr lvl="1"/>
            <a:r>
              <a:rPr lang="en-GB" dirty="0" smtClean="0"/>
              <a:t>i.e., a solution with some optimal (usually minimum or maximum) value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77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 steps to dynamic programming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Characterize structure of an optimal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Recursively define value of an optimal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Compute value of an optimal solution (usually in a bottom-up manner)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Construct optimal solution from computed information</a:t>
            </a:r>
          </a:p>
          <a:p>
            <a:pPr marL="914400" lvl="1" indent="-514350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May require extra information to be saved in step 3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44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Optimization problems soluble with dynamic programming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Rod cutting – how do you cut up a rod into shorter lengths so that you maximize the value</a:t>
            </a:r>
          </a:p>
          <a:p>
            <a:r>
              <a:rPr lang="en-GB" dirty="0" smtClean="0"/>
              <a:t>Matrix multiplication – how do you multiply a chain of matrices so that you do the least number of multiplications</a:t>
            </a:r>
          </a:p>
          <a:p>
            <a:r>
              <a:rPr lang="en-GB" dirty="0" smtClean="0"/>
              <a:t>Finding the longest common subsequence in two strings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3579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Rod-cutting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2436"/>
            <a:ext cx="8229600" cy="2457113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Given a rod of length </a:t>
            </a:r>
            <a:r>
              <a:rPr lang="en-GB" i="1" dirty="0" smtClean="0"/>
              <a:t>n</a:t>
            </a:r>
            <a:r>
              <a:rPr lang="en-GB" dirty="0" smtClean="0"/>
              <a:t> and a table of prices, </a:t>
            </a:r>
            <a:r>
              <a:rPr lang="en-GB" i="1" dirty="0" smtClean="0"/>
              <a:t>p</a:t>
            </a:r>
            <a:r>
              <a:rPr lang="en-GB" i="1" baseline="-25000" dirty="0" smtClean="0"/>
              <a:t>i</a:t>
            </a:r>
            <a:r>
              <a:rPr lang="en-GB" dirty="0" smtClean="0"/>
              <a:t>, for lengths </a:t>
            </a:r>
            <a:r>
              <a:rPr lang="en-GB" i="1" dirty="0" err="1" smtClean="0"/>
              <a:t>i</a:t>
            </a:r>
            <a:r>
              <a:rPr lang="en-GB" dirty="0" smtClean="0"/>
              <a:t>, the maximum revenue </a:t>
            </a:r>
            <a:r>
              <a:rPr lang="en-GB" i="1" dirty="0" err="1" smtClean="0"/>
              <a:t>r</a:t>
            </a:r>
            <a:r>
              <a:rPr lang="en-GB" i="1" baseline="-25000" dirty="0" err="1" smtClean="0"/>
              <a:t>n</a:t>
            </a:r>
            <a:r>
              <a:rPr lang="en-GB" dirty="0"/>
              <a:t> </a:t>
            </a:r>
            <a:r>
              <a:rPr lang="en-GB" dirty="0" smtClean="0"/>
              <a:t>you can get by cutting up the rod and selling the pieces</a:t>
            </a:r>
          </a:p>
          <a:p>
            <a:r>
              <a:rPr lang="en-GB" dirty="0" smtClean="0"/>
              <a:t>Diagram shows case where </a:t>
            </a:r>
            <a:r>
              <a:rPr lang="en-GB" i="1" dirty="0" smtClean="0"/>
              <a:t>n</a:t>
            </a:r>
            <a:r>
              <a:rPr lang="en-GB" dirty="0" smtClean="0"/>
              <a:t> = 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70" y="1417638"/>
            <a:ext cx="5060652" cy="215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98" y="3570368"/>
            <a:ext cx="5817615" cy="6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Rod-cutting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32436"/>
            <a:ext cx="8229600" cy="2395804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There are 2</a:t>
            </a:r>
            <a:r>
              <a:rPr lang="en-GB" i="1" baseline="30000" dirty="0" smtClean="0"/>
              <a:t>n</a:t>
            </a:r>
            <a:r>
              <a:rPr lang="en-GB" baseline="30000" dirty="0" smtClean="0"/>
              <a:t>-1</a:t>
            </a:r>
            <a:r>
              <a:rPr lang="en-GB" dirty="0" smtClean="0"/>
              <a:t> ways of cutting up a rod of length </a:t>
            </a:r>
            <a:r>
              <a:rPr lang="en-GB" i="1" dirty="0" smtClean="0"/>
              <a:t>n</a:t>
            </a:r>
            <a:r>
              <a:rPr lang="en-GB" dirty="0" smtClean="0"/>
              <a:t> when length of each piece must be an integer</a:t>
            </a:r>
          </a:p>
          <a:p>
            <a:pPr lvl="1"/>
            <a:r>
              <a:rPr lang="en-GB" dirty="0" smtClean="0"/>
              <a:t>Can either cut or not cut at each </a:t>
            </a:r>
            <a:r>
              <a:rPr lang="en-GB" i="1" dirty="0" smtClean="0"/>
              <a:t>n</a:t>
            </a:r>
            <a:r>
              <a:rPr lang="en-GB" dirty="0" smtClean="0"/>
              <a:t>-1 positions</a:t>
            </a:r>
          </a:p>
          <a:p>
            <a:pPr lvl="1"/>
            <a:r>
              <a:rPr lang="en-GB" dirty="0" smtClean="0"/>
              <a:t>So number of ways of cutting is number of different numbers you can represent with </a:t>
            </a:r>
            <a:r>
              <a:rPr lang="en-GB" i="1" dirty="0" smtClean="0"/>
              <a:t>n-1</a:t>
            </a:r>
            <a:r>
              <a:rPr lang="en-GB" dirty="0" smtClean="0"/>
              <a:t> bits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70" y="1417638"/>
            <a:ext cx="5060652" cy="2152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98" y="3570368"/>
            <a:ext cx="5817615" cy="66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75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2847</Words>
  <Application>Microsoft Macintosh PowerPoint</Application>
  <PresentationFormat>On-screen Show (4:3)</PresentationFormat>
  <Paragraphs>203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Microsoft Equation</vt:lpstr>
      <vt:lpstr>Dynamic programming</vt:lpstr>
      <vt:lpstr>Source</vt:lpstr>
      <vt:lpstr>Introduction</vt:lpstr>
      <vt:lpstr>Overlapping sub-problems</vt:lpstr>
      <vt:lpstr>Optimization problems</vt:lpstr>
      <vt:lpstr>4 steps to dynamic programming</vt:lpstr>
      <vt:lpstr>Optimization problems soluble with dynamic programming</vt:lpstr>
      <vt:lpstr>Rod-cutting</vt:lpstr>
      <vt:lpstr>Rod-cutting</vt:lpstr>
      <vt:lpstr>Rod-cutting</vt:lpstr>
      <vt:lpstr>Rod-cutting</vt:lpstr>
      <vt:lpstr>Optimal substructure</vt:lpstr>
      <vt:lpstr>Rod-cutting: A recursive solution</vt:lpstr>
      <vt:lpstr>Rod-cutting: A recursive solution</vt:lpstr>
      <vt:lpstr>Rod-cutting: A recursive solution</vt:lpstr>
      <vt:lpstr>Using dynamic programming for rod-cutting</vt:lpstr>
      <vt:lpstr>Top-down with memoization</vt:lpstr>
      <vt:lpstr>Bottom-up method</vt:lpstr>
      <vt:lpstr>Top-down vs. bottom-up</vt:lpstr>
      <vt:lpstr>Rod-cutting, top-down with memoization</vt:lpstr>
      <vt:lpstr>Rod-cutting, top-down with memoization</vt:lpstr>
      <vt:lpstr>BOTTOM-UP-CUT-ROD</vt:lpstr>
      <vt:lpstr>Asymptotic running time</vt:lpstr>
      <vt:lpstr>Subproblem graphs</vt:lpstr>
      <vt:lpstr>Reconstructing a solution</vt:lpstr>
      <vt:lpstr>Printing out a rod-cutting solution</vt:lpstr>
      <vt:lpstr>Subsequences</vt:lpstr>
      <vt:lpstr>Longest common subsequence</vt:lpstr>
      <vt:lpstr>Brute-force approach</vt:lpstr>
      <vt:lpstr>Prefix of a string</vt:lpstr>
      <vt:lpstr>Optimal substructure of an LCS</vt:lpstr>
      <vt:lpstr>Optimal substructure property of LCS problem</vt:lpstr>
      <vt:lpstr>LCS: Recursive solution</vt:lpstr>
      <vt:lpstr>LCS: Overlapping subproblems</vt:lpstr>
      <vt:lpstr>Recursive solution</vt:lpstr>
      <vt:lpstr>Computing length of an LCS</vt:lpstr>
      <vt:lpstr>LCS-LENGTH</vt:lpstr>
      <vt:lpstr>Printing out an LCS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programming</dc:title>
  <dc:creator>David Meredith</dc:creator>
  <cp:lastModifiedBy>David Meredith</cp:lastModifiedBy>
  <cp:revision>68</cp:revision>
  <dcterms:created xsi:type="dcterms:W3CDTF">2012-03-08T09:35:26Z</dcterms:created>
  <dcterms:modified xsi:type="dcterms:W3CDTF">2012-03-08T19:06:33Z</dcterms:modified>
</cp:coreProperties>
</file>