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4" y="3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4AA8-102C-47E4-BE19-87CAB8908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86BA4-72D0-455F-9441-76288AAA54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E4221-CEDD-4DD4-8F3C-4B7ED79F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9450E-6734-4FB4-8570-898C83DE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E356C-C046-4C71-94F1-63025CD5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3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F63C-A326-4AB0-8E29-0FF02A385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1A9B1-B36A-4959-9D86-B894620F3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6BD22-4FC4-4017-A1AB-BE902A860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652D4-EDA3-41B6-B77F-F075C4A1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822EF-02BE-449C-A014-5DB37C3A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9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36B76-9D92-4924-92CF-C387FC7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1E5F8-72ED-4D31-B767-9681666D9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DAA3A-0E55-4C4F-8A3C-8FF1B758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0C23A-5218-41EF-8528-ABBFB2C62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C0FCF-06F2-41B2-851B-08982D77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39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FAC42-62A1-44AC-A81A-E066D45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FC93D-B389-4E62-9A4D-F01BE16A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7ACF-0F4A-45F4-A691-2E77559C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ACEA5-74B1-42DE-B40F-B0E36BF35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EA107-51EB-485F-B789-441C48963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23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80A2-FFF2-4C3B-85C6-ABF56C9D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37640-4E77-4F66-B4D3-63EBF9A7F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E0E5E-B132-4317-8616-3FB79E92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23021-FAB6-4364-B8AD-229F0CCA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2750-0436-4776-81DF-6C309890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43D3C-1B6A-4A5D-A4DB-9A9C3522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9B5AF-4F60-45C8-A83E-FBC36CEB7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B0460-F2E3-4968-B680-8523C536C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E7F9E-AE09-4809-A64B-6A81EF5D6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B6560-F915-4930-A706-929706F8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082621-E1A0-4E7D-909B-5F895BA9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9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60D38-8926-450A-AE0C-AFE280D0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A710C-864C-4756-89A0-7E8124C7C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5A42B0-5A43-478D-9CD9-BB804C9B9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B041A-4572-41F7-8D63-72D96252C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B97A91-D15D-4602-B79E-05BC9D6AE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3B0904-A457-4CF6-992A-1981817C5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92C1F8-1D22-4D1F-AC0F-D791BEC7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F61361-E3E9-4D73-8350-76B37D29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31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323DB-8643-4899-814B-602CA429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0B4119-D817-45CD-9874-95D05FFB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DFE47-0C96-4DD7-B684-D0BBF58D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577AC-40CA-447B-B214-E8CD4BEA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48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10BE9E-944C-422F-9E7F-C4F76B94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DE519D-C524-4333-BF6C-1358B48A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E2CA5-11A7-4E48-A1B0-E5540EF54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E8817-82F6-4272-9D95-B66A7586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164B2-E456-40E8-B4BA-FD2334A99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888CC-53B1-45AD-A29D-EE68DEA8E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40DBE-5B17-4FD9-B7D1-BAA65DA4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1D255-4EAA-4F0D-A02B-15A6B5D8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412A4-5B60-44E2-B35E-3F769D21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51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ECEF-7035-494A-B357-112CB0E0A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491ED2-8C21-484C-A1D6-D5ECB88CC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A96D3-E853-4593-ACF3-AF0E36C2F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E5ABB-CF61-4D48-B7D5-BA001210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7DB22-DEBF-4EAB-96B8-626B89EA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A6463-9535-4453-B17D-1BF16C19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7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FCB2C6-6E1D-4945-8443-E4A47C3F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7E1EC-A2DB-4F6E-B8EF-C3D530303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7B22E-0B77-4DB2-82B3-153C336E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273F9-F5B2-43DA-9390-B7621FB22D31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C9FFD-C32E-4601-8EC7-3B9FCC51F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07FBB-0F8E-4FDC-9861-5A238CB821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C97E8-5DEB-42BA-AD41-FF082D6EE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13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4BADD-F950-4188-944B-1A29EAAC5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 err="1"/>
              <a:t>RecurSIA-RRT</a:t>
            </a:r>
            <a:r>
              <a:rPr lang="en-GB" sz="4800" dirty="0"/>
              <a:t>: Recursive translatable point-set pattern discovery with removal of redundant translators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709EA3-36FC-4DF0-90F7-6002356A2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3568"/>
            <a:ext cx="9144000" cy="2085975"/>
          </a:xfrm>
        </p:spPr>
        <p:txBody>
          <a:bodyPr/>
          <a:lstStyle/>
          <a:p>
            <a:r>
              <a:rPr lang="en-GB" dirty="0"/>
              <a:t>David Meredith</a:t>
            </a:r>
          </a:p>
          <a:p>
            <a:r>
              <a:rPr lang="en-GB" dirty="0"/>
              <a:t>dave@create.aau.dk</a:t>
            </a:r>
          </a:p>
          <a:p>
            <a:r>
              <a:rPr lang="en-GB" dirty="0"/>
              <a:t>Aalborg University, Denmark</a:t>
            </a:r>
          </a:p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C4B4D9-A15C-4FBC-9E64-8C20B1872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934" y="5461199"/>
            <a:ext cx="1786132" cy="105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0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26" y="5400124"/>
            <a:ext cx="9810063" cy="3030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588157" y="3979417"/>
            <a:ext cx="3151509" cy="10345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92BCD48-7D1B-47C4-8774-F42C89804B8B}"/>
              </a:ext>
            </a:extLst>
          </p:cNvPr>
          <p:cNvSpPr/>
          <p:nvPr/>
        </p:nvSpPr>
        <p:spPr>
          <a:xfrm>
            <a:off x="8137525" y="3429000"/>
            <a:ext cx="2973123" cy="280497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EB69F76-E4D3-4DE3-8858-51BE72B89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442" y="6075533"/>
            <a:ext cx="9304824" cy="280361"/>
          </a:xfrm>
          <a:prstGeom prst="rect">
            <a:avLst/>
          </a:prstGeom>
        </p:spPr>
      </p:pic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2FC65D2-B9DA-4789-8881-1BA0580C67FA}"/>
              </a:ext>
            </a:extLst>
          </p:cNvPr>
          <p:cNvSpPr/>
          <p:nvPr/>
        </p:nvSpPr>
        <p:spPr>
          <a:xfrm>
            <a:off x="1008737" y="5362550"/>
            <a:ext cx="7298978" cy="3405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F0FDC3E-6F56-477F-90B6-310E06D8A487}"/>
              </a:ext>
            </a:extLst>
          </p:cNvPr>
          <p:cNvSpPr/>
          <p:nvPr/>
        </p:nvSpPr>
        <p:spPr>
          <a:xfrm>
            <a:off x="1017751" y="6014822"/>
            <a:ext cx="6894796" cy="3951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3A82CA8-AAEE-4993-A2A9-E9BAC8F64951}"/>
              </a:ext>
            </a:extLst>
          </p:cNvPr>
          <p:cNvSpPr/>
          <p:nvPr/>
        </p:nvSpPr>
        <p:spPr>
          <a:xfrm>
            <a:off x="1484443" y="6051292"/>
            <a:ext cx="2880000" cy="31112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60A4FEE-5924-4E27-8AD3-30A3D9560544}"/>
              </a:ext>
            </a:extLst>
          </p:cNvPr>
          <p:cNvCxnSpPr/>
          <p:nvPr/>
        </p:nvCxnSpPr>
        <p:spPr>
          <a:xfrm>
            <a:off x="695999" y="4648564"/>
            <a:ext cx="2157480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085C012A-D294-4AB2-9E71-A0DAEC4BD48F}"/>
              </a:ext>
            </a:extLst>
          </p:cNvPr>
          <p:cNvSpPr/>
          <p:nvPr/>
        </p:nvSpPr>
        <p:spPr>
          <a:xfrm>
            <a:off x="4681676" y="6051292"/>
            <a:ext cx="754179" cy="3111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3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26" y="5400124"/>
            <a:ext cx="9810063" cy="3030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588157" y="3979417"/>
            <a:ext cx="3151509" cy="10345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92BCD48-7D1B-47C4-8774-F42C89804B8B}"/>
              </a:ext>
            </a:extLst>
          </p:cNvPr>
          <p:cNvSpPr/>
          <p:nvPr/>
        </p:nvSpPr>
        <p:spPr>
          <a:xfrm>
            <a:off x="8137525" y="3429000"/>
            <a:ext cx="2973123" cy="280497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EB69F76-E4D3-4DE3-8858-51BE72B89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442" y="5864163"/>
            <a:ext cx="9304824" cy="280361"/>
          </a:xfrm>
          <a:prstGeom prst="rect">
            <a:avLst/>
          </a:prstGeom>
        </p:spPr>
      </p:pic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2FC65D2-B9DA-4789-8881-1BA0580C67FA}"/>
              </a:ext>
            </a:extLst>
          </p:cNvPr>
          <p:cNvSpPr/>
          <p:nvPr/>
        </p:nvSpPr>
        <p:spPr>
          <a:xfrm>
            <a:off x="1008737" y="5362550"/>
            <a:ext cx="7298978" cy="3405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F0FDC3E-6F56-477F-90B6-310E06D8A487}"/>
              </a:ext>
            </a:extLst>
          </p:cNvPr>
          <p:cNvSpPr/>
          <p:nvPr/>
        </p:nvSpPr>
        <p:spPr>
          <a:xfrm>
            <a:off x="1017751" y="5803452"/>
            <a:ext cx="6894796" cy="3951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3A82CA8-AAEE-4993-A2A9-E9BAC8F64951}"/>
              </a:ext>
            </a:extLst>
          </p:cNvPr>
          <p:cNvSpPr/>
          <p:nvPr/>
        </p:nvSpPr>
        <p:spPr>
          <a:xfrm>
            <a:off x="1484443" y="5839922"/>
            <a:ext cx="2880000" cy="31112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60A4FEE-5924-4E27-8AD3-30A3D9560544}"/>
              </a:ext>
            </a:extLst>
          </p:cNvPr>
          <p:cNvCxnSpPr/>
          <p:nvPr/>
        </p:nvCxnSpPr>
        <p:spPr>
          <a:xfrm>
            <a:off x="695999" y="4648564"/>
            <a:ext cx="2157480" cy="0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085C012A-D294-4AB2-9E71-A0DAEC4BD48F}"/>
              </a:ext>
            </a:extLst>
          </p:cNvPr>
          <p:cNvSpPr/>
          <p:nvPr/>
        </p:nvSpPr>
        <p:spPr>
          <a:xfrm>
            <a:off x="4681676" y="5839922"/>
            <a:ext cx="754179" cy="311122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C9327FA-FB07-4195-BDDC-4013B5EFCEF7}"/>
              </a:ext>
            </a:extLst>
          </p:cNvPr>
          <p:cNvSpPr/>
          <p:nvPr/>
        </p:nvSpPr>
        <p:spPr>
          <a:xfrm>
            <a:off x="5752909" y="5839922"/>
            <a:ext cx="2109093" cy="318012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4CCFB0F-F00E-41BF-81BA-7719B74FD26C}"/>
              </a:ext>
            </a:extLst>
          </p:cNvPr>
          <p:cNvSpPr txBox="1"/>
          <p:nvPr/>
        </p:nvSpPr>
        <p:spPr>
          <a:xfrm>
            <a:off x="702411" y="6239684"/>
            <a:ext cx="5377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Compression factor with </a:t>
            </a:r>
            <a:r>
              <a:rPr lang="en-GB" dirty="0" err="1"/>
              <a:t>RecurSIA</a:t>
            </a:r>
            <a:r>
              <a:rPr lang="en-GB" dirty="0"/>
              <a:t> = 24/(3+1+2+2) = 3.0</a:t>
            </a:r>
          </a:p>
        </p:txBody>
      </p:sp>
    </p:spTree>
    <p:extLst>
      <p:ext uri="{BB962C8B-B14F-4D97-AF65-F5344CB8AC3E}">
        <p14:creationId xmlns:p14="http://schemas.microsoft.com/office/powerpoint/2010/main" val="394098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99D2-176A-45CE-95F0-208529294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8068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RRT</a:t>
            </a:r>
            <a:r>
              <a:rPr lang="en-GB" dirty="0"/>
              <a:t>: Removing redundant translators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125660-B947-4C61-A870-31894B9D4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573" y="2279230"/>
            <a:ext cx="4778829" cy="2299540"/>
          </a:xfrm>
          <a:prstGeom prst="rect">
            <a:avLst/>
          </a:prstGeom>
        </p:spPr>
      </p:pic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617FD61D-6C73-4294-ABB3-34146FD55799}"/>
              </a:ext>
            </a:extLst>
          </p:cNvPr>
          <p:cNvSpPr/>
          <p:nvPr/>
        </p:nvSpPr>
        <p:spPr>
          <a:xfrm>
            <a:off x="686878" y="2657785"/>
            <a:ext cx="1099457" cy="1237626"/>
          </a:xfrm>
          <a:prstGeom prst="flowChartAlternateProcess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B21AFEB-5B30-469B-A25A-08F6D26838AD}"/>
              </a:ext>
            </a:extLst>
          </p:cNvPr>
          <p:cNvSpPr/>
          <p:nvPr/>
        </p:nvSpPr>
        <p:spPr>
          <a:xfrm>
            <a:off x="744943" y="27169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6C82962-7CCB-4117-9F03-6183BED74E85}"/>
              </a:ext>
            </a:extLst>
          </p:cNvPr>
          <p:cNvSpPr/>
          <p:nvPr/>
        </p:nvSpPr>
        <p:spPr>
          <a:xfrm>
            <a:off x="744942" y="34027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4913507-5B0F-45E6-AC91-EFDBC0D57D81}"/>
              </a:ext>
            </a:extLst>
          </p:cNvPr>
          <p:cNvSpPr/>
          <p:nvPr/>
        </p:nvSpPr>
        <p:spPr>
          <a:xfrm>
            <a:off x="1441628" y="34027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C59E590-D0D5-49B7-B090-271DF5370978}"/>
              </a:ext>
            </a:extLst>
          </p:cNvPr>
          <p:cNvSpPr/>
          <p:nvPr/>
        </p:nvSpPr>
        <p:spPr>
          <a:xfrm>
            <a:off x="1441628" y="27169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6FC8F8-332B-45A4-9C2E-786011E01F98}"/>
              </a:ext>
            </a:extLst>
          </p:cNvPr>
          <p:cNvSpPr/>
          <p:nvPr/>
        </p:nvSpPr>
        <p:spPr>
          <a:xfrm>
            <a:off x="2138314" y="27169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74084C6-6BB2-4CA7-919B-BF3F5BB1B34B}"/>
              </a:ext>
            </a:extLst>
          </p:cNvPr>
          <p:cNvSpPr/>
          <p:nvPr/>
        </p:nvSpPr>
        <p:spPr>
          <a:xfrm>
            <a:off x="2138313" y="34027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4B6CFD6-83BC-449B-96C4-1D3754D2AB6A}"/>
              </a:ext>
            </a:extLst>
          </p:cNvPr>
          <p:cNvSpPr/>
          <p:nvPr/>
        </p:nvSpPr>
        <p:spPr>
          <a:xfrm>
            <a:off x="2834999" y="34027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E7077E8-7B51-4987-83AC-83F7A13104FF}"/>
              </a:ext>
            </a:extLst>
          </p:cNvPr>
          <p:cNvSpPr/>
          <p:nvPr/>
        </p:nvSpPr>
        <p:spPr>
          <a:xfrm>
            <a:off x="2834999" y="27169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F97F7E0-38CF-46F4-9194-976CC5CD395B}"/>
              </a:ext>
            </a:extLst>
          </p:cNvPr>
          <p:cNvSpPr/>
          <p:nvPr/>
        </p:nvSpPr>
        <p:spPr>
          <a:xfrm>
            <a:off x="2138314" y="13453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3CDDBA-4C14-4139-A924-72B5E049BAEF}"/>
              </a:ext>
            </a:extLst>
          </p:cNvPr>
          <p:cNvSpPr/>
          <p:nvPr/>
        </p:nvSpPr>
        <p:spPr>
          <a:xfrm>
            <a:off x="2138313" y="20311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FFB7037-980D-4708-A853-DC7604086C36}"/>
              </a:ext>
            </a:extLst>
          </p:cNvPr>
          <p:cNvSpPr/>
          <p:nvPr/>
        </p:nvSpPr>
        <p:spPr>
          <a:xfrm>
            <a:off x="2834999" y="20311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A5A447E-CD7D-48F6-8CEC-9DECD5492569}"/>
              </a:ext>
            </a:extLst>
          </p:cNvPr>
          <p:cNvSpPr/>
          <p:nvPr/>
        </p:nvSpPr>
        <p:spPr>
          <a:xfrm>
            <a:off x="2834999" y="1345304"/>
            <a:ext cx="264869" cy="3038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1E138DD-D849-4892-B8EB-974CDAC05BD1}"/>
              </a:ext>
            </a:extLst>
          </p:cNvPr>
          <p:cNvCxnSpPr>
            <a:cxnSpLocks/>
          </p:cNvCxnSpPr>
          <p:nvPr/>
        </p:nvCxnSpPr>
        <p:spPr>
          <a:xfrm>
            <a:off x="839278" y="3850824"/>
            <a:ext cx="1431471" cy="0"/>
          </a:xfrm>
          <a:prstGeom prst="straightConnector1">
            <a:avLst/>
          </a:prstGeom>
          <a:ln w="3492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D8842D6-77E7-449F-B7CE-3DB68C2E4058}"/>
              </a:ext>
            </a:extLst>
          </p:cNvPr>
          <p:cNvCxnSpPr>
            <a:cxnSpLocks/>
          </p:cNvCxnSpPr>
          <p:nvPr/>
        </p:nvCxnSpPr>
        <p:spPr>
          <a:xfrm>
            <a:off x="839278" y="4008667"/>
            <a:ext cx="745671" cy="0"/>
          </a:xfrm>
          <a:prstGeom prst="straightConnector1">
            <a:avLst/>
          </a:prstGeom>
          <a:ln w="3492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6E2683-4E5B-412B-86FB-F1C822CF0F0B}"/>
              </a:ext>
            </a:extLst>
          </p:cNvPr>
          <p:cNvCxnSpPr>
            <a:cxnSpLocks/>
          </p:cNvCxnSpPr>
          <p:nvPr/>
        </p:nvCxnSpPr>
        <p:spPr>
          <a:xfrm flipV="1">
            <a:off x="1068792" y="2941868"/>
            <a:ext cx="1016900" cy="444509"/>
          </a:xfrm>
          <a:prstGeom prst="straightConnector1">
            <a:avLst/>
          </a:prstGeom>
          <a:ln w="34925"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5E5B3EC-9F24-4C4B-853E-73C023A5980E}"/>
              </a:ext>
            </a:extLst>
          </p:cNvPr>
          <p:cNvCxnSpPr>
            <a:cxnSpLocks/>
          </p:cNvCxnSpPr>
          <p:nvPr/>
        </p:nvCxnSpPr>
        <p:spPr>
          <a:xfrm flipV="1">
            <a:off x="776250" y="2004493"/>
            <a:ext cx="1307197" cy="1306587"/>
          </a:xfrm>
          <a:prstGeom prst="straightConnector1">
            <a:avLst/>
          </a:prstGeom>
          <a:ln w="3492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5F8C8290-31CE-47A5-82C1-0B8B632153CB}"/>
              </a:ext>
            </a:extLst>
          </p:cNvPr>
          <p:cNvSpPr/>
          <p:nvPr/>
        </p:nvSpPr>
        <p:spPr>
          <a:xfrm>
            <a:off x="1391725" y="2649622"/>
            <a:ext cx="1099457" cy="1237626"/>
          </a:xfrm>
          <a:prstGeom prst="flowChartAlternateProcess">
            <a:avLst/>
          </a:prstGeom>
          <a:solidFill>
            <a:schemeClr val="accent2">
              <a:lumMod val="60000"/>
              <a:lumOff val="4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CD18BBD1-F7FB-4728-9BBB-1F5325236006}"/>
              </a:ext>
            </a:extLst>
          </p:cNvPr>
          <p:cNvSpPr/>
          <p:nvPr/>
        </p:nvSpPr>
        <p:spPr>
          <a:xfrm>
            <a:off x="2079332" y="1988164"/>
            <a:ext cx="1099457" cy="1237626"/>
          </a:xfrm>
          <a:prstGeom prst="flowChartAlternateProcess">
            <a:avLst/>
          </a:prstGeom>
          <a:solidFill>
            <a:schemeClr val="accent4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A5032239-C192-4CBC-BA94-0FACA0993B37}"/>
              </a:ext>
            </a:extLst>
          </p:cNvPr>
          <p:cNvSpPr/>
          <p:nvPr/>
        </p:nvSpPr>
        <p:spPr>
          <a:xfrm>
            <a:off x="2079333" y="2657785"/>
            <a:ext cx="1099457" cy="1237626"/>
          </a:xfrm>
          <a:prstGeom prst="flowChartAlternateProcess">
            <a:avLst/>
          </a:prstGeom>
          <a:solidFill>
            <a:schemeClr val="accent3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A27BEF79-5A33-4D50-AD57-E7EA6449CB2F}"/>
              </a:ext>
            </a:extLst>
          </p:cNvPr>
          <p:cNvSpPr/>
          <p:nvPr/>
        </p:nvSpPr>
        <p:spPr>
          <a:xfrm>
            <a:off x="2083447" y="1286414"/>
            <a:ext cx="1099457" cy="1237626"/>
          </a:xfrm>
          <a:prstGeom prst="flowChartAlternateProcess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Alternate Process 25">
            <a:extLst>
              <a:ext uri="{FF2B5EF4-FFF2-40B4-BE49-F238E27FC236}">
                <a16:creationId xmlns:a16="http://schemas.microsoft.com/office/drawing/2014/main" id="{B1F6B3C4-3884-473B-9262-5D58BB2062D5}"/>
              </a:ext>
            </a:extLst>
          </p:cNvPr>
          <p:cNvSpPr/>
          <p:nvPr/>
        </p:nvSpPr>
        <p:spPr>
          <a:xfrm>
            <a:off x="3912973" y="5380038"/>
            <a:ext cx="1099457" cy="1078737"/>
          </a:xfrm>
          <a:prstGeom prst="flowChartAlternateProcess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59E1771-78ED-47E3-B240-C19CA3DD6D7A}"/>
              </a:ext>
            </a:extLst>
          </p:cNvPr>
          <p:cNvSpPr/>
          <p:nvPr/>
        </p:nvSpPr>
        <p:spPr>
          <a:xfrm>
            <a:off x="3971038" y="54391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77AAD13-7897-4471-BEBA-0CB0A9D7EAB9}"/>
              </a:ext>
            </a:extLst>
          </p:cNvPr>
          <p:cNvSpPr/>
          <p:nvPr/>
        </p:nvSpPr>
        <p:spPr>
          <a:xfrm>
            <a:off x="3971037" y="61249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69B32E6-1FC6-46B1-8206-70E12D25361C}"/>
              </a:ext>
            </a:extLst>
          </p:cNvPr>
          <p:cNvSpPr/>
          <p:nvPr/>
        </p:nvSpPr>
        <p:spPr>
          <a:xfrm>
            <a:off x="4667723" y="61249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BFD4F4D-9D52-4B96-BDDB-D91F4720AC5A}"/>
              </a:ext>
            </a:extLst>
          </p:cNvPr>
          <p:cNvSpPr/>
          <p:nvPr/>
        </p:nvSpPr>
        <p:spPr>
          <a:xfrm>
            <a:off x="4667723" y="54391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DFBC425-2806-4698-9BBA-FE6AFB0BBC54}"/>
              </a:ext>
            </a:extLst>
          </p:cNvPr>
          <p:cNvSpPr/>
          <p:nvPr/>
        </p:nvSpPr>
        <p:spPr>
          <a:xfrm>
            <a:off x="5364409" y="54391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273A50E-4B94-4A0E-8F84-485F4F48C210}"/>
              </a:ext>
            </a:extLst>
          </p:cNvPr>
          <p:cNvSpPr/>
          <p:nvPr/>
        </p:nvSpPr>
        <p:spPr>
          <a:xfrm>
            <a:off x="5364408" y="61249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A71E4C0-9F3D-4874-AAED-4ECA3374DAAC}"/>
              </a:ext>
            </a:extLst>
          </p:cNvPr>
          <p:cNvSpPr/>
          <p:nvPr/>
        </p:nvSpPr>
        <p:spPr>
          <a:xfrm>
            <a:off x="6061094" y="61249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FBB8F04-7769-417D-8559-A8585B65BDAC}"/>
              </a:ext>
            </a:extLst>
          </p:cNvPr>
          <p:cNvSpPr/>
          <p:nvPr/>
        </p:nvSpPr>
        <p:spPr>
          <a:xfrm>
            <a:off x="6061094" y="54391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75F8444-A070-41B5-8382-963E2CDBD46B}"/>
              </a:ext>
            </a:extLst>
          </p:cNvPr>
          <p:cNvSpPr/>
          <p:nvPr/>
        </p:nvSpPr>
        <p:spPr>
          <a:xfrm>
            <a:off x="5364409" y="40675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44573BC-A14D-435E-AB9D-82CDE3A87D63}"/>
              </a:ext>
            </a:extLst>
          </p:cNvPr>
          <p:cNvSpPr/>
          <p:nvPr/>
        </p:nvSpPr>
        <p:spPr>
          <a:xfrm>
            <a:off x="5364408" y="47533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B55FCA7-5C60-4800-A04A-2F2A81AD2036}"/>
              </a:ext>
            </a:extLst>
          </p:cNvPr>
          <p:cNvSpPr/>
          <p:nvPr/>
        </p:nvSpPr>
        <p:spPr>
          <a:xfrm>
            <a:off x="6061094" y="47533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1602DB0-360A-42DC-94FF-34773231639C}"/>
              </a:ext>
            </a:extLst>
          </p:cNvPr>
          <p:cNvSpPr/>
          <p:nvPr/>
        </p:nvSpPr>
        <p:spPr>
          <a:xfrm>
            <a:off x="6061094" y="4067557"/>
            <a:ext cx="264869" cy="2648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653239D-F6FE-4159-BDE4-02774D4582C4}"/>
              </a:ext>
            </a:extLst>
          </p:cNvPr>
          <p:cNvCxnSpPr/>
          <p:nvPr/>
        </p:nvCxnSpPr>
        <p:spPr>
          <a:xfrm>
            <a:off x="4065373" y="6573077"/>
            <a:ext cx="1431471" cy="0"/>
          </a:xfrm>
          <a:prstGeom prst="straightConnector1">
            <a:avLst/>
          </a:prstGeom>
          <a:ln w="3492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040E5DD-AE43-4268-8CAB-DC07629EBA9F}"/>
              </a:ext>
            </a:extLst>
          </p:cNvPr>
          <p:cNvCxnSpPr>
            <a:cxnSpLocks/>
          </p:cNvCxnSpPr>
          <p:nvPr/>
        </p:nvCxnSpPr>
        <p:spPr>
          <a:xfrm flipV="1">
            <a:off x="4002345" y="4726745"/>
            <a:ext cx="1307197" cy="1306587"/>
          </a:xfrm>
          <a:prstGeom prst="straightConnector1">
            <a:avLst/>
          </a:prstGeom>
          <a:ln w="34925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BA88BC57-F362-49C3-88DC-35B001F96D1A}"/>
              </a:ext>
            </a:extLst>
          </p:cNvPr>
          <p:cNvSpPr/>
          <p:nvPr/>
        </p:nvSpPr>
        <p:spPr>
          <a:xfrm>
            <a:off x="5305428" y="5380038"/>
            <a:ext cx="1099457" cy="1078737"/>
          </a:xfrm>
          <a:prstGeom prst="flowChartAlternateProcess">
            <a:avLst/>
          </a:prstGeom>
          <a:solidFill>
            <a:schemeClr val="accent3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Alternate Process 41">
            <a:extLst>
              <a:ext uri="{FF2B5EF4-FFF2-40B4-BE49-F238E27FC236}">
                <a16:creationId xmlns:a16="http://schemas.microsoft.com/office/drawing/2014/main" id="{10B85B7D-91F5-4405-AB9C-BFEF2A29E64A}"/>
              </a:ext>
            </a:extLst>
          </p:cNvPr>
          <p:cNvSpPr/>
          <p:nvPr/>
        </p:nvSpPr>
        <p:spPr>
          <a:xfrm>
            <a:off x="5309542" y="4008667"/>
            <a:ext cx="1099457" cy="1078737"/>
          </a:xfrm>
          <a:prstGeom prst="flowChartAlternateProcess">
            <a:avLst/>
          </a:prstGeom>
          <a:solidFill>
            <a:schemeClr val="accent6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4CA057EC-5D98-44A2-86D6-4A34DF0C633E}"/>
              </a:ext>
            </a:extLst>
          </p:cNvPr>
          <p:cNvSpPr/>
          <p:nvPr/>
        </p:nvSpPr>
        <p:spPr>
          <a:xfrm rot="2923977">
            <a:off x="3359604" y="4135211"/>
            <a:ext cx="796017" cy="618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BAFCB3C-3C86-47D0-AA88-4F53558B72E7}"/>
              </a:ext>
            </a:extLst>
          </p:cNvPr>
          <p:cNvSpPr txBox="1"/>
          <p:nvPr/>
        </p:nvSpPr>
        <p:spPr>
          <a:xfrm>
            <a:off x="936252" y="3968984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D96152-B1F5-4F73-88EC-17430310A244}"/>
              </a:ext>
            </a:extLst>
          </p:cNvPr>
          <p:cNvSpPr txBox="1"/>
          <p:nvPr/>
        </p:nvSpPr>
        <p:spPr>
          <a:xfrm>
            <a:off x="1812271" y="381803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CF89A53-E91F-4DE3-96D4-FE1DF73BB44B}"/>
              </a:ext>
            </a:extLst>
          </p:cNvPr>
          <p:cNvSpPr txBox="1"/>
          <p:nvPr/>
        </p:nvSpPr>
        <p:spPr>
          <a:xfrm>
            <a:off x="1706497" y="264394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F13A611-E914-4815-8010-21B3117BD545}"/>
              </a:ext>
            </a:extLst>
          </p:cNvPr>
          <p:cNvSpPr txBox="1"/>
          <p:nvPr/>
        </p:nvSpPr>
        <p:spPr>
          <a:xfrm>
            <a:off x="1425826" y="205727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C0E8388-DEF5-496A-A2C6-FE946AD6236E}"/>
              </a:ext>
            </a:extLst>
          </p:cNvPr>
          <p:cNvSpPr txBox="1"/>
          <p:nvPr/>
        </p:nvSpPr>
        <p:spPr>
          <a:xfrm>
            <a:off x="4684257" y="4684517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D76C20E-EAF8-4874-8CD2-0234323E27A8}"/>
              </a:ext>
            </a:extLst>
          </p:cNvPr>
          <p:cNvSpPr txBox="1"/>
          <p:nvPr/>
        </p:nvSpPr>
        <p:spPr>
          <a:xfrm>
            <a:off x="4964073" y="6243716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9EC0E3-D424-4283-92B0-A721F6DF3649}"/>
              </a:ext>
            </a:extLst>
          </p:cNvPr>
          <p:cNvSpPr txBox="1"/>
          <p:nvPr/>
        </p:nvSpPr>
        <p:spPr>
          <a:xfrm>
            <a:off x="3912973" y="2426610"/>
            <a:ext cx="2695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T(P(</a:t>
            </a:r>
            <a:r>
              <a:rPr lang="en-GB" dirty="0" err="1"/>
              <a:t>a,b,c,d</a:t>
            </a:r>
            <a:r>
              <a:rPr lang="en-GB" dirty="0"/>
              <a:t>),V(v1,v2,v3,v4))</a:t>
            </a:r>
          </a:p>
          <a:p>
            <a:endParaRPr lang="en-GB" dirty="0"/>
          </a:p>
          <a:p>
            <a:r>
              <a:rPr lang="en-GB" dirty="0"/>
              <a:t>Length  = 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D454C25-ECB3-4F5C-A35F-8979F5855D4A}"/>
              </a:ext>
            </a:extLst>
          </p:cNvPr>
          <p:cNvSpPr txBox="1"/>
          <p:nvPr/>
        </p:nvSpPr>
        <p:spPr>
          <a:xfrm>
            <a:off x="764700" y="5275824"/>
            <a:ext cx="21952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T(P(</a:t>
            </a:r>
            <a:r>
              <a:rPr lang="en-GB" dirty="0" err="1"/>
              <a:t>a,b,c,d</a:t>
            </a:r>
            <a:r>
              <a:rPr lang="en-GB" dirty="0"/>
              <a:t>),V(v2,v4))</a:t>
            </a:r>
          </a:p>
          <a:p>
            <a:endParaRPr lang="en-GB" dirty="0"/>
          </a:p>
          <a:p>
            <a:r>
              <a:rPr lang="en-GB" dirty="0"/>
              <a:t>Length  = 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18384A-2170-4D6D-B219-B9B2CEDAFC92}"/>
              </a:ext>
            </a:extLst>
          </p:cNvPr>
          <p:cNvSpPr txBox="1"/>
          <p:nvPr/>
        </p:nvSpPr>
        <p:spPr>
          <a:xfrm>
            <a:off x="7467639" y="5550074"/>
            <a:ext cx="361669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GB" dirty="0"/>
              <a:t>Come to the poster for more details!</a:t>
            </a:r>
          </a:p>
        </p:txBody>
      </p:sp>
    </p:spTree>
    <p:extLst>
      <p:ext uri="{BB962C8B-B14F-4D97-AF65-F5344CB8AC3E}">
        <p14:creationId xmlns:p14="http://schemas.microsoft.com/office/powerpoint/2010/main" val="396864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AB24-BAF9-416C-92EC-4389C8FE3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Compression-driven point-set pattern discovery in music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D8F8-EBE4-4F9D-9432-E186398E7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139" y="1853195"/>
            <a:ext cx="5184550" cy="4351338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Principle of parsimony:</a:t>
            </a:r>
          </a:p>
          <a:p>
            <a:pPr lvl="1"/>
            <a:r>
              <a:rPr lang="en-GB" dirty="0"/>
              <a:t>Given two models that equally accurately describe the data, the simpler one is less likely to be an accurate description by chance</a:t>
            </a:r>
          </a:p>
          <a:p>
            <a:r>
              <a:rPr lang="en-GB" dirty="0"/>
              <a:t>Have applied compression-based point-set cover algorithms to a number of different musicological tasks with some success</a:t>
            </a:r>
          </a:p>
          <a:p>
            <a:pPr lvl="1"/>
            <a:r>
              <a:rPr lang="en-GB" dirty="0"/>
              <a:t>classification of folk songs, simulation of human analyses, discovery of subjects and counter-subjects in fugues</a:t>
            </a:r>
          </a:p>
          <a:p>
            <a:r>
              <a:rPr lang="en-GB" dirty="0"/>
              <a:t>Some evidence that better compression is correlated with better performance (Louboutin and Meredith, </a:t>
            </a:r>
            <a:r>
              <a:rPr lang="en-GB" dirty="0" err="1"/>
              <a:t>JNMR</a:t>
            </a:r>
            <a:r>
              <a:rPr lang="en-GB" dirty="0"/>
              <a:t>, 2016) and better simulation of cognition (Collins </a:t>
            </a:r>
            <a:r>
              <a:rPr lang="en-GB" i="1" dirty="0"/>
              <a:t>et al.,</a:t>
            </a:r>
            <a:r>
              <a:rPr lang="en-GB" dirty="0"/>
              <a:t> Music Perception, 2011)</a:t>
            </a:r>
          </a:p>
          <a:p>
            <a:r>
              <a:rPr lang="en-GB" dirty="0"/>
              <a:t>Motivated to develop techniques that give us better compression, in the hope that the more compressed encodings of musical objects will represent better ways of understanding them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48ECCF-C3BA-453E-A661-E7C015130161}"/>
              </a:ext>
            </a:extLst>
          </p:cNvPr>
          <p:cNvGrpSpPr/>
          <p:nvPr/>
        </p:nvGrpSpPr>
        <p:grpSpPr>
          <a:xfrm>
            <a:off x="191483" y="2033057"/>
            <a:ext cx="6195531" cy="3936473"/>
            <a:chOff x="1524000" y="2105431"/>
            <a:chExt cx="9144000" cy="4733111"/>
          </a:xfrm>
        </p:grpSpPr>
        <p:pic>
          <p:nvPicPr>
            <p:cNvPr id="5" name="Picture 4" descr="bwv847b-done.png">
              <a:extLst>
                <a:ext uri="{FF2B5EF4-FFF2-40B4-BE49-F238E27FC236}">
                  <a16:creationId xmlns:a16="http://schemas.microsoft.com/office/drawing/2014/main" id="{4B4BA442-C5AD-4F7B-9A7B-787449263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2304459"/>
              <a:ext cx="9144000" cy="1428750"/>
            </a:xfrm>
            <a:prstGeom prst="rect">
              <a:avLst/>
            </a:prstGeom>
          </p:spPr>
        </p:pic>
        <p:pic>
          <p:nvPicPr>
            <p:cNvPr id="6" name="Picture 5" descr="bwv847b-done-SIATECCompress.png">
              <a:extLst>
                <a:ext uri="{FF2B5EF4-FFF2-40B4-BE49-F238E27FC236}">
                  <a16:creationId xmlns:a16="http://schemas.microsoft.com/office/drawing/2014/main" id="{6A0CC503-756C-4E0C-8300-C49E675BAA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3854603"/>
              <a:ext cx="9144000" cy="1432322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D7AE27F-F581-49CA-B102-0B1196628759}"/>
                </a:ext>
              </a:extLst>
            </p:cNvPr>
            <p:cNvSpPr txBox="1"/>
            <p:nvPr/>
          </p:nvSpPr>
          <p:spPr>
            <a:xfrm>
              <a:off x="5544436" y="2105431"/>
              <a:ext cx="1328569" cy="49060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COSIATEC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ECA9BFA-999B-4FE0-AD88-DF1564582CAE}"/>
                </a:ext>
              </a:extLst>
            </p:cNvPr>
            <p:cNvSpPr txBox="1"/>
            <p:nvPr/>
          </p:nvSpPr>
          <p:spPr>
            <a:xfrm>
              <a:off x="5215643" y="3658596"/>
              <a:ext cx="2032466" cy="49060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SIATECCompress</a:t>
              </a:r>
            </a:p>
          </p:txBody>
        </p:sp>
        <p:pic>
          <p:nvPicPr>
            <p:cNvPr id="9" name="Picture 8" descr="bwv847b-done-Forth.png">
              <a:extLst>
                <a:ext uri="{FF2B5EF4-FFF2-40B4-BE49-F238E27FC236}">
                  <a16:creationId xmlns:a16="http://schemas.microsoft.com/office/drawing/2014/main" id="{7172571F-DC90-415A-907B-EF4D7949E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5406220"/>
              <a:ext cx="9144000" cy="143232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38E6810-40E9-4EC0-BCC2-D482004BEA6B}"/>
                </a:ext>
              </a:extLst>
            </p:cNvPr>
            <p:cNvSpPr txBox="1"/>
            <p:nvPr/>
          </p:nvSpPr>
          <p:spPr>
            <a:xfrm>
              <a:off x="5175705" y="5205023"/>
              <a:ext cx="2075212" cy="49060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Forth’s algorithm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93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7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74E3F8-0A55-428D-8326-3F6729312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999" y="5628570"/>
            <a:ext cx="10955111" cy="288439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C83522B-4124-4E14-853F-E8DBF72A4698}"/>
              </a:ext>
            </a:extLst>
          </p:cNvPr>
          <p:cNvSpPr/>
          <p:nvPr/>
        </p:nvSpPr>
        <p:spPr>
          <a:xfrm>
            <a:off x="7535998" y="2645444"/>
            <a:ext cx="1759628" cy="276431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1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42" y="5638216"/>
            <a:ext cx="9810063" cy="30301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1024617" y="5628232"/>
            <a:ext cx="7258051" cy="30301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4A53D9E1-F8BA-4238-BD05-F5E4BDE29AB2}"/>
              </a:ext>
            </a:extLst>
          </p:cNvPr>
          <p:cNvSpPr/>
          <p:nvPr/>
        </p:nvSpPr>
        <p:spPr>
          <a:xfrm>
            <a:off x="7535998" y="2645444"/>
            <a:ext cx="1759628" cy="276431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6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42" y="5638216"/>
            <a:ext cx="9810063" cy="30301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1024617" y="5628232"/>
            <a:ext cx="7258051" cy="30301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A52277-F21B-447D-85CA-6177805A401C}"/>
              </a:ext>
            </a:extLst>
          </p:cNvPr>
          <p:cNvCxnSpPr/>
          <p:nvPr/>
        </p:nvCxnSpPr>
        <p:spPr>
          <a:xfrm flipV="1">
            <a:off x="859666" y="2722789"/>
            <a:ext cx="0" cy="214621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0AA769-E2B8-45A2-B962-2E70FD049C4F}"/>
              </a:ext>
            </a:extLst>
          </p:cNvPr>
          <p:cNvSpPr/>
          <p:nvPr/>
        </p:nvSpPr>
        <p:spPr>
          <a:xfrm>
            <a:off x="8650061" y="5638216"/>
            <a:ext cx="755196" cy="29303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D6B8B9A-089C-4228-A906-3ED3DC8D1156}"/>
              </a:ext>
            </a:extLst>
          </p:cNvPr>
          <p:cNvSpPr/>
          <p:nvPr/>
        </p:nvSpPr>
        <p:spPr>
          <a:xfrm>
            <a:off x="7535998" y="2645444"/>
            <a:ext cx="1759628" cy="276431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4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42" y="5638216"/>
            <a:ext cx="9810063" cy="30301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1024617" y="5628232"/>
            <a:ext cx="7258051" cy="30301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A52277-F21B-447D-85CA-6177805A401C}"/>
              </a:ext>
            </a:extLst>
          </p:cNvPr>
          <p:cNvCxnSpPr/>
          <p:nvPr/>
        </p:nvCxnSpPr>
        <p:spPr>
          <a:xfrm flipV="1">
            <a:off x="859666" y="2722789"/>
            <a:ext cx="0" cy="214621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0AA769-E2B8-45A2-B962-2E70FD049C4F}"/>
              </a:ext>
            </a:extLst>
          </p:cNvPr>
          <p:cNvSpPr/>
          <p:nvPr/>
        </p:nvSpPr>
        <p:spPr>
          <a:xfrm>
            <a:off x="8650061" y="5638216"/>
            <a:ext cx="755196" cy="29303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D1B756-B171-4815-9FBE-6DC34DE28ACF}"/>
              </a:ext>
            </a:extLst>
          </p:cNvPr>
          <p:cNvCxnSpPr>
            <a:stCxn id="35" idx="0"/>
            <a:endCxn id="40" idx="0"/>
          </p:cNvCxnSpPr>
          <p:nvPr/>
        </p:nvCxnSpPr>
        <p:spPr>
          <a:xfrm>
            <a:off x="702411" y="4988164"/>
            <a:ext cx="3593589" cy="1151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1A9C038-2A33-4D50-8D07-841C5E04CCEF}"/>
              </a:ext>
            </a:extLst>
          </p:cNvPr>
          <p:cNvSpPr/>
          <p:nvPr/>
        </p:nvSpPr>
        <p:spPr>
          <a:xfrm>
            <a:off x="9515474" y="5630052"/>
            <a:ext cx="763361" cy="29303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E791839C-6CF9-4DCC-8316-E75128C3B189}"/>
              </a:ext>
            </a:extLst>
          </p:cNvPr>
          <p:cNvSpPr/>
          <p:nvPr/>
        </p:nvSpPr>
        <p:spPr>
          <a:xfrm>
            <a:off x="7535998" y="2645444"/>
            <a:ext cx="1759628" cy="276431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99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42" y="5638216"/>
            <a:ext cx="9810063" cy="303013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1024617" y="5628232"/>
            <a:ext cx="7258051" cy="30301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1A52277-F21B-447D-85CA-6177805A401C}"/>
              </a:ext>
            </a:extLst>
          </p:cNvPr>
          <p:cNvCxnSpPr/>
          <p:nvPr/>
        </p:nvCxnSpPr>
        <p:spPr>
          <a:xfrm flipV="1">
            <a:off x="859666" y="2722789"/>
            <a:ext cx="0" cy="2146211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C0AA769-E2B8-45A2-B962-2E70FD049C4F}"/>
              </a:ext>
            </a:extLst>
          </p:cNvPr>
          <p:cNvSpPr/>
          <p:nvPr/>
        </p:nvSpPr>
        <p:spPr>
          <a:xfrm>
            <a:off x="8650061" y="5638216"/>
            <a:ext cx="755196" cy="293030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D1B756-B171-4815-9FBE-6DC34DE28ACF}"/>
              </a:ext>
            </a:extLst>
          </p:cNvPr>
          <p:cNvCxnSpPr>
            <a:stCxn id="35" idx="0"/>
            <a:endCxn id="40" idx="0"/>
          </p:cNvCxnSpPr>
          <p:nvPr/>
        </p:nvCxnSpPr>
        <p:spPr>
          <a:xfrm>
            <a:off x="702411" y="4988164"/>
            <a:ext cx="3593589" cy="1151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1A9C038-2A33-4D50-8D07-841C5E04CCEF}"/>
              </a:ext>
            </a:extLst>
          </p:cNvPr>
          <p:cNvSpPr/>
          <p:nvPr/>
        </p:nvSpPr>
        <p:spPr>
          <a:xfrm>
            <a:off x="9515474" y="5630052"/>
            <a:ext cx="763361" cy="293030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12D719-AA68-4E9E-A277-E71B4BD663BF}"/>
              </a:ext>
            </a:extLst>
          </p:cNvPr>
          <p:cNvSpPr txBox="1"/>
          <p:nvPr/>
        </p:nvSpPr>
        <p:spPr>
          <a:xfrm>
            <a:off x="717372" y="6036792"/>
            <a:ext cx="5233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Compression factor without </a:t>
            </a:r>
            <a:r>
              <a:rPr lang="en-GB" dirty="0" err="1"/>
              <a:t>RecurSIA</a:t>
            </a:r>
            <a:r>
              <a:rPr lang="en-GB" dirty="0"/>
              <a:t> = 24/(8+2) = 2.4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92BCD48-7D1B-47C4-8774-F42C89804B8B}"/>
              </a:ext>
            </a:extLst>
          </p:cNvPr>
          <p:cNvSpPr/>
          <p:nvPr/>
        </p:nvSpPr>
        <p:spPr>
          <a:xfrm>
            <a:off x="7535998" y="2645444"/>
            <a:ext cx="1759628" cy="276431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63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626DBE2-EEA0-4D45-8BD2-6E1F99427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26" y="5400124"/>
            <a:ext cx="9810063" cy="3030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D5928AC-8840-47F0-8157-FE9AD32C15B9}"/>
              </a:ext>
            </a:extLst>
          </p:cNvPr>
          <p:cNvSpPr txBox="1"/>
          <p:nvPr/>
        </p:nvSpPr>
        <p:spPr>
          <a:xfrm>
            <a:off x="336001" y="4648564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  <a:endParaRPr lang="en-GB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C699B3-5E6B-4C3E-96BD-14879C826575}"/>
              </a:ext>
            </a:extLst>
          </p:cNvPr>
          <p:cNvSpPr txBox="1"/>
          <p:nvPr/>
        </p:nvSpPr>
        <p:spPr>
          <a:xfrm>
            <a:off x="336001" y="3939632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  <a:endParaRPr lang="en-GB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DB18-8D36-4178-A11C-3CA2AB0C0A1F}"/>
              </a:ext>
            </a:extLst>
          </p:cNvPr>
          <p:cNvSpPr txBox="1"/>
          <p:nvPr/>
        </p:nvSpPr>
        <p:spPr>
          <a:xfrm>
            <a:off x="336001" y="3230700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</a:t>
            </a:r>
            <a:endParaRPr lang="en-GB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60951E-D731-4392-AA6B-7AFE8DFA6412}"/>
              </a:ext>
            </a:extLst>
          </p:cNvPr>
          <p:cNvSpPr txBox="1"/>
          <p:nvPr/>
        </p:nvSpPr>
        <p:spPr>
          <a:xfrm>
            <a:off x="336001" y="2521768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3</a:t>
            </a:r>
            <a:endParaRPr lang="en-GB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7517D1-C3DB-4F6B-9F5F-573963CBB8A0}"/>
              </a:ext>
            </a:extLst>
          </p:cNvPr>
          <p:cNvSpPr txBox="1"/>
          <p:nvPr/>
        </p:nvSpPr>
        <p:spPr>
          <a:xfrm>
            <a:off x="336001" y="1812836"/>
            <a:ext cx="359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4</a:t>
            </a:r>
            <a:endParaRPr lang="en-GB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BC453-93CF-43AA-B769-4FE01595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27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RecurSIA</a:t>
            </a:r>
            <a:r>
              <a:rPr lang="en-GB" dirty="0"/>
              <a:t>: Recursive translatable pattern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3F27BE-6E6F-4442-BD93-D58DB6C3E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6000" y="2422031"/>
            <a:ext cx="4135891" cy="201393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F25EBEE-291C-4A91-A56C-B81FA6256915}"/>
              </a:ext>
            </a:extLst>
          </p:cNvPr>
          <p:cNvCxnSpPr>
            <a:cxnSpLocks/>
          </p:cNvCxnSpPr>
          <p:nvPr/>
        </p:nvCxnSpPr>
        <p:spPr>
          <a:xfrm flipH="1">
            <a:off x="696000" y="486900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E9B55A-D9AD-4DF3-8CE3-70A074A81431}"/>
              </a:ext>
            </a:extLst>
          </p:cNvPr>
          <p:cNvCxnSpPr>
            <a:cxnSpLocks/>
          </p:cNvCxnSpPr>
          <p:nvPr/>
        </p:nvCxnSpPr>
        <p:spPr>
          <a:xfrm flipV="1">
            <a:off x="696000" y="1624693"/>
            <a:ext cx="0" cy="3244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13DDCF2-C892-41AA-9A47-158DA9394E00}"/>
              </a:ext>
            </a:extLst>
          </p:cNvPr>
          <p:cNvSpPr txBox="1"/>
          <p:nvPr/>
        </p:nvSpPr>
        <p:spPr>
          <a:xfrm>
            <a:off x="545156" y="498816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0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4D86FF-75CD-4A41-8ED0-4CDF2F0419E7}"/>
              </a:ext>
            </a:extLst>
          </p:cNvPr>
          <p:cNvSpPr txBox="1"/>
          <p:nvPr/>
        </p:nvSpPr>
        <p:spPr>
          <a:xfrm>
            <a:off x="105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B8453-290A-436A-83A3-51C857141BD7}"/>
              </a:ext>
            </a:extLst>
          </p:cNvPr>
          <p:cNvSpPr txBox="1"/>
          <p:nvPr/>
        </p:nvSpPr>
        <p:spPr>
          <a:xfrm>
            <a:off x="1776000" y="499279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2</a:t>
            </a:r>
            <a:endParaRPr lang="en-GB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D4C3011-4A7B-4DC6-9F33-38378F2E5876}"/>
              </a:ext>
            </a:extLst>
          </p:cNvPr>
          <p:cNvSpPr txBox="1"/>
          <p:nvPr/>
        </p:nvSpPr>
        <p:spPr>
          <a:xfrm>
            <a:off x="2496000" y="5003505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3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3F8A933-6C64-444A-A0F3-6B6C422455E8}"/>
              </a:ext>
            </a:extLst>
          </p:cNvPr>
          <p:cNvSpPr txBox="1"/>
          <p:nvPr/>
        </p:nvSpPr>
        <p:spPr>
          <a:xfrm>
            <a:off x="3216000" y="499814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4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C13D9A4-D6EC-4525-B015-7B92ABEB636C}"/>
              </a:ext>
            </a:extLst>
          </p:cNvPr>
          <p:cNvSpPr txBox="1"/>
          <p:nvPr/>
        </p:nvSpPr>
        <p:spPr>
          <a:xfrm>
            <a:off x="393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85F437-340B-4F3C-8D4A-350BDFFC20EB}"/>
              </a:ext>
            </a:extLst>
          </p:cNvPr>
          <p:cNvSpPr txBox="1"/>
          <p:nvPr/>
        </p:nvSpPr>
        <p:spPr>
          <a:xfrm>
            <a:off x="4656000" y="4994327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6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1231C12-D823-4C0E-88FC-7DA2ED8B347B}"/>
              </a:ext>
            </a:extLst>
          </p:cNvPr>
          <p:cNvSpPr txBox="1"/>
          <p:nvPr/>
        </p:nvSpPr>
        <p:spPr>
          <a:xfrm>
            <a:off x="5376000" y="5005039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7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B51266E-6973-405C-A6EC-B19D19113273}"/>
              </a:ext>
            </a:extLst>
          </p:cNvPr>
          <p:cNvSpPr txBox="1"/>
          <p:nvPr/>
        </p:nvSpPr>
        <p:spPr>
          <a:xfrm>
            <a:off x="6096000" y="4999683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8</a:t>
            </a:r>
            <a:endParaRPr lang="en-GB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CAF2227-7BE6-4FE3-8480-550DB8E44308}"/>
              </a:ext>
            </a:extLst>
          </p:cNvPr>
          <p:cNvSpPr txBox="1"/>
          <p:nvPr/>
        </p:nvSpPr>
        <p:spPr>
          <a:xfrm>
            <a:off x="6816000" y="4988164"/>
            <a:ext cx="7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9</a:t>
            </a:r>
            <a:endParaRPr lang="en-GB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CEB2C61-C2AA-426F-A65E-BCE52F361340}"/>
              </a:ext>
            </a:extLst>
          </p:cNvPr>
          <p:cNvSpPr/>
          <p:nvPr/>
        </p:nvSpPr>
        <p:spPr>
          <a:xfrm>
            <a:off x="627556" y="4773316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E35442-21B9-4868-8724-7C4BD9361945}"/>
              </a:ext>
            </a:extLst>
          </p:cNvPr>
          <p:cNvSpPr/>
          <p:nvPr/>
        </p:nvSpPr>
        <p:spPr>
          <a:xfrm>
            <a:off x="627556" y="4064384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05E7B98-D31C-4FDB-A98A-A891CFC02F08}"/>
              </a:ext>
            </a:extLst>
          </p:cNvPr>
          <p:cNvSpPr/>
          <p:nvPr/>
        </p:nvSpPr>
        <p:spPr>
          <a:xfrm>
            <a:off x="1347557" y="4773316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CBFC709F-E2EE-47F4-8459-A0453D843941}"/>
              </a:ext>
            </a:extLst>
          </p:cNvPr>
          <p:cNvSpPr/>
          <p:nvPr/>
        </p:nvSpPr>
        <p:spPr>
          <a:xfrm>
            <a:off x="1347557" y="4064384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87231CE-709A-4697-B034-C080AB371D52}"/>
              </a:ext>
            </a:extLst>
          </p:cNvPr>
          <p:cNvSpPr/>
          <p:nvPr/>
        </p:nvSpPr>
        <p:spPr>
          <a:xfrm>
            <a:off x="2067557" y="4064384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3ABDBE2-3935-4159-824F-FBEF980519AB}"/>
              </a:ext>
            </a:extLst>
          </p:cNvPr>
          <p:cNvSpPr/>
          <p:nvPr/>
        </p:nvSpPr>
        <p:spPr>
          <a:xfrm>
            <a:off x="2787557" y="4772240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80AE53EB-10D5-40E1-B789-FA98D2AF2886}"/>
              </a:ext>
            </a:extLst>
          </p:cNvPr>
          <p:cNvSpPr/>
          <p:nvPr/>
        </p:nvSpPr>
        <p:spPr>
          <a:xfrm>
            <a:off x="2787557" y="4064384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F0A5A4E-E0BE-4966-9638-B88FC8D65735}"/>
              </a:ext>
            </a:extLst>
          </p:cNvPr>
          <p:cNvSpPr/>
          <p:nvPr/>
        </p:nvSpPr>
        <p:spPr>
          <a:xfrm>
            <a:off x="3507556" y="4772240"/>
            <a:ext cx="136886" cy="15060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A5F82DD-7E60-4E48-BEB3-5C19C4A44B0B}"/>
              </a:ext>
            </a:extLst>
          </p:cNvPr>
          <p:cNvSpPr/>
          <p:nvPr/>
        </p:nvSpPr>
        <p:spPr>
          <a:xfrm>
            <a:off x="4227557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3F9CDA1-3B51-40E8-82B3-4B0C3AA87E71}"/>
              </a:ext>
            </a:extLst>
          </p:cNvPr>
          <p:cNvSpPr/>
          <p:nvPr/>
        </p:nvSpPr>
        <p:spPr>
          <a:xfrm>
            <a:off x="4227557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65C99BC-14F5-43E7-BD22-91D0CE3C2BC8}"/>
              </a:ext>
            </a:extLst>
          </p:cNvPr>
          <p:cNvSpPr/>
          <p:nvPr/>
        </p:nvSpPr>
        <p:spPr>
          <a:xfrm>
            <a:off x="4947558" y="4773316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C9B80D90-B882-4D06-ABF2-7BF96EA23A33}"/>
              </a:ext>
            </a:extLst>
          </p:cNvPr>
          <p:cNvSpPr/>
          <p:nvPr/>
        </p:nvSpPr>
        <p:spPr>
          <a:xfrm>
            <a:off x="494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425D538-1E2D-4916-A883-C2C3FCBAD52E}"/>
              </a:ext>
            </a:extLst>
          </p:cNvPr>
          <p:cNvSpPr/>
          <p:nvPr/>
        </p:nvSpPr>
        <p:spPr>
          <a:xfrm>
            <a:off x="566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10AFD60-A001-49E9-A984-3307C1605FFC}"/>
              </a:ext>
            </a:extLst>
          </p:cNvPr>
          <p:cNvSpPr/>
          <p:nvPr/>
        </p:nvSpPr>
        <p:spPr>
          <a:xfrm>
            <a:off x="6387558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CE9C9E32-2FB0-4BD4-9FFA-23CF48CCF79F}"/>
              </a:ext>
            </a:extLst>
          </p:cNvPr>
          <p:cNvSpPr/>
          <p:nvPr/>
        </p:nvSpPr>
        <p:spPr>
          <a:xfrm>
            <a:off x="6387558" y="406438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1473A2D-7289-4A4D-A16E-7F3276AC7D1C}"/>
              </a:ext>
            </a:extLst>
          </p:cNvPr>
          <p:cNvSpPr/>
          <p:nvPr/>
        </p:nvSpPr>
        <p:spPr>
          <a:xfrm>
            <a:off x="7107557" y="477224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FC46CE79-283C-4F27-84EF-EF48387F84AB}"/>
              </a:ext>
            </a:extLst>
          </p:cNvPr>
          <p:cNvSpPr/>
          <p:nvPr/>
        </p:nvSpPr>
        <p:spPr>
          <a:xfrm>
            <a:off x="627556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6B9EBC6-BD7E-4E00-A482-96021B15B36C}"/>
              </a:ext>
            </a:extLst>
          </p:cNvPr>
          <p:cNvSpPr/>
          <p:nvPr/>
        </p:nvSpPr>
        <p:spPr>
          <a:xfrm>
            <a:off x="627556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05CB369-D0C3-48B6-877C-95B2FDF004B7}"/>
              </a:ext>
            </a:extLst>
          </p:cNvPr>
          <p:cNvSpPr/>
          <p:nvPr/>
        </p:nvSpPr>
        <p:spPr>
          <a:xfrm>
            <a:off x="1347557" y="2646520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B7D6356-0112-4591-8EDC-89EB47C5F075}"/>
              </a:ext>
            </a:extLst>
          </p:cNvPr>
          <p:cNvSpPr/>
          <p:nvPr/>
        </p:nvSpPr>
        <p:spPr>
          <a:xfrm>
            <a:off x="134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77975E2-B25D-4ABD-96E4-A76CAD95A646}"/>
              </a:ext>
            </a:extLst>
          </p:cNvPr>
          <p:cNvSpPr/>
          <p:nvPr/>
        </p:nvSpPr>
        <p:spPr>
          <a:xfrm>
            <a:off x="206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D7FC68D-DA74-4044-A9FE-EFF86C464605}"/>
              </a:ext>
            </a:extLst>
          </p:cNvPr>
          <p:cNvSpPr/>
          <p:nvPr/>
        </p:nvSpPr>
        <p:spPr>
          <a:xfrm>
            <a:off x="2787557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01A48B2-EA7C-4C71-B305-D6706C7A80AE}"/>
              </a:ext>
            </a:extLst>
          </p:cNvPr>
          <p:cNvSpPr/>
          <p:nvPr/>
        </p:nvSpPr>
        <p:spPr>
          <a:xfrm>
            <a:off x="2787557" y="1937588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48E44797-2016-41C7-841C-A1745D92A4AB}"/>
              </a:ext>
            </a:extLst>
          </p:cNvPr>
          <p:cNvSpPr/>
          <p:nvPr/>
        </p:nvSpPr>
        <p:spPr>
          <a:xfrm>
            <a:off x="3507556" y="2645444"/>
            <a:ext cx="136886" cy="150606"/>
          </a:xfrm>
          <a:prstGeom prst="ellipse">
            <a:avLst/>
          </a:prstGeom>
          <a:solidFill>
            <a:schemeClr val="accent1">
              <a:alpha val="34000"/>
            </a:schemeClr>
          </a:solidFill>
          <a:ln>
            <a:solidFill>
              <a:schemeClr val="accent1">
                <a:shade val="50000"/>
                <a:alpha val="3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358F44-A335-4AC7-A9AA-04A59521FC10}"/>
              </a:ext>
            </a:extLst>
          </p:cNvPr>
          <p:cNvSpPr/>
          <p:nvPr/>
        </p:nvSpPr>
        <p:spPr>
          <a:xfrm>
            <a:off x="588157" y="3979417"/>
            <a:ext cx="3151509" cy="10345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292BCD48-7D1B-47C4-8774-F42C89804B8B}"/>
              </a:ext>
            </a:extLst>
          </p:cNvPr>
          <p:cNvSpPr/>
          <p:nvPr/>
        </p:nvSpPr>
        <p:spPr>
          <a:xfrm>
            <a:off x="8137525" y="3429000"/>
            <a:ext cx="2973123" cy="280497"/>
          </a:xfrm>
          <a:prstGeom prst="round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EB69F76-E4D3-4DE3-8858-51BE72B89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442" y="6075533"/>
            <a:ext cx="9304824" cy="280361"/>
          </a:xfrm>
          <a:prstGeom prst="rect">
            <a:avLst/>
          </a:prstGeom>
        </p:spPr>
      </p:pic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12FC65D2-B9DA-4789-8881-1BA0580C67FA}"/>
              </a:ext>
            </a:extLst>
          </p:cNvPr>
          <p:cNvSpPr/>
          <p:nvPr/>
        </p:nvSpPr>
        <p:spPr>
          <a:xfrm>
            <a:off x="1008737" y="5362550"/>
            <a:ext cx="7298978" cy="34055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F0FDC3E-6F56-477F-90B6-310E06D8A487}"/>
              </a:ext>
            </a:extLst>
          </p:cNvPr>
          <p:cNvSpPr/>
          <p:nvPr/>
        </p:nvSpPr>
        <p:spPr>
          <a:xfrm>
            <a:off x="1017751" y="6014822"/>
            <a:ext cx="6894796" cy="39516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858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441</Words>
  <Application>Microsoft Office PowerPoint</Application>
  <PresentationFormat>Widescreen</PresentationFormat>
  <Paragraphs>182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RecurSIA-RRT: Recursive translatable point-set pattern discovery with removal of redundant translators</vt:lpstr>
      <vt:lpstr>Compression-driven point-set pattern discovery in music</vt:lpstr>
      <vt:lpstr>RecurSIA: Recursive translatable pattern discovery</vt:lpstr>
      <vt:lpstr>RecurSIA: Recursive translatable pattern discovery</vt:lpstr>
      <vt:lpstr>RecurSIA: Recursive translatable pattern discovery</vt:lpstr>
      <vt:lpstr>RecurSIA: Recursive translatable pattern discovery</vt:lpstr>
      <vt:lpstr>RecurSIA: Recursive translatable pattern discovery</vt:lpstr>
      <vt:lpstr>RecurSIA: Recursive translatable pattern discovery</vt:lpstr>
      <vt:lpstr>RecurSIA: Recursive translatable pattern discovery</vt:lpstr>
      <vt:lpstr>RecurSIA: Recursive translatable pattern discovery</vt:lpstr>
      <vt:lpstr>RecurSIA: Recursive translatable pattern discovery</vt:lpstr>
      <vt:lpstr>RRT: Removing redundant translators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RecurSIA-RRT: Recursive translatable point-set pattern discovery with removal of redundant translators</dc:title>
  <dc:creator>David Meredith</dc:creator>
  <cp:lastModifiedBy>David Meredith</cp:lastModifiedBy>
  <cp:revision>27</cp:revision>
  <dcterms:created xsi:type="dcterms:W3CDTF">2019-09-09T12:10:20Z</dcterms:created>
  <dcterms:modified xsi:type="dcterms:W3CDTF">2019-09-09T16:25:54Z</dcterms:modified>
</cp:coreProperties>
</file>