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mid" ContentType="audio/mid"/>
  <Default Extension="midi" ContentType="audio/mid"/>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3"/>
  </p:notesMasterIdLst>
  <p:sldIdLst>
    <p:sldId id="361" r:id="rId2"/>
    <p:sldId id="355" r:id="rId3"/>
    <p:sldId id="450" r:id="rId4"/>
    <p:sldId id="258" r:id="rId5"/>
    <p:sldId id="261" r:id="rId6"/>
    <p:sldId id="487" r:id="rId7"/>
    <p:sldId id="356" r:id="rId8"/>
    <p:sldId id="357" r:id="rId9"/>
    <p:sldId id="358" r:id="rId10"/>
    <p:sldId id="354" r:id="rId11"/>
    <p:sldId id="325" r:id="rId12"/>
    <p:sldId id="326" r:id="rId13"/>
    <p:sldId id="327" r:id="rId14"/>
    <p:sldId id="328" r:id="rId15"/>
    <p:sldId id="329" r:id="rId16"/>
    <p:sldId id="420" r:id="rId17"/>
    <p:sldId id="488" r:id="rId18"/>
    <p:sldId id="489" r:id="rId19"/>
    <p:sldId id="395" r:id="rId20"/>
    <p:sldId id="353" r:id="rId21"/>
    <p:sldId id="394" r:id="rId22"/>
    <p:sldId id="295" r:id="rId23"/>
    <p:sldId id="301" r:id="rId24"/>
    <p:sldId id="302" r:id="rId25"/>
    <p:sldId id="372" r:id="rId26"/>
    <p:sldId id="303" r:id="rId27"/>
    <p:sldId id="304" r:id="rId28"/>
    <p:sldId id="305" r:id="rId29"/>
    <p:sldId id="363" r:id="rId30"/>
    <p:sldId id="297" r:id="rId31"/>
    <p:sldId id="306" r:id="rId32"/>
    <p:sldId id="492" r:id="rId33"/>
    <p:sldId id="307" r:id="rId34"/>
    <p:sldId id="493" r:id="rId35"/>
    <p:sldId id="308" r:id="rId36"/>
    <p:sldId id="351" r:id="rId37"/>
    <p:sldId id="309" r:id="rId38"/>
    <p:sldId id="348" r:id="rId39"/>
    <p:sldId id="349" r:id="rId40"/>
    <p:sldId id="396" r:id="rId41"/>
    <p:sldId id="397" r:id="rId42"/>
    <p:sldId id="398" r:id="rId43"/>
    <p:sldId id="399" r:id="rId44"/>
    <p:sldId id="400" r:id="rId45"/>
    <p:sldId id="401" r:id="rId46"/>
    <p:sldId id="402" r:id="rId47"/>
    <p:sldId id="403" r:id="rId48"/>
    <p:sldId id="404" r:id="rId49"/>
    <p:sldId id="405" r:id="rId50"/>
    <p:sldId id="267" r:id="rId51"/>
    <p:sldId id="454" r:id="rId52"/>
    <p:sldId id="479" r:id="rId53"/>
    <p:sldId id="480" r:id="rId54"/>
    <p:sldId id="481" r:id="rId55"/>
    <p:sldId id="482" r:id="rId56"/>
    <p:sldId id="483" r:id="rId57"/>
    <p:sldId id="484" r:id="rId58"/>
    <p:sldId id="485" r:id="rId59"/>
    <p:sldId id="491" r:id="rId60"/>
    <p:sldId id="319" r:id="rId61"/>
    <p:sldId id="364" r:id="rId62"/>
    <p:sldId id="343" r:id="rId63"/>
    <p:sldId id="275" r:id="rId64"/>
    <p:sldId id="406" r:id="rId65"/>
    <p:sldId id="268" r:id="rId66"/>
    <p:sldId id="344" r:id="rId67"/>
    <p:sldId id="276" r:id="rId68"/>
    <p:sldId id="270" r:id="rId69"/>
    <p:sldId id="425" r:id="rId70"/>
    <p:sldId id="298" r:id="rId71"/>
    <p:sldId id="453" r:id="rId72"/>
    <p:sldId id="426" r:id="rId73"/>
    <p:sldId id="299" r:id="rId74"/>
    <p:sldId id="427" r:id="rId75"/>
    <p:sldId id="429" r:id="rId76"/>
    <p:sldId id="431" r:id="rId77"/>
    <p:sldId id="433" r:id="rId78"/>
    <p:sldId id="435" r:id="rId79"/>
    <p:sldId id="437" r:id="rId80"/>
    <p:sldId id="438" r:id="rId81"/>
    <p:sldId id="439" r:id="rId82"/>
    <p:sldId id="293" r:id="rId83"/>
    <p:sldId id="440" r:id="rId84"/>
    <p:sldId id="294" r:id="rId85"/>
    <p:sldId id="442" r:id="rId86"/>
    <p:sldId id="443" r:id="rId87"/>
    <p:sldId id="444" r:id="rId88"/>
    <p:sldId id="296" r:id="rId89"/>
    <p:sldId id="445" r:id="rId90"/>
    <p:sldId id="446" r:id="rId91"/>
    <p:sldId id="447" r:id="rId92"/>
    <p:sldId id="448" r:id="rId93"/>
    <p:sldId id="272" r:id="rId94"/>
    <p:sldId id="449" r:id="rId95"/>
    <p:sldId id="277" r:id="rId96"/>
    <p:sldId id="346" r:id="rId97"/>
    <p:sldId id="386" r:id="rId98"/>
    <p:sldId id="279" r:id="rId99"/>
    <p:sldId id="280" r:id="rId100"/>
    <p:sldId id="287" r:id="rId101"/>
    <p:sldId id="340" r:id="rId102"/>
    <p:sldId id="283" r:id="rId103"/>
    <p:sldId id="284" r:id="rId104"/>
    <p:sldId id="339" r:id="rId105"/>
    <p:sldId id="421" r:id="rId106"/>
    <p:sldId id="422" r:id="rId107"/>
    <p:sldId id="423" r:id="rId108"/>
    <p:sldId id="313" r:id="rId109"/>
    <p:sldId id="486" r:id="rId110"/>
    <p:sldId id="265" r:id="rId111"/>
    <p:sldId id="452"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3B89204-328F-4AFD-9607-E034BBE1646E}">
          <p14:sldIdLst>
            <p14:sldId id="361"/>
          </p14:sldIdLst>
        </p14:section>
        <p14:section name="Goal and nature of music analysis" id="{E4B03FFB-251A-4712-AEA5-562F75354F99}">
          <p14:sldIdLst>
            <p14:sldId id="355"/>
            <p14:sldId id="450"/>
            <p14:sldId id="258"/>
            <p14:sldId id="261"/>
            <p14:sldId id="487"/>
            <p14:sldId id="356"/>
            <p14:sldId id="357"/>
            <p14:sldId id="358"/>
            <p14:sldId id="354"/>
          </p14:sldIdLst>
        </p14:section>
        <p14:section name="Music analysis and perception, compression and context" id="{58B41EBF-6BAE-40F7-90C6-3DEF2F6DF404}">
          <p14:sldIdLst>
            <p14:sldId id="325"/>
            <p14:sldId id="326"/>
            <p14:sldId id="327"/>
            <p14:sldId id="328"/>
            <p14:sldId id="329"/>
            <p14:sldId id="420"/>
          </p14:sldIdLst>
        </p14:section>
        <p14:section name="Representing music with point sets" id="{0EC81D80-AD34-409B-A87E-3B358BBAF680}">
          <p14:sldIdLst>
            <p14:sldId id="488"/>
            <p14:sldId id="489"/>
            <p14:sldId id="395"/>
          </p14:sldIdLst>
        </p14:section>
        <p14:section name="Repeated patterns in music" id="{921D8DA3-EC57-40C2-8A54-6AE2170E6642}">
          <p14:sldIdLst>
            <p14:sldId id="353"/>
            <p14:sldId id="394"/>
          </p14:sldIdLst>
        </p14:section>
        <p14:section name="Geometric, compression-based pattern discovery in music" id="{46FAA237-29EE-4605-8A35-18DAF6FE8012}">
          <p14:sldIdLst>
            <p14:sldId id="295"/>
          </p14:sldIdLst>
        </p14:section>
        <p14:section name="MTPs and TECs" id="{4D05A700-599B-491B-B97A-B12B2346A412}">
          <p14:sldIdLst>
            <p14:sldId id="301"/>
            <p14:sldId id="302"/>
            <p14:sldId id="372"/>
            <p14:sldId id="303"/>
          </p14:sldIdLst>
        </p14:section>
        <p14:section name="SIA, SIATEC and COSIATEC" id="{8CA0F456-C8A3-4160-B342-3172F91AB8A3}">
          <p14:sldIdLst>
            <p14:sldId id="304"/>
            <p14:sldId id="305"/>
            <p14:sldId id="363"/>
            <p14:sldId id="297"/>
            <p14:sldId id="306"/>
            <p14:sldId id="492"/>
            <p14:sldId id="307"/>
            <p14:sldId id="493"/>
            <p14:sldId id="308"/>
            <p14:sldId id="351"/>
          </p14:sldIdLst>
        </p14:section>
        <p14:section name="Filtering and windowing techniques" id="{5486A999-EA56-4B71-B0C1-0508E1F7ADF3}">
          <p14:sldIdLst>
            <p14:sldId id="309"/>
            <p14:sldId id="348"/>
            <p14:sldId id="349"/>
          </p14:sldIdLst>
        </p14:section>
        <p14:section name="Improving compression  RecurSIA-RRT" id="{D9E24707-84FA-4C16-A6E9-613E97F20737}">
          <p14:sldIdLst>
            <p14:sldId id="396"/>
            <p14:sldId id="397"/>
            <p14:sldId id="398"/>
            <p14:sldId id="399"/>
            <p14:sldId id="400"/>
            <p14:sldId id="401"/>
            <p14:sldId id="402"/>
            <p14:sldId id="403"/>
            <p14:sldId id="404"/>
            <p14:sldId id="405"/>
            <p14:sldId id="267"/>
            <p14:sldId id="454"/>
          </p14:sldIdLst>
        </p14:section>
        <p14:section name="Maximal transformable patterns" id="{0F8A3ABA-F133-F049-A9F2-153C19E7B912}">
          <p14:sldIdLst>
            <p14:sldId id="479"/>
            <p14:sldId id="480"/>
            <p14:sldId id="481"/>
            <p14:sldId id="482"/>
            <p14:sldId id="483"/>
            <p14:sldId id="484"/>
            <p14:sldId id="485"/>
            <p14:sldId id="491"/>
          </p14:sldIdLst>
        </p14:section>
        <p14:section name="Application: Discovery of repeated themes and sections" id="{960F5A9B-DCFB-4315-BFA6-A20C9DBAAD72}">
          <p14:sldIdLst>
            <p14:sldId id="319"/>
            <p14:sldId id="364"/>
            <p14:sldId id="343"/>
            <p14:sldId id="275"/>
            <p14:sldId id="406"/>
            <p14:sldId id="268"/>
            <p14:sldId id="344"/>
            <p14:sldId id="276"/>
            <p14:sldId id="270"/>
          </p14:sldIdLst>
        </p14:section>
        <p14:section name="OMNISIA" id="{7FEA7B63-382D-477C-BCC3-FA4A40B7E259}">
          <p14:sldIdLst>
            <p14:sldId id="425"/>
            <p14:sldId id="298"/>
            <p14:sldId id="453"/>
            <p14:sldId id="426"/>
            <p14:sldId id="299"/>
            <p14:sldId id="427"/>
            <p14:sldId id="429"/>
            <p14:sldId id="431"/>
            <p14:sldId id="433"/>
            <p14:sldId id="435"/>
            <p14:sldId id="437"/>
            <p14:sldId id="438"/>
            <p14:sldId id="439"/>
            <p14:sldId id="293"/>
            <p14:sldId id="440"/>
            <p14:sldId id="294"/>
            <p14:sldId id="442"/>
            <p14:sldId id="443"/>
            <p14:sldId id="444"/>
            <p14:sldId id="296"/>
            <p14:sldId id="445"/>
            <p14:sldId id="446"/>
            <p14:sldId id="447"/>
            <p14:sldId id="448"/>
            <p14:sldId id="272"/>
            <p14:sldId id="449"/>
          </p14:sldIdLst>
        </p14:section>
        <p14:section name="Application: Folk-song classification" id="{5F6B3228-030B-44CD-A602-907BB2ECDDCA}">
          <p14:sldIdLst>
            <p14:sldId id="277"/>
            <p14:sldId id="346"/>
            <p14:sldId id="386"/>
          </p14:sldIdLst>
        </p14:section>
        <p14:section name="TEC-based compression vs. general purpose compression" id="{930A7467-F944-4D22-A580-74FC4E6C8E46}">
          <p14:sldIdLst>
            <p14:sldId id="279"/>
            <p14:sldId id="280"/>
            <p14:sldId id="287"/>
            <p14:sldId id="340"/>
            <p14:sldId id="283"/>
            <p14:sldId id="284"/>
            <p14:sldId id="339"/>
          </p14:sldIdLst>
        </p14:section>
        <p14:section name="ScaleXIA" id="{FC2B9824-7754-4463-8B33-45A7EA0BC87F}">
          <p14:sldIdLst>
            <p14:sldId id="421"/>
            <p14:sldId id="422"/>
            <p14:sldId id="423"/>
          </p14:sldIdLst>
        </p14:section>
        <p14:section name="Book" id="{03E5B817-B9E9-4F13-98C3-A32CACEAF745}">
          <p14:sldIdLst>
            <p14:sldId id="313"/>
          </p14:sldIdLst>
        </p14:section>
        <p14:section name="References" id="{30FF9444-F05A-C649-AA9E-9BE0618D28BD}">
          <p14:sldIdLst>
            <p14:sldId id="486"/>
            <p14:sldId id="265"/>
            <p14:sldId id="45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679" autoAdjust="0"/>
    <p:restoredTop sz="77601"/>
  </p:normalViewPr>
  <p:slideViewPr>
    <p:cSldViewPr snapToGrid="0">
      <p:cViewPr varScale="1">
        <p:scale>
          <a:sx n="96" d="100"/>
          <a:sy n="96" d="100"/>
        </p:scale>
        <p:origin x="504" y="160"/>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FB1CD-2947-4EEE-B7E4-1CBCBE89288D}" type="datetimeFigureOut">
              <a:rPr lang="en-GB" smtClean="0"/>
              <a:t>08/05/2024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38DDC3-42A6-4805-8086-3592046F5137}" type="slidenum">
              <a:rPr lang="en-GB" smtClean="0"/>
              <a:t>‹#›</a:t>
            </a:fld>
            <a:endParaRPr lang="en-GB"/>
          </a:p>
        </p:txBody>
      </p:sp>
    </p:spTree>
    <p:extLst>
      <p:ext uri="{BB962C8B-B14F-4D97-AF65-F5344CB8AC3E}">
        <p14:creationId xmlns:p14="http://schemas.microsoft.com/office/powerpoint/2010/main" val="1770460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the introduction and thank you to the organising committee for inviting me to speak.</a:t>
            </a:r>
          </a:p>
          <a:p>
            <a:endParaRPr lang="en-US"/>
          </a:p>
          <a:p>
            <a:r>
              <a:rPr lang="en-US"/>
              <a:t>As the title says, I’ll be talking to you today about Geometric algorithms for music analysis, which is a topic that I’ve been working on with a number of different collaborators for many years.</a:t>
            </a:r>
          </a:p>
          <a:p>
            <a:endParaRPr lang="en-US"/>
          </a:p>
          <a:p>
            <a:r>
              <a:rPr lang="en-US"/>
              <a:t>At the top of this slide you can see a visualization of an analysis generated by one of the algorithms that I’ll describe of the C minor fugue from the first book of the WTC by J. S. Bach.</a:t>
            </a:r>
          </a:p>
        </p:txBody>
      </p:sp>
      <p:sp>
        <p:nvSpPr>
          <p:cNvPr id="4" name="Slide Number Placeholder 3"/>
          <p:cNvSpPr>
            <a:spLocks noGrp="1"/>
          </p:cNvSpPr>
          <p:nvPr>
            <p:ph type="sldNum" sz="quarter" idx="5"/>
          </p:nvPr>
        </p:nvSpPr>
        <p:spPr/>
        <p:txBody>
          <a:bodyPr/>
          <a:lstStyle/>
          <a:p>
            <a:fld id="{3D38DDC3-42A6-4805-8086-3592046F5137}" type="slidenum">
              <a:rPr lang="en-GB" smtClean="0"/>
              <a:t>1</a:t>
            </a:fld>
            <a:endParaRPr lang="en-GB"/>
          </a:p>
        </p:txBody>
      </p:sp>
    </p:spTree>
    <p:extLst>
      <p:ext uri="{BB962C8B-B14F-4D97-AF65-F5344CB8AC3E}">
        <p14:creationId xmlns:p14="http://schemas.microsoft.com/office/powerpoint/2010/main" val="1324118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a:t>
            </a:r>
            <a:r>
              <a:rPr lang="en-GB" baseline="0" dirty="0"/>
              <a:t> notes</a:t>
            </a:r>
          </a:p>
          <a:p>
            <a:r>
              <a:rPr lang="en-GB" baseline="0" dirty="0"/>
              <a:t>----- Meeting Notes (08/11/2012 15:10) -----</a:t>
            </a:r>
          </a:p>
          <a:p>
            <a:r>
              <a:rPr lang="en-GB" baseline="0" dirty="0"/>
              <a:t>Some meeting notes</a:t>
            </a:r>
            <a:endParaRPr lang="en-GB" dirty="0"/>
          </a:p>
        </p:txBody>
      </p:sp>
      <p:sp>
        <p:nvSpPr>
          <p:cNvPr id="4" name="Slide Number Placeholder 3"/>
          <p:cNvSpPr>
            <a:spLocks noGrp="1"/>
          </p:cNvSpPr>
          <p:nvPr>
            <p:ph type="sldNum" sz="quarter" idx="10"/>
          </p:nvPr>
        </p:nvSpPr>
        <p:spPr/>
        <p:txBody>
          <a:bodyPr/>
          <a:lstStyle/>
          <a:p>
            <a:fld id="{340BA72E-C0F2-6F4A-972F-CEE9176FE55A}" type="slidenum">
              <a:rPr lang="en-GB" smtClean="0"/>
              <a:t>7</a:t>
            </a:fld>
            <a:endParaRPr lang="en-GB"/>
          </a:p>
        </p:txBody>
      </p:sp>
    </p:spTree>
    <p:extLst>
      <p:ext uri="{BB962C8B-B14F-4D97-AF65-F5344CB8AC3E}">
        <p14:creationId xmlns:p14="http://schemas.microsoft.com/office/powerpoint/2010/main" val="2211382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0AB12E8-6795-4F42-9914-8D6B9912C8AF}" type="slidenum">
              <a:rPr lang="en-US" sz="1200">
                <a:latin typeface="Arial" charset="0"/>
              </a:rPr>
              <a:pPr/>
              <a:t>27</a:t>
            </a:fld>
            <a:endParaRPr lang="en-US" sz="1200">
              <a:latin typeface="Arial" charset="0"/>
            </a:endParaRPr>
          </a:p>
        </p:txBody>
      </p:sp>
      <p:sp>
        <p:nvSpPr>
          <p:cNvPr id="1146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603" name="Rectangle 3"/>
          <p:cNvSpPr>
            <a:spLocks noGrp="1" noChangeArrowheads="1"/>
          </p:cNvSpPr>
          <p:nvPr>
            <p:ph type="body" idx="1"/>
          </p:nvPr>
        </p:nvSpPr>
        <p:spPr>
          <a:noFill/>
        </p:spPr>
        <p:txBody>
          <a:bodyPr/>
          <a:lstStyle/>
          <a:p>
            <a:pPr eaLnBrk="1" hangingPunct="1"/>
            <a:r>
              <a:rPr lang="en-US"/>
              <a:t>The first algorithm I’m going to describe is the SIA algorithm which takes as input a multidimensional point set and discovers, for every vector, the points in this point set that are mapped onto other points in the point set by that vector.</a:t>
            </a:r>
          </a:p>
          <a:p>
            <a:pPr eaLnBrk="1" hangingPunct="1"/>
            <a:r>
              <a:rPr lang="en-US"/>
              <a:t>For convenience, I’ll call the complete set of points being analyzed the </a:t>
            </a:r>
            <a:r>
              <a:rPr lang="en-US" i="1"/>
              <a:t>DATASET and any subset of the dataset a PATTERN.</a:t>
            </a:r>
            <a:endParaRPr lang="en-US"/>
          </a:p>
          <a:p>
            <a:pPr eaLnBrk="1" hangingPunct="1"/>
            <a:r>
              <a:rPr lang="en-US"/>
              <a:t>I say that a pattern is TRANSLATABLE by a particular vector within a dataset if it can be translated by that vector to give another pattern in the dataset. For example, the pattern {a,d} here is translatable within this dataset by the vector &lt;1,0&gt;.</a:t>
            </a:r>
          </a:p>
          <a:p>
            <a:pPr eaLnBrk="1" hangingPunct="1"/>
            <a:r>
              <a:rPr lang="en-US"/>
              <a:t>And the pattern that contains ALL the points that are mapped onto other points in the dataset by a particular vector is the MAXIMAL TRANSLATABLE PATTERN for that vector. So the maximal translatable pattern or MTP in this dataset for the vector &lt;1,0&gt; is the pattern {a,b,d} and the MTP for the vector &lt;1,1&gt; in this dataset is {a,c}.</a:t>
            </a:r>
          </a:p>
          <a:p>
            <a:pPr eaLnBrk="1" hangingPunct="1"/>
            <a:r>
              <a:rPr lang="en-US"/>
              <a:t>So SIA discovers all the non-empty maximal translatable patterns in a dataset.</a:t>
            </a:r>
          </a:p>
          <a:p>
            <a:pPr eaLnBrk="1" hangingPunct="1"/>
            <a:r>
              <a:rPr lang="en-US"/>
              <a:t>It does this by first sorting the points in the dataset into lexicographical order and then computing the vector from each point to every other point in the dataset that is lexicographically greater. These vectors are stored in a table like this one here which we call a VECTOR TABLE. And each vector is stored with a pointer that points back to the origin point for which it was computed, as indicated by these arrows here. </a:t>
            </a:r>
          </a:p>
          <a:p>
            <a:pPr eaLnBrk="1" hangingPunct="1"/>
            <a:r>
              <a:rPr lang="en-US"/>
              <a:t>The vectors in this table are then sorted into lexicographical order to give a list like the one here on the right and the MTP for each vector can be found directly by reading off the points attached to the adjacent occurrences of that vector in this list.</a:t>
            </a:r>
          </a:p>
          <a:p>
            <a:pPr eaLnBrk="1" hangingPunct="1"/>
            <a:r>
              <a:rPr lang="en-US"/>
              <a:t>The most expensive step is sorting the vectors which can be done in O(kn^2 log n) time. However, by storing the origin points in a hash table and hashing the vectors to get the slot indices, this time complexity can be reduced to O(kn^2).</a:t>
            </a:r>
          </a:p>
          <a:p>
            <a:pPr eaLnBrk="1" hangingPunct="1"/>
            <a:r>
              <a:rPr lang="en-US"/>
              <a:t>And also, obviously, the space used is O(kn^2)</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A6EC89F-062A-4344-9C7C-060583CE4E37}" type="slidenum">
              <a:rPr lang="en-US" sz="1200">
                <a:latin typeface="Arial" charset="0"/>
              </a:rPr>
              <a:pPr/>
              <a:t>28</a:t>
            </a:fld>
            <a:endParaRPr lang="en-US" sz="1200">
              <a:latin typeface="Arial" charset="0"/>
            </a:endParaRPr>
          </a:p>
        </p:txBody>
      </p:sp>
      <p:sp>
        <p:nvSpPr>
          <p:cNvPr id="115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651" name="Rectangle 3"/>
          <p:cNvSpPr>
            <a:spLocks noGrp="1" noChangeArrowheads="1"/>
          </p:cNvSpPr>
          <p:nvPr>
            <p:ph type="body" idx="1"/>
          </p:nvPr>
        </p:nvSpPr>
        <p:spPr>
          <a:noFill/>
        </p:spPr>
        <p:txBody>
          <a:bodyPr/>
          <a:lstStyle/>
          <a:p>
            <a:pPr eaLnBrk="1" hangingPunct="1"/>
            <a:r>
              <a:rPr lang="en-US"/>
              <a:t>SIA only finds one occurrence of each MTP and one vector by which that MTP is translatable within the dataset.</a:t>
            </a:r>
          </a:p>
          <a:p>
            <a:pPr eaLnBrk="1" hangingPunct="1"/>
            <a:r>
              <a:rPr lang="en-US"/>
              <a:t>SIATEC, on the other hand, finds all the MTPs using a slightly modified version of SIA and then finds all the vectors by which each MTP is translatable within the dataset. </a:t>
            </a:r>
          </a:p>
          <a:p>
            <a:pPr eaLnBrk="1" hangingPunct="1"/>
            <a:r>
              <a:rPr lang="en-US"/>
              <a:t>In other words, it finds all the non-empty MTPs and then all the patterns within the dataset that are translationally equivalent to each MTP.</a:t>
            </a:r>
          </a:p>
          <a:p>
            <a:pPr eaLnBrk="1" hangingPunct="1"/>
            <a:r>
              <a:rPr lang="en-US"/>
              <a:t>In SIA, we only needed to compute the vector from each point to every lexicographically greater point because the MTP for a particular vector -</a:t>
            </a:r>
            <a:r>
              <a:rPr lang="en-US" i="1"/>
              <a:t>v</a:t>
            </a:r>
            <a:r>
              <a:rPr lang="en-US"/>
              <a:t> is the same as the pattern that you get by translating the MTP for v by v itself.</a:t>
            </a:r>
          </a:p>
          <a:p>
            <a:pPr eaLnBrk="1" hangingPunct="1"/>
            <a:r>
              <a:rPr lang="en-US"/>
              <a:t>However, in this simple implementation of SIATEC, we can find all the occurrences more efficiently by computing all the interpoint vectors and storing them in a table like this one here. </a:t>
            </a:r>
          </a:p>
          <a:p>
            <a:pPr eaLnBrk="1" hangingPunct="1"/>
            <a:r>
              <a:rPr lang="en-US"/>
              <a:t>If the points in the dataset are sorted into lexicographical order first, then the vectors in this table increase lexicographically as you descend a column and go from right to left along a row.</a:t>
            </a:r>
          </a:p>
          <a:p>
            <a:pPr eaLnBrk="1" hangingPunct="1"/>
            <a:r>
              <a:rPr lang="en-US"/>
              <a:t>Each column contains all the vectors by which the point at the top of the column is translatable within the dataset.</a:t>
            </a:r>
          </a:p>
          <a:p>
            <a:pPr eaLnBrk="1" hangingPunct="1"/>
            <a:r>
              <a:rPr lang="en-US"/>
              <a:t>Therefore the set of vectors by which a given pattern in the dataset is translatable is equal to the intersection of the columns headed by the points in that pattern. For example, the pattern {a,c} is translatable within this dataset by the intersection of the columns for which a and c are the original points.</a:t>
            </a:r>
          </a:p>
          <a:p>
            <a:pPr eaLnBrk="1" hangingPunct="1"/>
            <a:r>
              <a:rPr lang="en-US"/>
              <a:t>By exploiting the orderedness of this table, we can find all the occurrences of a k-dimensional pattern of size m in a dataset of size n in a worst case running time of O(</a:t>
            </a:r>
            <a:r>
              <a:rPr lang="en-US" i="1"/>
              <a:t>kmn</a:t>
            </a:r>
            <a:r>
              <a:rPr lang="en-US"/>
              <a:t>).</a:t>
            </a:r>
          </a:p>
          <a:p>
            <a:pPr eaLnBrk="1" hangingPunct="1"/>
            <a:r>
              <a:rPr lang="en-US"/>
              <a:t>Now, all the MTPs in a dataset can be found by reading through the list of sorted vectors generated by SIA so we know that sum of the cardinalities of the MTPs is less than or equal to n(n-1)/2.</a:t>
            </a:r>
          </a:p>
          <a:p>
            <a:pPr eaLnBrk="1" hangingPunct="1"/>
            <a:r>
              <a:rPr lang="en-US"/>
              <a:t>Therefore the worst case time complexity of this implementation of SIATEC is [as shown] which implies that it is O(kn^3).</a:t>
            </a:r>
          </a:p>
          <a:p>
            <a:pPr eaLnBrk="1" hangingPunct="1"/>
            <a:r>
              <a:rPr lang="en-US"/>
              <a:t>And, obviously, it uses O(kn^2) space.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5567106-59EC-1C47-AF33-9581BA033300}" type="slidenum">
              <a:rPr lang="en-US" sz="1200">
                <a:latin typeface="Arial" charset="0"/>
              </a:rPr>
              <a:pPr/>
              <a:t>29</a:t>
            </a:fld>
            <a:endParaRPr lang="en-US" sz="1200">
              <a:latin typeface="Arial" charset="0"/>
            </a:endParaRPr>
          </a:p>
        </p:txBody>
      </p:sp>
      <p:sp>
        <p:nvSpPr>
          <p:cNvPr id="1187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9699" name="Rectangle 3"/>
          <p:cNvSpPr>
            <a:spLocks noGrp="1" noChangeArrowheads="1"/>
          </p:cNvSpPr>
          <p:nvPr>
            <p:ph type="body" idx="1"/>
          </p:nvPr>
        </p:nvSpPr>
        <p:spPr>
          <a:noFill/>
        </p:spPr>
        <p:txBody>
          <a:bodyPr/>
          <a:lstStyle/>
          <a:p>
            <a:pPr eaLnBrk="1" hangingPunct="1"/>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92B6F24-621E-DC4F-8217-F5717F5AB39F}" type="slidenum">
              <a:rPr lang="en-US" sz="1200">
                <a:latin typeface="Arial" charset="0"/>
              </a:rPr>
              <a:pPr/>
              <a:t>30</a:t>
            </a:fld>
            <a:endParaRPr lang="en-US" sz="1200">
              <a:latin typeface="Arial" charset="0"/>
            </a:endParaRPr>
          </a:p>
        </p:txBody>
      </p:sp>
      <p:sp>
        <p:nvSpPr>
          <p:cNvPr id="152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3795" name="Rectangle 3"/>
          <p:cNvSpPr>
            <a:spLocks noGrp="1" noChangeArrowheads="1"/>
          </p:cNvSpPr>
          <p:nvPr>
            <p:ph type="body" idx="1"/>
          </p:nvPr>
        </p:nvSpPr>
        <p:spPr>
          <a:noFill/>
        </p:spPr>
        <p:txBody>
          <a:bodyPr/>
          <a:lstStyle/>
          <a:p>
            <a:pPr eaLnBrk="1" hangingPunct="1"/>
            <a:r>
              <a:rPr lang="en-US"/>
              <a:t>We found we could go some way towards isolating the themes and motives in a piece of music by using just three simple heuristics which I will now describe.</a:t>
            </a:r>
          </a:p>
          <a:p>
            <a:pPr eaLnBrk="1" hangingPunct="1"/>
            <a:r>
              <a:rPr lang="en-US"/>
              <a:t>First, let’s define the coverage of a pattern to be the number of distinct points in the dataset in occurrences of the pattern. For example, the coverage of this triangular pattern in this dataset is 6, but in this dataset, its coverage is 9.</a:t>
            </a:r>
          </a:p>
          <a:p>
            <a:pPr eaLnBrk="1" hangingPunct="1"/>
            <a:r>
              <a:rPr lang="en-US"/>
              <a:t>In general, the coverage of a pattern is greater for larger, non-overlapping patterns that occur frequently.</a:t>
            </a:r>
          </a:p>
          <a:p>
            <a:pPr eaLnBrk="1" hangingPunct="1"/>
            <a:r>
              <a:rPr lang="en-US"/>
              <a:t>if we represent a passage of music as a set of points in graph of pitch against time, musical themes generally seem to have relatively high coverage.</a:t>
            </a:r>
          </a:p>
          <a:p>
            <a:pPr eaLnBrk="1" hangingPunct="1"/>
            <a:r>
              <a:rPr lang="en-US"/>
              <a:t>Next, let’s define the compactness of a pattern to be the ratio of the number of points in a pattern to the number of points in the region spanned by the pattern.</a:t>
            </a:r>
          </a:p>
          <a:p>
            <a:pPr eaLnBrk="1" hangingPunct="1"/>
            <a:r>
              <a:rPr lang="en-US"/>
              <a:t>The region spanned by a pattern can be defined in various ways.</a:t>
            </a:r>
          </a:p>
          <a:p>
            <a:pPr eaLnBrk="1" hangingPunct="1"/>
            <a:r>
              <a:rPr lang="en-US"/>
              <a:t>For example, we can define the region spanned by a pattern in a pitch-time representation of a passage of music to be the segment containing all the notes that start between the first and last note onsets in the pattern.</a:t>
            </a:r>
          </a:p>
          <a:p>
            <a:pPr eaLnBrk="1" hangingPunct="1"/>
            <a:r>
              <a:rPr lang="en-US"/>
              <a:t>Alternatively, we could define the region spanned by a pattern in such a representation to be the bounding box or convex hull of the pattern.</a:t>
            </a:r>
          </a:p>
          <a:p>
            <a:pPr eaLnBrk="1" hangingPunct="1"/>
            <a:r>
              <a:rPr lang="en-US"/>
              <a:t>As you can see here, the compactness value obviously depends on how the region spanned by a pattern is defined.</a:t>
            </a:r>
          </a:p>
          <a:p>
            <a:pPr eaLnBrk="1" hangingPunct="1"/>
            <a:r>
              <a:rPr lang="en-US"/>
              <a:t>However, musical themes typically have at least one occurrence with relatively high compactness since this will make the pattern easier to perceive. However, other occurrences may be highly embellished and thus have lower compactness.</a:t>
            </a:r>
          </a:p>
          <a:p>
            <a:pPr eaLnBrk="1" hangingPunct="1"/>
            <a:r>
              <a:rPr lang="en-US"/>
              <a:t>Another interesting heuristic that seems to be useful for isolating themes is the compression ratio that can be achieved by representing the set of points covered by all the occurrences of a pattern by specifying just one occurrence of the pattern together with all the vectors by which the pattern is translatable within the dataset.</a:t>
            </a:r>
          </a:p>
          <a:p>
            <a:pPr eaLnBrk="1" hangingPunct="1"/>
            <a:r>
              <a:rPr lang="en-US"/>
              <a:t>For example, by doing this with the triangular pattern in this dataset, we achieve a compression ratio of 6/5. However, in this dataset, the same pattern can be used to achieve a compression  ratio of 9/5.</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E9F00A-A8B6-9F4C-9AE5-10DE16E56640}" type="slidenum">
              <a:rPr lang="en-US"/>
              <a:pPr/>
              <a:t>31</a:t>
            </a:fld>
            <a:endParaRPr lang="en-US"/>
          </a:p>
        </p:txBody>
      </p:sp>
      <p:sp>
        <p:nvSpPr>
          <p:cNvPr id="1198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9811" name="Rectangle 3"/>
          <p:cNvSpPr>
            <a:spLocks noGrp="1" noChangeArrowheads="1"/>
          </p:cNvSpPr>
          <p:nvPr>
            <p:ph type="body" idx="1"/>
          </p:nvPr>
        </p:nvSpPr>
        <p:spPr/>
        <p:txBody>
          <a:bodyPr/>
          <a:lstStyle/>
          <a:p>
            <a:r>
              <a:rPr lang="en-US"/>
              <a:t>We can use SIATEC together with the heuristics I</a:t>
            </a:r>
            <a:r>
              <a:rPr lang="ja-JP" altLang="en-US"/>
              <a:t>’</a:t>
            </a:r>
            <a:r>
              <a:rPr lang="en-US"/>
              <a:t>ve just described to construct a simple compression algorithm which I call COSIATEC. COSIATEC works like this.</a:t>
            </a:r>
          </a:p>
          <a:p>
            <a:r>
              <a:rPr lang="en-US"/>
              <a:t>First we use SIATEC to generate a list of &lt;Pattern, Translator_set&gt; pairs in which each pattern is an MTP and each translator set contains all the non-zero vectors by which the pattern is translatable within the dataset. This generally gives a more efficient  representation of the set of points covered by the occurrences of a pattern.</a:t>
            </a:r>
          </a:p>
          <a:p>
            <a:r>
              <a:rPr lang="en-US"/>
              <a:t>Then we can use the heuristics I</a:t>
            </a:r>
            <a:r>
              <a:rPr lang="ja-JP" altLang="en-US"/>
              <a:t>’</a:t>
            </a:r>
            <a:r>
              <a:rPr lang="en-US"/>
              <a:t>ve just described - compression ratio, coverage and compactness - to choose the </a:t>
            </a:r>
            <a:r>
              <a:rPr lang="ja-JP" altLang="en-US"/>
              <a:t>“</a:t>
            </a:r>
            <a:r>
              <a:rPr lang="en-US"/>
              <a:t>best</a:t>
            </a:r>
            <a:r>
              <a:rPr lang="ja-JP" altLang="en-US"/>
              <a:t>”</a:t>
            </a:r>
            <a:r>
              <a:rPr lang="en-US"/>
              <a:t> pattern </a:t>
            </a:r>
            <a:r>
              <a:rPr lang="en-US" i="1"/>
              <a:t>P</a:t>
            </a:r>
            <a:r>
              <a:rPr lang="en-US"/>
              <a:t> and this pattern is printed out together with its translator set.</a:t>
            </a:r>
          </a:p>
          <a:p>
            <a:r>
              <a:rPr lang="en-US"/>
              <a:t>Then all the points covered by P and its occurrences are removed from the dataset.</a:t>
            </a:r>
          </a:p>
          <a:p>
            <a:r>
              <a:rPr lang="en-US"/>
              <a:t>Then if the dataset is empty, we end; otherwise, we again run SIATEC on the remaining points in the dataset.</a:t>
            </a:r>
          </a:p>
          <a:p>
            <a:r>
              <a:rPr lang="en-US"/>
              <a:t>The result is a print out of the </a:t>
            </a:r>
            <a:r>
              <a:rPr lang="ja-JP" altLang="en-US"/>
              <a:t>“</a:t>
            </a:r>
            <a:r>
              <a:rPr lang="en-US"/>
              <a:t>best</a:t>
            </a:r>
            <a:r>
              <a:rPr lang="ja-JP" altLang="en-US"/>
              <a:t>”</a:t>
            </a:r>
            <a:r>
              <a:rPr lang="en-US"/>
              <a:t> pattern and its translators for each iteration of the cycle and this printout is usually a compressed representation of the input dataset.</a:t>
            </a:r>
          </a:p>
          <a:p>
            <a:r>
              <a:rPr lang="en-US"/>
              <a:t>Obviously, the degree of compression achieved depends on the amount of repetition in the dataset.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04AAF-E1FC-4C13-A596-C34BB17A11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811F35F-E3A0-4D40-88EB-CF6A04CEFB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A2FF264-DB33-4807-9A95-BFC2FDF8B104}"/>
              </a:ext>
            </a:extLst>
          </p:cNvPr>
          <p:cNvSpPr>
            <a:spLocks noGrp="1"/>
          </p:cNvSpPr>
          <p:nvPr>
            <p:ph type="dt" sz="half" idx="10"/>
          </p:nvPr>
        </p:nvSpPr>
        <p:spPr/>
        <p:txBody>
          <a:bodyPr/>
          <a:lstStyle/>
          <a:p>
            <a:fld id="{3174ABD7-C8A0-4EFE-AE51-BD2B2348763B}" type="datetimeFigureOut">
              <a:rPr lang="en-GB" smtClean="0"/>
              <a:t>08/05/2024</a:t>
            </a:fld>
            <a:endParaRPr lang="en-GB"/>
          </a:p>
        </p:txBody>
      </p:sp>
      <p:sp>
        <p:nvSpPr>
          <p:cNvPr id="5" name="Footer Placeholder 4">
            <a:extLst>
              <a:ext uri="{FF2B5EF4-FFF2-40B4-BE49-F238E27FC236}">
                <a16:creationId xmlns:a16="http://schemas.microsoft.com/office/drawing/2014/main" id="{FC31EC89-EE83-4AB5-87E8-FBFA539107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4FE0A3-B02C-4496-A607-CD7CA075DA18}"/>
              </a:ext>
            </a:extLst>
          </p:cNvPr>
          <p:cNvSpPr>
            <a:spLocks noGrp="1"/>
          </p:cNvSpPr>
          <p:nvPr>
            <p:ph type="sldNum" sz="quarter" idx="12"/>
          </p:nvPr>
        </p:nvSpPr>
        <p:spPr/>
        <p:txBody>
          <a:bodyPr/>
          <a:lstStyle/>
          <a:p>
            <a:fld id="{C469F93C-E365-4841-9EEE-694304A082E9}" type="slidenum">
              <a:rPr lang="en-GB" smtClean="0"/>
              <a:t>‹#›</a:t>
            </a:fld>
            <a:endParaRPr lang="en-GB"/>
          </a:p>
        </p:txBody>
      </p:sp>
    </p:spTree>
    <p:extLst>
      <p:ext uri="{BB962C8B-B14F-4D97-AF65-F5344CB8AC3E}">
        <p14:creationId xmlns:p14="http://schemas.microsoft.com/office/powerpoint/2010/main" val="843999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F3670-27F4-4601-9EEC-C6E9E1085BE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C246F55-5DEB-43DF-9FAD-88FC56A822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DCCBC1-AA0F-4338-8154-FD821A8CB9A0}"/>
              </a:ext>
            </a:extLst>
          </p:cNvPr>
          <p:cNvSpPr>
            <a:spLocks noGrp="1"/>
          </p:cNvSpPr>
          <p:nvPr>
            <p:ph type="dt" sz="half" idx="10"/>
          </p:nvPr>
        </p:nvSpPr>
        <p:spPr/>
        <p:txBody>
          <a:bodyPr/>
          <a:lstStyle/>
          <a:p>
            <a:fld id="{3174ABD7-C8A0-4EFE-AE51-BD2B2348763B}" type="datetimeFigureOut">
              <a:rPr lang="en-GB" smtClean="0"/>
              <a:t>08/05/2024</a:t>
            </a:fld>
            <a:endParaRPr lang="en-GB"/>
          </a:p>
        </p:txBody>
      </p:sp>
      <p:sp>
        <p:nvSpPr>
          <p:cNvPr id="5" name="Footer Placeholder 4">
            <a:extLst>
              <a:ext uri="{FF2B5EF4-FFF2-40B4-BE49-F238E27FC236}">
                <a16:creationId xmlns:a16="http://schemas.microsoft.com/office/drawing/2014/main" id="{C7A8AA0E-E191-48F6-BDAE-AD4963867A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6F7686-9028-4725-809B-FC96F4E2FDA1}"/>
              </a:ext>
            </a:extLst>
          </p:cNvPr>
          <p:cNvSpPr>
            <a:spLocks noGrp="1"/>
          </p:cNvSpPr>
          <p:nvPr>
            <p:ph type="sldNum" sz="quarter" idx="12"/>
          </p:nvPr>
        </p:nvSpPr>
        <p:spPr/>
        <p:txBody>
          <a:bodyPr/>
          <a:lstStyle/>
          <a:p>
            <a:fld id="{C469F93C-E365-4841-9EEE-694304A082E9}" type="slidenum">
              <a:rPr lang="en-GB" smtClean="0"/>
              <a:t>‹#›</a:t>
            </a:fld>
            <a:endParaRPr lang="en-GB"/>
          </a:p>
        </p:txBody>
      </p:sp>
    </p:spTree>
    <p:extLst>
      <p:ext uri="{BB962C8B-B14F-4D97-AF65-F5344CB8AC3E}">
        <p14:creationId xmlns:p14="http://schemas.microsoft.com/office/powerpoint/2010/main" val="2844333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4322BD-C876-4F54-8D95-F91F86AAC3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E1F8749-4056-41ED-BD0E-F59CB6C10B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152B09-86E1-4AB1-AA5C-CC2847E42C9D}"/>
              </a:ext>
            </a:extLst>
          </p:cNvPr>
          <p:cNvSpPr>
            <a:spLocks noGrp="1"/>
          </p:cNvSpPr>
          <p:nvPr>
            <p:ph type="dt" sz="half" idx="10"/>
          </p:nvPr>
        </p:nvSpPr>
        <p:spPr/>
        <p:txBody>
          <a:bodyPr/>
          <a:lstStyle/>
          <a:p>
            <a:fld id="{3174ABD7-C8A0-4EFE-AE51-BD2B2348763B}" type="datetimeFigureOut">
              <a:rPr lang="en-GB" smtClean="0"/>
              <a:t>08/05/2024</a:t>
            </a:fld>
            <a:endParaRPr lang="en-GB"/>
          </a:p>
        </p:txBody>
      </p:sp>
      <p:sp>
        <p:nvSpPr>
          <p:cNvPr id="5" name="Footer Placeholder 4">
            <a:extLst>
              <a:ext uri="{FF2B5EF4-FFF2-40B4-BE49-F238E27FC236}">
                <a16:creationId xmlns:a16="http://schemas.microsoft.com/office/drawing/2014/main" id="{72464DBF-E967-4006-B159-86FAB87C8B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2E456E-D243-49EB-B601-CD8578DDA792}"/>
              </a:ext>
            </a:extLst>
          </p:cNvPr>
          <p:cNvSpPr>
            <a:spLocks noGrp="1"/>
          </p:cNvSpPr>
          <p:nvPr>
            <p:ph type="sldNum" sz="quarter" idx="12"/>
          </p:nvPr>
        </p:nvSpPr>
        <p:spPr/>
        <p:txBody>
          <a:bodyPr/>
          <a:lstStyle/>
          <a:p>
            <a:fld id="{C469F93C-E365-4841-9EEE-694304A082E9}" type="slidenum">
              <a:rPr lang="en-GB" smtClean="0"/>
              <a:t>‹#›</a:t>
            </a:fld>
            <a:endParaRPr lang="en-GB"/>
          </a:p>
        </p:txBody>
      </p:sp>
    </p:spTree>
    <p:extLst>
      <p:ext uri="{BB962C8B-B14F-4D97-AF65-F5344CB8AC3E}">
        <p14:creationId xmlns:p14="http://schemas.microsoft.com/office/powerpoint/2010/main" val="2120294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C2B05-DFCB-49E6-B0A1-B3C7C4AA03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1D48CE-9CC0-4380-A7C0-E343B3BEEB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F5050A-6368-4C6F-9F81-4F358C66E077}"/>
              </a:ext>
            </a:extLst>
          </p:cNvPr>
          <p:cNvSpPr>
            <a:spLocks noGrp="1"/>
          </p:cNvSpPr>
          <p:nvPr>
            <p:ph type="dt" sz="half" idx="10"/>
          </p:nvPr>
        </p:nvSpPr>
        <p:spPr/>
        <p:txBody>
          <a:bodyPr/>
          <a:lstStyle/>
          <a:p>
            <a:fld id="{3174ABD7-C8A0-4EFE-AE51-BD2B2348763B}" type="datetimeFigureOut">
              <a:rPr lang="en-GB" smtClean="0"/>
              <a:t>08/05/2024</a:t>
            </a:fld>
            <a:endParaRPr lang="en-GB"/>
          </a:p>
        </p:txBody>
      </p:sp>
      <p:sp>
        <p:nvSpPr>
          <p:cNvPr id="5" name="Footer Placeholder 4">
            <a:extLst>
              <a:ext uri="{FF2B5EF4-FFF2-40B4-BE49-F238E27FC236}">
                <a16:creationId xmlns:a16="http://schemas.microsoft.com/office/drawing/2014/main" id="{E44D81CF-2A2A-4AE8-8511-3C29B085EF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EE86DC-342D-4F97-AD6C-9CEE9FCC34ED}"/>
              </a:ext>
            </a:extLst>
          </p:cNvPr>
          <p:cNvSpPr>
            <a:spLocks noGrp="1"/>
          </p:cNvSpPr>
          <p:nvPr>
            <p:ph type="sldNum" sz="quarter" idx="12"/>
          </p:nvPr>
        </p:nvSpPr>
        <p:spPr/>
        <p:txBody>
          <a:bodyPr/>
          <a:lstStyle/>
          <a:p>
            <a:fld id="{C469F93C-E365-4841-9EEE-694304A082E9}" type="slidenum">
              <a:rPr lang="en-GB" smtClean="0"/>
              <a:t>‹#›</a:t>
            </a:fld>
            <a:endParaRPr lang="en-GB"/>
          </a:p>
        </p:txBody>
      </p:sp>
    </p:spTree>
    <p:extLst>
      <p:ext uri="{BB962C8B-B14F-4D97-AF65-F5344CB8AC3E}">
        <p14:creationId xmlns:p14="http://schemas.microsoft.com/office/powerpoint/2010/main" val="3256262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E6176-A018-4168-8AD7-9035D8794C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E17252A-A276-4AF3-9388-95AA27B58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68A8F5-3E2E-4EDD-8691-45670763C0D8}"/>
              </a:ext>
            </a:extLst>
          </p:cNvPr>
          <p:cNvSpPr>
            <a:spLocks noGrp="1"/>
          </p:cNvSpPr>
          <p:nvPr>
            <p:ph type="dt" sz="half" idx="10"/>
          </p:nvPr>
        </p:nvSpPr>
        <p:spPr/>
        <p:txBody>
          <a:bodyPr/>
          <a:lstStyle/>
          <a:p>
            <a:fld id="{3174ABD7-C8A0-4EFE-AE51-BD2B2348763B}" type="datetimeFigureOut">
              <a:rPr lang="en-GB" smtClean="0"/>
              <a:t>08/05/2024</a:t>
            </a:fld>
            <a:endParaRPr lang="en-GB"/>
          </a:p>
        </p:txBody>
      </p:sp>
      <p:sp>
        <p:nvSpPr>
          <p:cNvPr id="5" name="Footer Placeholder 4">
            <a:extLst>
              <a:ext uri="{FF2B5EF4-FFF2-40B4-BE49-F238E27FC236}">
                <a16:creationId xmlns:a16="http://schemas.microsoft.com/office/drawing/2014/main" id="{FBFDFAA8-89FA-4FB9-BE49-6C0D716A88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2742B7-2225-4787-9AF5-84A2E53E57D1}"/>
              </a:ext>
            </a:extLst>
          </p:cNvPr>
          <p:cNvSpPr>
            <a:spLocks noGrp="1"/>
          </p:cNvSpPr>
          <p:nvPr>
            <p:ph type="sldNum" sz="quarter" idx="12"/>
          </p:nvPr>
        </p:nvSpPr>
        <p:spPr/>
        <p:txBody>
          <a:bodyPr/>
          <a:lstStyle/>
          <a:p>
            <a:fld id="{C469F93C-E365-4841-9EEE-694304A082E9}" type="slidenum">
              <a:rPr lang="en-GB" smtClean="0"/>
              <a:t>‹#›</a:t>
            </a:fld>
            <a:endParaRPr lang="en-GB"/>
          </a:p>
        </p:txBody>
      </p:sp>
    </p:spTree>
    <p:extLst>
      <p:ext uri="{BB962C8B-B14F-4D97-AF65-F5344CB8AC3E}">
        <p14:creationId xmlns:p14="http://schemas.microsoft.com/office/powerpoint/2010/main" val="1816059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B5F0E-19F3-448E-9CDD-56F1C9806F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5A472F-D514-4885-A2DD-2692A271D3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2797F46-201A-4E78-B161-DF6E1A2E33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402BF70-79E8-4CF2-BA09-420EC217422D}"/>
              </a:ext>
            </a:extLst>
          </p:cNvPr>
          <p:cNvSpPr>
            <a:spLocks noGrp="1"/>
          </p:cNvSpPr>
          <p:nvPr>
            <p:ph type="dt" sz="half" idx="10"/>
          </p:nvPr>
        </p:nvSpPr>
        <p:spPr/>
        <p:txBody>
          <a:bodyPr/>
          <a:lstStyle/>
          <a:p>
            <a:fld id="{3174ABD7-C8A0-4EFE-AE51-BD2B2348763B}" type="datetimeFigureOut">
              <a:rPr lang="en-GB" smtClean="0"/>
              <a:t>08/05/2024</a:t>
            </a:fld>
            <a:endParaRPr lang="en-GB"/>
          </a:p>
        </p:txBody>
      </p:sp>
      <p:sp>
        <p:nvSpPr>
          <p:cNvPr id="6" name="Footer Placeholder 5">
            <a:extLst>
              <a:ext uri="{FF2B5EF4-FFF2-40B4-BE49-F238E27FC236}">
                <a16:creationId xmlns:a16="http://schemas.microsoft.com/office/drawing/2014/main" id="{08DD514C-EC7B-4CB0-8007-315F7D772E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10F6F8-AF50-4D3F-8A99-13CB4A7DD911}"/>
              </a:ext>
            </a:extLst>
          </p:cNvPr>
          <p:cNvSpPr>
            <a:spLocks noGrp="1"/>
          </p:cNvSpPr>
          <p:nvPr>
            <p:ph type="sldNum" sz="quarter" idx="12"/>
          </p:nvPr>
        </p:nvSpPr>
        <p:spPr/>
        <p:txBody>
          <a:bodyPr/>
          <a:lstStyle/>
          <a:p>
            <a:fld id="{C469F93C-E365-4841-9EEE-694304A082E9}" type="slidenum">
              <a:rPr lang="en-GB" smtClean="0"/>
              <a:t>‹#›</a:t>
            </a:fld>
            <a:endParaRPr lang="en-GB"/>
          </a:p>
        </p:txBody>
      </p:sp>
    </p:spTree>
    <p:extLst>
      <p:ext uri="{BB962C8B-B14F-4D97-AF65-F5344CB8AC3E}">
        <p14:creationId xmlns:p14="http://schemas.microsoft.com/office/powerpoint/2010/main" val="692201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8720-34EE-4013-93E4-3C00A64D8BF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A88E43-E5D4-42D9-839D-55BCB943CC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86F857-08B1-4743-AC8C-8899D57073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A8C8FBB-F5F6-48B1-AB04-CF134639AB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F84225-CC73-4F19-8C76-840EA6B407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98E4528-4904-481D-ADD9-B4F526A7B3D4}"/>
              </a:ext>
            </a:extLst>
          </p:cNvPr>
          <p:cNvSpPr>
            <a:spLocks noGrp="1"/>
          </p:cNvSpPr>
          <p:nvPr>
            <p:ph type="dt" sz="half" idx="10"/>
          </p:nvPr>
        </p:nvSpPr>
        <p:spPr/>
        <p:txBody>
          <a:bodyPr/>
          <a:lstStyle/>
          <a:p>
            <a:fld id="{3174ABD7-C8A0-4EFE-AE51-BD2B2348763B}" type="datetimeFigureOut">
              <a:rPr lang="en-GB" smtClean="0"/>
              <a:t>08/05/2024</a:t>
            </a:fld>
            <a:endParaRPr lang="en-GB"/>
          </a:p>
        </p:txBody>
      </p:sp>
      <p:sp>
        <p:nvSpPr>
          <p:cNvPr id="8" name="Footer Placeholder 7">
            <a:extLst>
              <a:ext uri="{FF2B5EF4-FFF2-40B4-BE49-F238E27FC236}">
                <a16:creationId xmlns:a16="http://schemas.microsoft.com/office/drawing/2014/main" id="{C1902AEB-3AE1-449F-8787-00720323D1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3BBB909-76C5-4158-8A7D-94BF4F83BBBE}"/>
              </a:ext>
            </a:extLst>
          </p:cNvPr>
          <p:cNvSpPr>
            <a:spLocks noGrp="1"/>
          </p:cNvSpPr>
          <p:nvPr>
            <p:ph type="sldNum" sz="quarter" idx="12"/>
          </p:nvPr>
        </p:nvSpPr>
        <p:spPr/>
        <p:txBody>
          <a:bodyPr/>
          <a:lstStyle/>
          <a:p>
            <a:fld id="{C469F93C-E365-4841-9EEE-694304A082E9}" type="slidenum">
              <a:rPr lang="en-GB" smtClean="0"/>
              <a:t>‹#›</a:t>
            </a:fld>
            <a:endParaRPr lang="en-GB"/>
          </a:p>
        </p:txBody>
      </p:sp>
    </p:spTree>
    <p:extLst>
      <p:ext uri="{BB962C8B-B14F-4D97-AF65-F5344CB8AC3E}">
        <p14:creationId xmlns:p14="http://schemas.microsoft.com/office/powerpoint/2010/main" val="4132630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0E13-43D6-47E5-A0D2-610F96505F4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595E91D-B0CE-480A-876D-D8ED52BB7F7F}"/>
              </a:ext>
            </a:extLst>
          </p:cNvPr>
          <p:cNvSpPr>
            <a:spLocks noGrp="1"/>
          </p:cNvSpPr>
          <p:nvPr>
            <p:ph type="dt" sz="half" idx="10"/>
          </p:nvPr>
        </p:nvSpPr>
        <p:spPr/>
        <p:txBody>
          <a:bodyPr/>
          <a:lstStyle/>
          <a:p>
            <a:fld id="{3174ABD7-C8A0-4EFE-AE51-BD2B2348763B}" type="datetimeFigureOut">
              <a:rPr lang="en-GB" smtClean="0"/>
              <a:t>08/05/2024</a:t>
            </a:fld>
            <a:endParaRPr lang="en-GB"/>
          </a:p>
        </p:txBody>
      </p:sp>
      <p:sp>
        <p:nvSpPr>
          <p:cNvPr id="4" name="Footer Placeholder 3">
            <a:extLst>
              <a:ext uri="{FF2B5EF4-FFF2-40B4-BE49-F238E27FC236}">
                <a16:creationId xmlns:a16="http://schemas.microsoft.com/office/drawing/2014/main" id="{0629D5FD-046A-447D-842E-7A61A9CC0B0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A15262E-E9A8-48B5-BD16-9CC6A74408F9}"/>
              </a:ext>
            </a:extLst>
          </p:cNvPr>
          <p:cNvSpPr>
            <a:spLocks noGrp="1"/>
          </p:cNvSpPr>
          <p:nvPr>
            <p:ph type="sldNum" sz="quarter" idx="12"/>
          </p:nvPr>
        </p:nvSpPr>
        <p:spPr/>
        <p:txBody>
          <a:bodyPr/>
          <a:lstStyle/>
          <a:p>
            <a:fld id="{C469F93C-E365-4841-9EEE-694304A082E9}" type="slidenum">
              <a:rPr lang="en-GB" smtClean="0"/>
              <a:t>‹#›</a:t>
            </a:fld>
            <a:endParaRPr lang="en-GB"/>
          </a:p>
        </p:txBody>
      </p:sp>
    </p:spTree>
    <p:extLst>
      <p:ext uri="{BB962C8B-B14F-4D97-AF65-F5344CB8AC3E}">
        <p14:creationId xmlns:p14="http://schemas.microsoft.com/office/powerpoint/2010/main" val="2874789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ADA54B-2AA4-462F-9AE0-D94BAA78220C}"/>
              </a:ext>
            </a:extLst>
          </p:cNvPr>
          <p:cNvSpPr>
            <a:spLocks noGrp="1"/>
          </p:cNvSpPr>
          <p:nvPr>
            <p:ph type="dt" sz="half" idx="10"/>
          </p:nvPr>
        </p:nvSpPr>
        <p:spPr/>
        <p:txBody>
          <a:bodyPr/>
          <a:lstStyle/>
          <a:p>
            <a:fld id="{3174ABD7-C8A0-4EFE-AE51-BD2B2348763B}" type="datetimeFigureOut">
              <a:rPr lang="en-GB" smtClean="0"/>
              <a:t>08/05/2024</a:t>
            </a:fld>
            <a:endParaRPr lang="en-GB"/>
          </a:p>
        </p:txBody>
      </p:sp>
      <p:sp>
        <p:nvSpPr>
          <p:cNvPr id="3" name="Footer Placeholder 2">
            <a:extLst>
              <a:ext uri="{FF2B5EF4-FFF2-40B4-BE49-F238E27FC236}">
                <a16:creationId xmlns:a16="http://schemas.microsoft.com/office/drawing/2014/main" id="{1CD1BA48-9AD6-4CC3-B942-54A14387F6E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3405790-BBD8-4590-9CC9-91E3F67A2595}"/>
              </a:ext>
            </a:extLst>
          </p:cNvPr>
          <p:cNvSpPr>
            <a:spLocks noGrp="1"/>
          </p:cNvSpPr>
          <p:nvPr>
            <p:ph type="sldNum" sz="quarter" idx="12"/>
          </p:nvPr>
        </p:nvSpPr>
        <p:spPr/>
        <p:txBody>
          <a:bodyPr/>
          <a:lstStyle/>
          <a:p>
            <a:fld id="{C469F93C-E365-4841-9EEE-694304A082E9}" type="slidenum">
              <a:rPr lang="en-GB" smtClean="0"/>
              <a:t>‹#›</a:t>
            </a:fld>
            <a:endParaRPr lang="en-GB"/>
          </a:p>
        </p:txBody>
      </p:sp>
    </p:spTree>
    <p:extLst>
      <p:ext uri="{BB962C8B-B14F-4D97-AF65-F5344CB8AC3E}">
        <p14:creationId xmlns:p14="http://schemas.microsoft.com/office/powerpoint/2010/main" val="1028914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D179E-A1C2-4D22-BA69-7A4FCC9261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87AF0D0-63BE-435D-AD90-2D2670E93E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E19E638-C881-41FE-9EEB-A78EFABA0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A23D54-9B1C-4D48-B011-5A443B19182D}"/>
              </a:ext>
            </a:extLst>
          </p:cNvPr>
          <p:cNvSpPr>
            <a:spLocks noGrp="1"/>
          </p:cNvSpPr>
          <p:nvPr>
            <p:ph type="dt" sz="half" idx="10"/>
          </p:nvPr>
        </p:nvSpPr>
        <p:spPr/>
        <p:txBody>
          <a:bodyPr/>
          <a:lstStyle/>
          <a:p>
            <a:fld id="{3174ABD7-C8A0-4EFE-AE51-BD2B2348763B}" type="datetimeFigureOut">
              <a:rPr lang="en-GB" smtClean="0"/>
              <a:t>08/05/2024</a:t>
            </a:fld>
            <a:endParaRPr lang="en-GB"/>
          </a:p>
        </p:txBody>
      </p:sp>
      <p:sp>
        <p:nvSpPr>
          <p:cNvPr id="6" name="Footer Placeholder 5">
            <a:extLst>
              <a:ext uri="{FF2B5EF4-FFF2-40B4-BE49-F238E27FC236}">
                <a16:creationId xmlns:a16="http://schemas.microsoft.com/office/drawing/2014/main" id="{55C67074-71D2-4A9E-B8C4-369AC02B8D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47CDEE-E513-48CE-8310-5885D6A88DD5}"/>
              </a:ext>
            </a:extLst>
          </p:cNvPr>
          <p:cNvSpPr>
            <a:spLocks noGrp="1"/>
          </p:cNvSpPr>
          <p:nvPr>
            <p:ph type="sldNum" sz="quarter" idx="12"/>
          </p:nvPr>
        </p:nvSpPr>
        <p:spPr/>
        <p:txBody>
          <a:bodyPr/>
          <a:lstStyle/>
          <a:p>
            <a:fld id="{C469F93C-E365-4841-9EEE-694304A082E9}" type="slidenum">
              <a:rPr lang="en-GB" smtClean="0"/>
              <a:t>‹#›</a:t>
            </a:fld>
            <a:endParaRPr lang="en-GB"/>
          </a:p>
        </p:txBody>
      </p:sp>
    </p:spTree>
    <p:extLst>
      <p:ext uri="{BB962C8B-B14F-4D97-AF65-F5344CB8AC3E}">
        <p14:creationId xmlns:p14="http://schemas.microsoft.com/office/powerpoint/2010/main" val="343374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BA34B-CD98-4F90-8218-0DB0F7112D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153DB9F-E30D-4305-B971-C67A17AC57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16D7173-3509-4A7B-BC61-73DD3B778C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316EF8-E7A3-4ED1-964E-EDE63197B2E6}"/>
              </a:ext>
            </a:extLst>
          </p:cNvPr>
          <p:cNvSpPr>
            <a:spLocks noGrp="1"/>
          </p:cNvSpPr>
          <p:nvPr>
            <p:ph type="dt" sz="half" idx="10"/>
          </p:nvPr>
        </p:nvSpPr>
        <p:spPr/>
        <p:txBody>
          <a:bodyPr/>
          <a:lstStyle/>
          <a:p>
            <a:fld id="{3174ABD7-C8A0-4EFE-AE51-BD2B2348763B}" type="datetimeFigureOut">
              <a:rPr lang="en-GB" smtClean="0"/>
              <a:t>08/05/2024</a:t>
            </a:fld>
            <a:endParaRPr lang="en-GB"/>
          </a:p>
        </p:txBody>
      </p:sp>
      <p:sp>
        <p:nvSpPr>
          <p:cNvPr id="6" name="Footer Placeholder 5">
            <a:extLst>
              <a:ext uri="{FF2B5EF4-FFF2-40B4-BE49-F238E27FC236}">
                <a16:creationId xmlns:a16="http://schemas.microsoft.com/office/drawing/2014/main" id="{96C7EB4D-C6FE-4B63-B8C0-522CA8FE68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06A644-EF79-448D-BE1C-7E6A7F537A9C}"/>
              </a:ext>
            </a:extLst>
          </p:cNvPr>
          <p:cNvSpPr>
            <a:spLocks noGrp="1"/>
          </p:cNvSpPr>
          <p:nvPr>
            <p:ph type="sldNum" sz="quarter" idx="12"/>
          </p:nvPr>
        </p:nvSpPr>
        <p:spPr/>
        <p:txBody>
          <a:bodyPr/>
          <a:lstStyle/>
          <a:p>
            <a:fld id="{C469F93C-E365-4841-9EEE-694304A082E9}" type="slidenum">
              <a:rPr lang="en-GB" smtClean="0"/>
              <a:t>‹#›</a:t>
            </a:fld>
            <a:endParaRPr lang="en-GB"/>
          </a:p>
        </p:txBody>
      </p:sp>
    </p:spTree>
    <p:extLst>
      <p:ext uri="{BB962C8B-B14F-4D97-AF65-F5344CB8AC3E}">
        <p14:creationId xmlns:p14="http://schemas.microsoft.com/office/powerpoint/2010/main" val="441436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BE8324-4EF2-45B9-A4A4-911DB8AC15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F2099DF-559D-47CB-AC8C-54E4DE77C2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5EE052-80E6-45CD-B6E0-1217F18CD7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4ABD7-C8A0-4EFE-AE51-BD2B2348763B}" type="datetimeFigureOut">
              <a:rPr lang="en-GB" smtClean="0"/>
              <a:t>08/05/2024</a:t>
            </a:fld>
            <a:endParaRPr lang="en-GB"/>
          </a:p>
        </p:txBody>
      </p:sp>
      <p:sp>
        <p:nvSpPr>
          <p:cNvPr id="5" name="Footer Placeholder 4">
            <a:extLst>
              <a:ext uri="{FF2B5EF4-FFF2-40B4-BE49-F238E27FC236}">
                <a16:creationId xmlns:a16="http://schemas.microsoft.com/office/drawing/2014/main" id="{A16D6642-F946-4D64-BA93-16EEEA6400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C64279F-D2E6-4021-9BD5-D56FD3A1DC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9F93C-E365-4841-9EEE-694304A082E9}" type="slidenum">
              <a:rPr lang="en-GB" smtClean="0"/>
              <a:t>‹#›</a:t>
            </a:fld>
            <a:endParaRPr lang="en-GB"/>
          </a:p>
        </p:txBody>
      </p:sp>
    </p:spTree>
    <p:extLst>
      <p:ext uri="{BB962C8B-B14F-4D97-AF65-F5344CB8AC3E}">
        <p14:creationId xmlns:p14="http://schemas.microsoft.com/office/powerpoint/2010/main" val="1184283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scholar.google.com/citations?user=bs-237cAAAAJ" TargetMode="External"/><Relationship Id="rId3" Type="http://schemas.openxmlformats.org/officeDocument/2006/relationships/slideLayout" Target="../slideLayouts/slideLayout1.xml"/><Relationship Id="rId7" Type="http://schemas.openxmlformats.org/officeDocument/2006/relationships/hyperlink" Target="https://github.com/chromamorph/omnisia"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titanmusic.com/" TargetMode="External"/><Relationship Id="rId11" Type="http://schemas.openxmlformats.org/officeDocument/2006/relationships/image" Target="../media/image3.png"/><Relationship Id="rId5" Type="http://schemas.openxmlformats.org/officeDocument/2006/relationships/hyperlink" Target="mailto:dave@create.aau.dk" TargetMode="External"/><Relationship Id="rId10"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prize.hutter1.net/"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2.xml"/><Relationship Id="rId5" Type="http://schemas.openxmlformats.org/officeDocument/2006/relationships/image" Target="../media/image125.emf"/><Relationship Id="rId4" Type="http://schemas.openxmlformats.org/officeDocument/2006/relationships/image" Target="../media/image124.emf"/></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26.pn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27.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hyperlink" Target="http://link.springer.com/book/10.1007/978-3-319-25931-4" TargetMode="Externa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77.emf"/><Relationship Id="rId4" Type="http://schemas.openxmlformats.org/officeDocument/2006/relationships/image" Target="../media/image76.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titanmusic.com/papers/public/MeredithMEC2013Abstract.pdf" TargetMode="External"/><Relationship Id="rId2" Type="http://schemas.openxmlformats.org/officeDocument/2006/relationships/hyperlink" Target="http://music-encoding.org/conference" TargetMode="External"/><Relationship Id="rId1" Type="http://schemas.openxmlformats.org/officeDocument/2006/relationships/slideLayout" Target="../slideLayouts/slideLayout2.xml"/><Relationship Id="rId6" Type="http://schemas.openxmlformats.org/officeDocument/2006/relationships/hyperlink" Target="http://nbn-resolving.de/urn:nbn:de:bvb:12-babs2-0000007812" TargetMode="External"/><Relationship Id="rId5" Type="http://schemas.openxmlformats.org/officeDocument/2006/relationships/hyperlink" Target="https://www.titanmusic.com/papers/public/MeredithMEC2013ProceedingsPaper.pdf" TargetMode="External"/><Relationship Id="rId4" Type="http://schemas.openxmlformats.org/officeDocument/2006/relationships/hyperlink" Target="https://www.titanmusic.com/papers/public/MeredithMEC2013Presentation.pptx"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s://open.spotify.com/track/64w9ojtwgMzD9CWoKG0LVn?si=4ef75883d6074228"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titanmusic.com/papers/public/MeredithMEC2013Abstract.pdf" TargetMode="External"/><Relationship Id="rId2" Type="http://schemas.openxmlformats.org/officeDocument/2006/relationships/hyperlink" Target="http://music-encoding.org/conference" TargetMode="External"/><Relationship Id="rId1" Type="http://schemas.openxmlformats.org/officeDocument/2006/relationships/slideLayout" Target="../slideLayouts/slideLayout2.xml"/><Relationship Id="rId6" Type="http://schemas.openxmlformats.org/officeDocument/2006/relationships/hyperlink" Target="http://nbn-resolving.de/urn:nbn:de:bvb:12-babs2-0000007812" TargetMode="External"/><Relationship Id="rId5" Type="http://schemas.openxmlformats.org/officeDocument/2006/relationships/hyperlink" Target="https://www.titanmusic.com/papers/public/MeredithMEC2013ProceedingsPaper.pdf" TargetMode="External"/><Relationship Id="rId4" Type="http://schemas.openxmlformats.org/officeDocument/2006/relationships/hyperlink" Target="https://www.titanmusic.com/papers/public/MeredithMEC2013Presentation.pptx"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titanmusic.com/papers/public/MeredithMEC2013Abstract.pdf" TargetMode="External"/><Relationship Id="rId2" Type="http://schemas.openxmlformats.org/officeDocument/2006/relationships/hyperlink" Target="http://music-encoding.org/conference" TargetMode="External"/><Relationship Id="rId1" Type="http://schemas.openxmlformats.org/officeDocument/2006/relationships/slideLayout" Target="../slideLayouts/slideLayout2.xml"/><Relationship Id="rId6" Type="http://schemas.openxmlformats.org/officeDocument/2006/relationships/hyperlink" Target="http://nbn-resolving.de/urn:nbn:de:bvb:12-babs2-0000007812" TargetMode="External"/><Relationship Id="rId5" Type="http://schemas.openxmlformats.org/officeDocument/2006/relationships/hyperlink" Target="https://www.titanmusic.com/papers/public/MeredithMEC2013ProceedingsPaper.pdf" TargetMode="External"/><Relationship Id="rId4" Type="http://schemas.openxmlformats.org/officeDocument/2006/relationships/hyperlink" Target="https://www.titanmusic.com/papers/public/MeredithMEC2013Presentation.pptx"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titanmusic.com/papers/public/MeredithMEC2013Abstract.pdf" TargetMode="External"/><Relationship Id="rId2" Type="http://schemas.openxmlformats.org/officeDocument/2006/relationships/hyperlink" Target="http://music-encoding.org/conference" TargetMode="External"/><Relationship Id="rId1" Type="http://schemas.openxmlformats.org/officeDocument/2006/relationships/slideLayout" Target="../slideLayouts/slideLayout2.xml"/><Relationship Id="rId6" Type="http://schemas.openxmlformats.org/officeDocument/2006/relationships/hyperlink" Target="http://nbn-resolving.de/urn:nbn:de:bvb:12-babs2-0000007812" TargetMode="External"/><Relationship Id="rId5" Type="http://schemas.openxmlformats.org/officeDocument/2006/relationships/hyperlink" Target="https://www.titanmusic.com/papers/public/MeredithMEC2013ProceedingsPaper.pdf" TargetMode="External"/><Relationship Id="rId4" Type="http://schemas.openxmlformats.org/officeDocument/2006/relationships/hyperlink" Target="https://www.titanmusic.com/papers/public/MeredithMEC2013Presentation.pptx"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open.spotify.com/track/3rd1Chqzxr95fcyBaJl0JZ?si=47d5b1c078ea4804"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hyperlink" Target="https://www.titanmusic.com/papers/public/MeredithDMRN72012.pptx" TargetMode="External"/><Relationship Id="rId3" Type="http://schemas.openxmlformats.org/officeDocument/2006/relationships/image" Target="../media/image23.png"/><Relationship Id="rId7" Type="http://schemas.openxmlformats.org/officeDocument/2006/relationships/hyperlink" Target="https://www.titanmusic.com/papers/public/MeredithDMRN72012.pdf" TargetMode="Externa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hyperlink" Target="http://www.elec.qmul.ac.uk/dmrn/events/dmrnp7/"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hyperlink" Target="http://dx.doi.org/10.1076/jnmr.31.4.321.14162" TargetMode="Externa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hyperlink" Target="http://dx.doi.org/10.1076/jnmr.31.4.321.14162" TargetMode="External"/><Relationship Id="rId5" Type="http://schemas.openxmlformats.org/officeDocument/2006/relationships/hyperlink" Target="http://dx.doi.org/10.1080/09298210600834961" TargetMode="Externa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hyperlink" Target="http://dx.doi.org/10.1076/jnmr.31.4.321.14162"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1.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hyperlink" Target="https://link.springer.com/chapter/10.1007/978-3-031-34732-0_24" TargetMode="External"/><Relationship Id="rId3" Type="http://schemas.openxmlformats.org/officeDocument/2006/relationships/image" Target="../media/image33.png"/><Relationship Id="rId7" Type="http://schemas.openxmlformats.org/officeDocument/2006/relationships/hyperlink" Target="https://www.titanmusic.com/papers/public/MeredithHCII2023.pdf" TargetMode="Externa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hyperlink" Target="https://2023.hci.international/c&amp;c" TargetMode="External"/><Relationship Id="rId5" Type="http://schemas.openxmlformats.org/officeDocument/2006/relationships/hyperlink" Target="https://open.spotify.com/track/4L3LZiEQEKgcJk8Vs7abRB?si=ba81e8cda02a4fe0" TargetMode="External"/><Relationship Id="rId4" Type="http://schemas.openxmlformats.org/officeDocument/2006/relationships/hyperlink" Target="https://open.spotify.com/track/2vqPkHpaGNKRc38x7N6wWv?si=a6ecfce42d614c9a" TargetMode="External"/><Relationship Id="rId9" Type="http://schemas.openxmlformats.org/officeDocument/2006/relationships/hyperlink" Target="https://www.titanmusic.com/papers/public/0726_1030_S185_Paper1773.pptx"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dx.doi.org/10.1076/jnmr.31.4.321.14162" TargetMode="External"/><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dx.doi.org/10.1076/jnmr.31.4.321.14162" TargetMode="External"/><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hyperlink" Target="https://www.titanmusic.com/papers/public/kingstalk.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hyperlink" Target="http://dx.doi.org/10.1080/09298215.2015.1045003"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emf"/></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titanmusic.com/papers/public/cmpc2003.pdf" TargetMode="Externa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2.xml"/><Relationship Id="rId6" Type="http://schemas.openxmlformats.org/officeDocument/2006/relationships/hyperlink" Target="https://www.titanmusic.com/.papers/public/MeredithCMA2016.pdf" TargetMode="External"/><Relationship Id="rId5" Type="http://schemas.openxmlformats.org/officeDocument/2006/relationships/hyperlink" Target="http://link.springer.com/chapter/10.1007/978-3-319-25931-4_13" TargetMode="External"/><Relationship Id="rId4" Type="http://schemas.openxmlformats.org/officeDocument/2006/relationships/hyperlink" Target="http://www.springer.com/gp/book/9783319259291"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7.emf"/><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9.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0.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open.spotify.com/track/4L3LZiEQEKgcJk8Vs7abRB?si=61c0bdd50869442c"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dl.dropbox.com/u/11997856/JKU/JKUPDD-noAudio-Jul2013.zip" TargetMode="External"/><Relationship Id="rId2" Type="http://schemas.openxmlformats.org/officeDocument/2006/relationships/hyperlink" Target="http://www.music-ir.org/mirex/wiki/2013:Discovery_of_Repeated_Themes_&amp;_Sections"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6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slideLayout" Target="../slideLayouts/slideLayout2.xml"/><Relationship Id="rId7" Type="http://schemas.openxmlformats.org/officeDocument/2006/relationships/image" Target="../media/image83.em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2.emf"/><Relationship Id="rId5" Type="http://schemas.openxmlformats.org/officeDocument/2006/relationships/image" Target="../media/image2.png"/><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www-personal.umich.edu/~siglind/wtc-ii-20.html" TargetMode="External"/><Relationship Id="rId5" Type="http://schemas.openxmlformats.org/officeDocument/2006/relationships/image" Target="../media/image85.emf"/><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xml"/><Relationship Id="rId4" Type="http://schemas.openxmlformats.org/officeDocument/2006/relationships/image" Target="../media/image88.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hyperlink" Target="http://ismir2012.ismir.net/event/papers/133-ismir-2012.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titanmusic.com/papers/public/MeredithISMIR2012.pdf" TargetMode="External"/><Relationship Id="rId5" Type="http://schemas.openxmlformats.org/officeDocument/2006/relationships/hyperlink" Target="http://ismir2012.ismir.net/" TargetMode="External"/><Relationship Id="rId4" Type="http://schemas.openxmlformats.org/officeDocument/2006/relationships/image" Target="../media/image15.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89.emf"/></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90.png"/></Relationships>
</file>

<file path=ppt/slides/_rels/slide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dx.doi.org/10.1076/jnmr.31.4.321.14162"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1.emf"/><Relationship Id="rId2" Type="http://schemas.openxmlformats.org/officeDocument/2006/relationships/audio" Target="../media/media6.midi"/><Relationship Id="rId1" Type="http://schemas.microsoft.com/office/2007/relationships/media" Target="../media/media6.midi"/><Relationship Id="rId6" Type="http://schemas.openxmlformats.org/officeDocument/2006/relationships/image" Target="../media/image2.png"/><Relationship Id="rId5" Type="http://schemas.openxmlformats.org/officeDocument/2006/relationships/image" Target="../media/image110.emf"/><Relationship Id="rId4" Type="http://schemas.openxmlformats.org/officeDocument/2006/relationships/image" Target="../media/image109.emf"/></Relationships>
</file>

<file path=ppt/slides/_rels/slide9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slideLayout" Target="../slideLayouts/slideLayout2.xml"/><Relationship Id="rId7" Type="http://schemas.openxmlformats.org/officeDocument/2006/relationships/image" Target="../media/image115.png"/><Relationship Id="rId2" Type="http://schemas.openxmlformats.org/officeDocument/2006/relationships/audio" Target="../media/media7.mid"/><Relationship Id="rId1" Type="http://schemas.microsoft.com/office/2007/relationships/media" Target="../media/media7.mid"/><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2.png"/><Relationship Id="rId4" Type="http://schemas.openxmlformats.org/officeDocument/2006/relationships/image" Target="../media/image112.png"/><Relationship Id="rId9" Type="http://schemas.openxmlformats.org/officeDocument/2006/relationships/hyperlink" Target="http://www.liederenbank.nl/" TargetMode="External"/></Relationships>
</file>

<file path=ppt/slides/_rels/slide97.xml.rels><?xml version="1.0" encoding="UTF-8" standalone="yes"?>
<Relationships xmlns="http://schemas.openxmlformats.org/package/2006/relationships"><Relationship Id="rId2" Type="http://schemas.openxmlformats.org/officeDocument/2006/relationships/hyperlink" Target="http://www.liederenbank.nl/"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1.emf"/><Relationship Id="rId2" Type="http://schemas.openxmlformats.org/officeDocument/2006/relationships/audio" Target="../media/media6.midi"/><Relationship Id="rId1" Type="http://schemas.microsoft.com/office/2007/relationships/media" Target="../media/media6.midi"/><Relationship Id="rId6" Type="http://schemas.openxmlformats.org/officeDocument/2006/relationships/image" Target="../media/image2.png"/><Relationship Id="rId5" Type="http://schemas.openxmlformats.org/officeDocument/2006/relationships/image" Target="../media/image110.emf"/><Relationship Id="rId4" Type="http://schemas.openxmlformats.org/officeDocument/2006/relationships/image" Target="../media/image109.e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0767" y="2937956"/>
            <a:ext cx="10972801" cy="762778"/>
          </a:xfrm>
        </p:spPr>
        <p:txBody>
          <a:bodyPr>
            <a:noAutofit/>
          </a:bodyPr>
          <a:lstStyle/>
          <a:p>
            <a:r>
              <a:rPr lang="en-US" sz="4800"/>
              <a:t>Geometric Algorithms for Music Analysis</a:t>
            </a:r>
          </a:p>
        </p:txBody>
      </p:sp>
      <p:sp>
        <p:nvSpPr>
          <p:cNvPr id="3" name="Subtitle 2"/>
          <p:cNvSpPr>
            <a:spLocks noGrp="1"/>
          </p:cNvSpPr>
          <p:nvPr>
            <p:ph type="subTitle" idx="1"/>
          </p:nvPr>
        </p:nvSpPr>
        <p:spPr>
          <a:xfrm>
            <a:off x="2835162" y="3791104"/>
            <a:ext cx="6521669" cy="2013349"/>
          </a:xfrm>
        </p:spPr>
        <p:txBody>
          <a:bodyPr>
            <a:normAutofit fontScale="62500" lnSpcReduction="20000"/>
          </a:bodyPr>
          <a:lstStyle/>
          <a:p>
            <a:r>
              <a:rPr lang="en-US" sz="3200"/>
              <a:t>David Meredith</a:t>
            </a:r>
          </a:p>
          <a:p>
            <a:r>
              <a:rPr lang="en-US" sz="3200">
                <a:hlinkClick r:id="rId5"/>
              </a:rPr>
              <a:t>dave@create.aau.dk</a:t>
            </a:r>
            <a:endParaRPr lang="en-US" sz="3200"/>
          </a:p>
          <a:p>
            <a:endParaRPr lang="en-US" sz="3200"/>
          </a:p>
          <a:p>
            <a:r>
              <a:rPr lang="en-US" sz="3200">
                <a:hlinkClick r:id="rId6"/>
              </a:rPr>
              <a:t>https://www.titanmusic.com</a:t>
            </a:r>
            <a:endParaRPr lang="en-US" sz="3200"/>
          </a:p>
          <a:p>
            <a:r>
              <a:rPr lang="en-US" sz="3200">
                <a:hlinkClick r:id="rId7"/>
              </a:rPr>
              <a:t>https://github.com/chromamorph/omnisia</a:t>
            </a:r>
            <a:endParaRPr lang="en-US" sz="3200"/>
          </a:p>
          <a:p>
            <a:r>
              <a:rPr lang="en-US" sz="3200">
                <a:hlinkClick r:id="rId8"/>
              </a:rPr>
              <a:t>https://scholar.google.com/citations?user=bs-237cAAAAJ</a:t>
            </a:r>
            <a:endParaRPr lang="en-US" sz="3200"/>
          </a:p>
          <a:p>
            <a:endParaRPr lang="en-US" sz="3200"/>
          </a:p>
          <a:p>
            <a:endParaRPr lang="en-US" sz="3200"/>
          </a:p>
          <a:p>
            <a:endParaRPr lang="en-US" sz="3200"/>
          </a:p>
          <a:p>
            <a:endParaRPr lang="en-US" sz="3200"/>
          </a:p>
          <a:p>
            <a:endParaRPr lang="en-US" sz="3200"/>
          </a:p>
          <a:p>
            <a:endParaRPr lang="en-US"/>
          </a:p>
        </p:txBody>
      </p:sp>
      <p:pic>
        <p:nvPicPr>
          <p:cNvPr id="6" name="Picture 5" descr="AAU_LOGO_CMYK_UK.ep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3438" y="5883965"/>
            <a:ext cx="1247458" cy="877841"/>
          </a:xfrm>
          <a:prstGeom prst="rect">
            <a:avLst/>
          </a:prstGeom>
        </p:spPr>
      </p:pic>
      <p:pic>
        <p:nvPicPr>
          <p:cNvPr id="4" name="1-04 The Well-Tempered Clavier, Book I_ Fugue No. 2 in C Minor, BWV 847.m4a">
            <a:hlinkClick r:id="" action="ppaction://media"/>
            <a:extLst>
              <a:ext uri="{FF2B5EF4-FFF2-40B4-BE49-F238E27FC236}">
                <a16:creationId xmlns:a16="http://schemas.microsoft.com/office/drawing/2014/main" id="{203A41F7-5B59-B4CC-28C2-B8821BAEB24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05994" y="4616021"/>
            <a:ext cx="313551" cy="313551"/>
          </a:xfrm>
          <a:prstGeom prst="rect">
            <a:avLst/>
          </a:prstGeom>
        </p:spPr>
      </p:pic>
      <p:pic>
        <p:nvPicPr>
          <p:cNvPr id="8" name="Picture 7">
            <a:extLst>
              <a:ext uri="{FF2B5EF4-FFF2-40B4-BE49-F238E27FC236}">
                <a16:creationId xmlns:a16="http://schemas.microsoft.com/office/drawing/2014/main" id="{F4C4AE85-43F7-94C5-87B8-0BF83C177014}"/>
              </a:ext>
            </a:extLst>
          </p:cNvPr>
          <p:cNvPicPr>
            <a:picLocks noChangeAspect="1"/>
          </p:cNvPicPr>
          <p:nvPr/>
        </p:nvPicPr>
        <p:blipFill>
          <a:blip r:embed="rId11"/>
          <a:stretch>
            <a:fillRect/>
          </a:stretch>
        </p:blipFill>
        <p:spPr>
          <a:xfrm>
            <a:off x="1140806" y="244522"/>
            <a:ext cx="9910388" cy="2542117"/>
          </a:xfrm>
          <a:prstGeom prst="rect">
            <a:avLst/>
          </a:prstGeom>
        </p:spPr>
      </p:pic>
    </p:spTree>
    <p:extLst>
      <p:ext uri="{BB962C8B-B14F-4D97-AF65-F5344CB8AC3E}">
        <p14:creationId xmlns:p14="http://schemas.microsoft.com/office/powerpoint/2010/main" val="1267597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Compression and explanation</a:t>
            </a:r>
          </a:p>
        </p:txBody>
      </p:sp>
      <p:sp>
        <p:nvSpPr>
          <p:cNvPr id="3" name="Content Placeholder 2"/>
          <p:cNvSpPr>
            <a:spLocks noGrp="1"/>
          </p:cNvSpPr>
          <p:nvPr>
            <p:ph idx="1"/>
          </p:nvPr>
        </p:nvSpPr>
        <p:spPr>
          <a:xfrm>
            <a:off x="488731" y="3305908"/>
            <a:ext cx="11004331" cy="3030435"/>
          </a:xfrm>
        </p:spPr>
        <p:txBody>
          <a:bodyPr>
            <a:normAutofit fontScale="85000" lnSpcReduction="20000"/>
          </a:bodyPr>
          <a:lstStyle/>
          <a:p>
            <a:r>
              <a:rPr lang="en-US"/>
              <a:t>Hypothesis: The shortest descriptions provide the best explanations</a:t>
            </a:r>
          </a:p>
          <a:p>
            <a:pPr lvl="1"/>
            <a:r>
              <a:rPr lang="en-US"/>
              <a:t>Ockham’s razor, MDL, MML, Solomonoff’s theory of inductive inference, Kolmogorov’s sufficient algorithmic statistic</a:t>
            </a:r>
          </a:p>
          <a:p>
            <a:r>
              <a:rPr lang="en-US"/>
              <a:t>Suggests that knowledge can be extracted from data by finding short descriptions of the data (i.e., by compressing it)</a:t>
            </a:r>
          </a:p>
          <a:p>
            <a:pPr lvl="1"/>
            <a:r>
              <a:rPr lang="en-US"/>
              <a:t>see, for example, the Hutter Prize (</a:t>
            </a:r>
            <a:r>
              <a:rPr lang="en-US">
                <a:hlinkClick r:id="rId2"/>
              </a:rPr>
              <a:t>http://prize.hutter1.net/</a:t>
            </a:r>
            <a:r>
              <a:rPr lang="en-US"/>
              <a:t>) </a:t>
            </a:r>
          </a:p>
          <a:p>
            <a:r>
              <a:rPr lang="en-US"/>
              <a:t>Suggests that the best explanations for musical objects will be represented by the shortest </a:t>
            </a:r>
            <a:r>
              <a:rPr lang="en-US" b="1" i="1"/>
              <a:t>losslessly </a:t>
            </a:r>
            <a:r>
              <a:rPr lang="en-US"/>
              <a:t>compressed descriptions of those objects</a:t>
            </a:r>
          </a:p>
          <a:p>
            <a:pPr lvl="1"/>
            <a:r>
              <a:rPr lang="en-US"/>
              <a:t>Note that it is always possible to shorten a description by giving less information – i.e, lossy compression (e.g., MP3)</a:t>
            </a:r>
          </a:p>
        </p:txBody>
      </p:sp>
      <p:pic>
        <p:nvPicPr>
          <p:cNvPr id="4" name="Picture 3">
            <a:extLst>
              <a:ext uri="{FF2B5EF4-FFF2-40B4-BE49-F238E27FC236}">
                <a16:creationId xmlns:a16="http://schemas.microsoft.com/office/drawing/2014/main" id="{7C7F08C3-35A0-51AC-6E20-AFDED1F05020}"/>
              </a:ext>
            </a:extLst>
          </p:cNvPr>
          <p:cNvPicPr>
            <a:picLocks noChangeAspect="1"/>
          </p:cNvPicPr>
          <p:nvPr/>
        </p:nvPicPr>
        <p:blipFill>
          <a:blip r:embed="rId3"/>
          <a:stretch>
            <a:fillRect/>
          </a:stretch>
        </p:blipFill>
        <p:spPr>
          <a:xfrm>
            <a:off x="2011017" y="1528638"/>
            <a:ext cx="7772400" cy="1554480"/>
          </a:xfrm>
          <a:prstGeom prst="rect">
            <a:avLst/>
          </a:prstGeom>
        </p:spPr>
      </p:pic>
    </p:spTree>
    <p:extLst>
      <p:ext uri="{BB962C8B-B14F-4D97-AF65-F5344CB8AC3E}">
        <p14:creationId xmlns:p14="http://schemas.microsoft.com/office/powerpoint/2010/main" val="21239765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274638"/>
            <a:ext cx="3160401" cy="1143000"/>
          </a:xfrm>
        </p:spPr>
        <p:txBody>
          <a:bodyPr/>
          <a:lstStyle/>
          <a:p>
            <a:r>
              <a:rPr lang="en-US"/>
              <a:t>Viewpoints</a:t>
            </a:r>
          </a:p>
        </p:txBody>
      </p:sp>
      <p:pic>
        <p:nvPicPr>
          <p:cNvPr id="4" name="Picture 3"/>
          <p:cNvPicPr>
            <a:picLocks noChangeAspect="1"/>
          </p:cNvPicPr>
          <p:nvPr/>
        </p:nvPicPr>
        <p:blipFill>
          <a:blip r:embed="rId2"/>
          <a:stretch>
            <a:fillRect/>
          </a:stretch>
        </p:blipFill>
        <p:spPr>
          <a:xfrm>
            <a:off x="5141601" y="0"/>
            <a:ext cx="5372100" cy="6578600"/>
          </a:xfrm>
          <a:prstGeom prst="rect">
            <a:avLst/>
          </a:prstGeom>
        </p:spPr>
      </p:pic>
    </p:spTree>
    <p:extLst>
      <p:ext uri="{BB962C8B-B14F-4D97-AF65-F5344CB8AC3E}">
        <p14:creationId xmlns:p14="http://schemas.microsoft.com/office/powerpoint/2010/main" val="24596867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Corpus compression distance</a:t>
            </a:r>
          </a:p>
        </p:txBody>
      </p:sp>
      <p:sp>
        <p:nvSpPr>
          <p:cNvPr id="3" name="Content Placeholder 2"/>
          <p:cNvSpPr>
            <a:spLocks noGrp="1"/>
          </p:cNvSpPr>
          <p:nvPr>
            <p:ph idx="1"/>
          </p:nvPr>
        </p:nvSpPr>
        <p:spPr>
          <a:xfrm>
            <a:off x="1981200" y="1600201"/>
            <a:ext cx="8229600" cy="3544928"/>
          </a:xfrm>
        </p:spPr>
        <p:txBody>
          <a:bodyPr>
            <a:normAutofit/>
          </a:bodyPr>
          <a:lstStyle/>
          <a:p>
            <a:r>
              <a:rPr lang="en-US"/>
              <a:t>NCD is not constrained to being between 0 and 1</a:t>
            </a:r>
          </a:p>
          <a:p>
            <a:r>
              <a:rPr lang="en-US"/>
              <a:t>For two different compression algorithms, the range of NCD values is different</a:t>
            </a:r>
          </a:p>
          <a:p>
            <a:r>
              <a:rPr lang="en-US"/>
              <a:t>We wanted to combine NCD values from different compressors to get a new measure of similarity</a:t>
            </a:r>
          </a:p>
          <a:p>
            <a:r>
              <a:rPr lang="en-US"/>
              <a:t>We therefore defined </a:t>
            </a:r>
            <a:r>
              <a:rPr lang="en-US" i="1"/>
              <a:t>corpus compression distance</a:t>
            </a:r>
            <a:r>
              <a:rPr lang="en-US"/>
              <a:t> as the </a:t>
            </a:r>
            <a:r>
              <a:rPr lang="en-US" i="1"/>
              <a:t>normalized </a:t>
            </a:r>
            <a:r>
              <a:rPr lang="en-US"/>
              <a:t>NCD over the corpus:</a:t>
            </a:r>
          </a:p>
        </p:txBody>
      </p:sp>
      <p:pic>
        <p:nvPicPr>
          <p:cNvPr id="4" name="Picture 3"/>
          <p:cNvPicPr>
            <a:picLocks noChangeAspect="1"/>
          </p:cNvPicPr>
          <p:nvPr/>
        </p:nvPicPr>
        <p:blipFill>
          <a:blip r:embed="rId2"/>
          <a:stretch>
            <a:fillRect/>
          </a:stretch>
        </p:blipFill>
        <p:spPr>
          <a:xfrm>
            <a:off x="3447887" y="4929228"/>
            <a:ext cx="5303424" cy="704361"/>
          </a:xfrm>
          <a:prstGeom prst="rect">
            <a:avLst/>
          </a:prstGeom>
        </p:spPr>
      </p:pic>
      <p:pic>
        <p:nvPicPr>
          <p:cNvPr id="5" name="Picture 4"/>
          <p:cNvPicPr>
            <a:picLocks noChangeAspect="1"/>
          </p:cNvPicPr>
          <p:nvPr/>
        </p:nvPicPr>
        <p:blipFill>
          <a:blip r:embed="rId3"/>
          <a:stretch>
            <a:fillRect/>
          </a:stretch>
        </p:blipFill>
        <p:spPr>
          <a:xfrm>
            <a:off x="4038275" y="5855351"/>
            <a:ext cx="4122290" cy="374754"/>
          </a:xfrm>
          <a:prstGeom prst="rect">
            <a:avLst/>
          </a:prstGeom>
        </p:spPr>
      </p:pic>
    </p:spTree>
    <p:extLst>
      <p:ext uri="{BB962C8B-B14F-4D97-AF65-F5344CB8AC3E}">
        <p14:creationId xmlns:p14="http://schemas.microsoft.com/office/powerpoint/2010/main" val="40540415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Single-viewpoint NLB classification</a:t>
            </a:r>
          </a:p>
        </p:txBody>
      </p:sp>
      <p:pic>
        <p:nvPicPr>
          <p:cNvPr id="4" name="Picture 3"/>
          <p:cNvPicPr>
            <a:picLocks noChangeAspect="1"/>
          </p:cNvPicPr>
          <p:nvPr/>
        </p:nvPicPr>
        <p:blipFill>
          <a:blip r:embed="rId2"/>
          <a:stretch>
            <a:fillRect/>
          </a:stretch>
        </p:blipFill>
        <p:spPr>
          <a:xfrm>
            <a:off x="3075370" y="1530514"/>
            <a:ext cx="6049093" cy="3789179"/>
          </a:xfrm>
          <a:prstGeom prst="rect">
            <a:avLst/>
          </a:prstGeom>
        </p:spPr>
      </p:pic>
      <p:sp>
        <p:nvSpPr>
          <p:cNvPr id="8" name="Rectangle 7"/>
          <p:cNvSpPr/>
          <p:nvPr/>
        </p:nvSpPr>
        <p:spPr>
          <a:xfrm>
            <a:off x="1981200" y="6298991"/>
            <a:ext cx="8229600" cy="461665"/>
          </a:xfrm>
          <a:prstGeom prst="rect">
            <a:avLst/>
          </a:prstGeom>
        </p:spPr>
        <p:txBody>
          <a:bodyPr wrap="square">
            <a:spAutoFit/>
          </a:bodyPr>
          <a:lstStyle/>
          <a:p>
            <a:r>
              <a:rPr lang="en-US" sz="1200">
                <a:solidFill>
                  <a:srgbClr val="FF0000"/>
                </a:solidFill>
              </a:rPr>
              <a:t>Louboutin, C. and Meredith, D. (2016). Using general-purpose compression algorithms for music analysis. </a:t>
            </a:r>
            <a:r>
              <a:rPr lang="en-US" sz="1200" i="1">
                <a:solidFill>
                  <a:srgbClr val="FF0000"/>
                </a:solidFill>
              </a:rPr>
              <a:t>Journal of New Music Research</a:t>
            </a:r>
            <a:r>
              <a:rPr lang="en-US" sz="1200">
                <a:solidFill>
                  <a:srgbClr val="FF0000"/>
                </a:solidFill>
              </a:rPr>
              <a:t>, 45(1), pp. 1-16.</a:t>
            </a:r>
          </a:p>
        </p:txBody>
      </p:sp>
    </p:spTree>
    <p:extLst>
      <p:ext uri="{BB962C8B-B14F-4D97-AF65-F5344CB8AC3E}">
        <p14:creationId xmlns:p14="http://schemas.microsoft.com/office/powerpoint/2010/main" val="31270138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t>Combined viewpoints NLB classification</a:t>
            </a:r>
            <a:br>
              <a:rPr lang="en-US" sz="3600"/>
            </a:br>
            <a:r>
              <a:rPr lang="en-US" sz="3600"/>
              <a:t>(Ensemble classifiers)</a:t>
            </a:r>
          </a:p>
        </p:txBody>
      </p:sp>
      <p:sp>
        <p:nvSpPr>
          <p:cNvPr id="3" name="Content Placeholder 2"/>
          <p:cNvSpPr>
            <a:spLocks noGrp="1"/>
          </p:cNvSpPr>
          <p:nvPr>
            <p:ph idx="1"/>
          </p:nvPr>
        </p:nvSpPr>
        <p:spPr>
          <a:xfrm>
            <a:off x="1981200" y="5249333"/>
            <a:ext cx="8229600" cy="876830"/>
          </a:xfrm>
        </p:spPr>
        <p:txBody>
          <a:bodyPr>
            <a:normAutofit fontScale="92500"/>
          </a:bodyPr>
          <a:lstStyle/>
          <a:p>
            <a:r>
              <a:rPr lang="en-US"/>
              <a:t>10’ is obtained by combining 8 of the 10 best compressed viewpoints, omitting (LZ77, int0 * ioi) and (COSIATEC,int)</a:t>
            </a:r>
          </a:p>
        </p:txBody>
      </p:sp>
      <p:pic>
        <p:nvPicPr>
          <p:cNvPr id="4" name="Picture 3"/>
          <p:cNvPicPr>
            <a:picLocks noChangeAspect="1"/>
          </p:cNvPicPr>
          <p:nvPr/>
        </p:nvPicPr>
        <p:blipFill>
          <a:blip r:embed="rId2"/>
          <a:stretch>
            <a:fillRect/>
          </a:stretch>
        </p:blipFill>
        <p:spPr>
          <a:xfrm>
            <a:off x="4236913" y="1686820"/>
            <a:ext cx="3714917" cy="2979290"/>
          </a:xfrm>
          <a:prstGeom prst="rect">
            <a:avLst/>
          </a:prstGeom>
        </p:spPr>
      </p:pic>
      <p:sp>
        <p:nvSpPr>
          <p:cNvPr id="8" name="Rectangle 7"/>
          <p:cNvSpPr/>
          <p:nvPr/>
        </p:nvSpPr>
        <p:spPr>
          <a:xfrm>
            <a:off x="1981200" y="6298991"/>
            <a:ext cx="8229600" cy="461665"/>
          </a:xfrm>
          <a:prstGeom prst="rect">
            <a:avLst/>
          </a:prstGeom>
        </p:spPr>
        <p:txBody>
          <a:bodyPr wrap="square">
            <a:spAutoFit/>
          </a:bodyPr>
          <a:lstStyle/>
          <a:p>
            <a:r>
              <a:rPr lang="en-US" sz="1200">
                <a:solidFill>
                  <a:srgbClr val="FF0000"/>
                </a:solidFill>
              </a:rPr>
              <a:t>Louboutin, C. and Meredith, D. (2016). Using general-purpose compression algorithms for music analysis. </a:t>
            </a:r>
            <a:r>
              <a:rPr lang="en-US" sz="1200" i="1">
                <a:solidFill>
                  <a:srgbClr val="FF0000"/>
                </a:solidFill>
              </a:rPr>
              <a:t>Journal of New Music Research</a:t>
            </a:r>
            <a:r>
              <a:rPr lang="en-US" sz="1200">
                <a:solidFill>
                  <a:srgbClr val="FF0000"/>
                </a:solidFill>
              </a:rPr>
              <a:t>, 45(1), pp. 1-16.</a:t>
            </a:r>
          </a:p>
        </p:txBody>
      </p:sp>
    </p:spTree>
    <p:extLst>
      <p:ext uri="{BB962C8B-B14F-4D97-AF65-F5344CB8AC3E}">
        <p14:creationId xmlns:p14="http://schemas.microsoft.com/office/powerpoint/2010/main" val="24466650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a:t>Comparing LZ77 and COSIATEC on discovery of fugue subject and countersubject entries</a:t>
            </a:r>
          </a:p>
        </p:txBody>
      </p:sp>
      <p:pic>
        <p:nvPicPr>
          <p:cNvPr id="5" name="Picture 4"/>
          <p:cNvPicPr>
            <a:picLocks noChangeAspect="1"/>
          </p:cNvPicPr>
          <p:nvPr/>
        </p:nvPicPr>
        <p:blipFill>
          <a:blip r:embed="rId2"/>
          <a:stretch>
            <a:fillRect/>
          </a:stretch>
        </p:blipFill>
        <p:spPr>
          <a:xfrm>
            <a:off x="1981200" y="4215098"/>
            <a:ext cx="3695700" cy="1866900"/>
          </a:xfrm>
          <a:prstGeom prst="rect">
            <a:avLst/>
          </a:prstGeom>
        </p:spPr>
      </p:pic>
      <p:pic>
        <p:nvPicPr>
          <p:cNvPr id="7" name="Picture 6"/>
          <p:cNvPicPr>
            <a:picLocks noChangeAspect="1"/>
          </p:cNvPicPr>
          <p:nvPr/>
        </p:nvPicPr>
        <p:blipFill>
          <a:blip r:embed="rId3"/>
          <a:stretch>
            <a:fillRect/>
          </a:stretch>
        </p:blipFill>
        <p:spPr>
          <a:xfrm>
            <a:off x="1981200" y="1628644"/>
            <a:ext cx="3794044" cy="2272670"/>
          </a:xfrm>
          <a:prstGeom prst="rect">
            <a:avLst/>
          </a:prstGeom>
        </p:spPr>
      </p:pic>
      <p:pic>
        <p:nvPicPr>
          <p:cNvPr id="8" name="Picture 7"/>
          <p:cNvPicPr>
            <a:picLocks noChangeAspect="1"/>
          </p:cNvPicPr>
          <p:nvPr/>
        </p:nvPicPr>
        <p:blipFill>
          <a:blip r:embed="rId4"/>
          <a:stretch>
            <a:fillRect/>
          </a:stretch>
        </p:blipFill>
        <p:spPr>
          <a:xfrm>
            <a:off x="6416756" y="1628644"/>
            <a:ext cx="3794044" cy="2272670"/>
          </a:xfrm>
          <a:prstGeom prst="rect">
            <a:avLst/>
          </a:prstGeom>
        </p:spPr>
      </p:pic>
      <p:pic>
        <p:nvPicPr>
          <p:cNvPr id="9" name="Picture 8"/>
          <p:cNvPicPr>
            <a:picLocks noChangeAspect="1"/>
          </p:cNvPicPr>
          <p:nvPr/>
        </p:nvPicPr>
        <p:blipFill>
          <a:blip r:embed="rId5"/>
          <a:stretch>
            <a:fillRect/>
          </a:stretch>
        </p:blipFill>
        <p:spPr>
          <a:xfrm>
            <a:off x="6532684" y="4215099"/>
            <a:ext cx="3794044" cy="1929617"/>
          </a:xfrm>
          <a:prstGeom prst="rect">
            <a:avLst/>
          </a:prstGeom>
        </p:spPr>
      </p:pic>
      <p:sp>
        <p:nvSpPr>
          <p:cNvPr id="14" name="TextBox 13"/>
          <p:cNvSpPr txBox="1"/>
          <p:nvPr/>
        </p:nvSpPr>
        <p:spPr>
          <a:xfrm>
            <a:off x="3212209" y="6144716"/>
            <a:ext cx="5644110" cy="646331"/>
          </a:xfrm>
          <a:prstGeom prst="rect">
            <a:avLst/>
          </a:prstGeom>
          <a:noFill/>
        </p:spPr>
        <p:txBody>
          <a:bodyPr wrap="none" rtlCol="0">
            <a:spAutoFit/>
          </a:bodyPr>
          <a:lstStyle/>
          <a:p>
            <a:pPr algn="ctr"/>
            <a:r>
              <a:rPr lang="en-US"/>
              <a:t>Correlation between CF and TLF1: r= 0.86, N = 9, p = 0.003</a:t>
            </a:r>
          </a:p>
          <a:p>
            <a:r>
              <a:rPr lang="en-US"/>
              <a:t>(NB: SIATECCompressBB achieved TLF1 of 0.301) </a:t>
            </a:r>
          </a:p>
        </p:txBody>
      </p:sp>
    </p:spTree>
    <p:extLst>
      <p:ext uri="{BB962C8B-B14F-4D97-AF65-F5344CB8AC3E}">
        <p14:creationId xmlns:p14="http://schemas.microsoft.com/office/powerpoint/2010/main" val="10833630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ydn-menuetto-al-rovesci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00" y="870857"/>
            <a:ext cx="6189738" cy="5497944"/>
          </a:xfrm>
          <a:prstGeom prst="rect">
            <a:avLst/>
          </a:prstGeom>
        </p:spPr>
      </p:pic>
      <p:pic>
        <p:nvPicPr>
          <p:cNvPr id="5" name="10No41InAMajorHobXVI26MenuetalRovescio.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73028" y="870857"/>
            <a:ext cx="812800" cy="812800"/>
          </a:xfrm>
          <a:prstGeom prst="rect">
            <a:avLst/>
          </a:prstGeom>
        </p:spPr>
      </p:pic>
      <p:sp>
        <p:nvSpPr>
          <p:cNvPr id="6" name="TextBox 5"/>
          <p:cNvSpPr txBox="1"/>
          <p:nvPr/>
        </p:nvSpPr>
        <p:spPr>
          <a:xfrm>
            <a:off x="3080053" y="6370954"/>
            <a:ext cx="6030950" cy="307777"/>
          </a:xfrm>
          <a:prstGeom prst="rect">
            <a:avLst/>
          </a:prstGeom>
          <a:noFill/>
        </p:spPr>
        <p:txBody>
          <a:bodyPr wrap="square" rtlCol="0">
            <a:spAutoFit/>
          </a:bodyPr>
          <a:lstStyle/>
          <a:p>
            <a:pPr algn="ctr"/>
            <a:r>
              <a:rPr lang="en-US" sz="1400"/>
              <a:t>Haydn, Menuet from Sonata in A Major (Hob.VXI:26)</a:t>
            </a:r>
          </a:p>
        </p:txBody>
      </p:sp>
    </p:spTree>
    <p:extLst>
      <p:ext uri="{BB962C8B-B14F-4D97-AF65-F5344CB8AC3E}">
        <p14:creationId xmlns:p14="http://schemas.microsoft.com/office/powerpoint/2010/main" val="28718343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4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ontrapunctus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449314"/>
            <a:ext cx="8153400" cy="445611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5" name="TextBox 19"/>
          <p:cNvSpPr txBox="1">
            <a:spLocks noChangeArrowheads="1"/>
          </p:cNvSpPr>
          <p:nvPr/>
        </p:nvSpPr>
        <p:spPr bwMode="auto">
          <a:xfrm>
            <a:off x="3103790" y="5943148"/>
            <a:ext cx="610756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400"/>
              <a:t>J. S. Bach, Contrapunctus 6 from </a:t>
            </a:r>
            <a:r>
              <a:rPr lang="en-GB" sz="1400" i="1"/>
              <a:t>Die Kunst der Fuge</a:t>
            </a:r>
            <a:r>
              <a:rPr lang="en-GB" sz="1400"/>
              <a:t>, BWV 1080 </a:t>
            </a:r>
          </a:p>
        </p:txBody>
      </p:sp>
      <p:pic>
        <p:nvPicPr>
          <p:cNvPr id="6" name="06 Die Kunst der Fuge [The Art of Fugue], BWV 1080_ VI. Contrapunctus 6 a 4, 'im Stile francese'.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8000" y="274638"/>
            <a:ext cx="812800" cy="812800"/>
          </a:xfrm>
          <a:prstGeom prst="rect">
            <a:avLst/>
          </a:prstGeom>
        </p:spPr>
      </p:pic>
    </p:spTree>
    <p:extLst>
      <p:ext uri="{BB962C8B-B14F-4D97-AF65-F5344CB8AC3E}">
        <p14:creationId xmlns:p14="http://schemas.microsoft.com/office/powerpoint/2010/main" val="22324125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86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28428"/>
          </a:xfrm>
        </p:spPr>
        <p:txBody>
          <a:bodyPr/>
          <a:lstStyle/>
          <a:p>
            <a:r>
              <a:rPr lang="en-US"/>
              <a:t>Scalable patterns</a:t>
            </a:r>
          </a:p>
        </p:txBody>
      </p:sp>
      <p:sp>
        <p:nvSpPr>
          <p:cNvPr id="3" name="Content Placeholder 2"/>
          <p:cNvSpPr>
            <a:spLocks noGrp="1"/>
          </p:cNvSpPr>
          <p:nvPr>
            <p:ph idx="1"/>
          </p:nvPr>
        </p:nvSpPr>
        <p:spPr>
          <a:xfrm>
            <a:off x="1981200" y="1203067"/>
            <a:ext cx="8229600" cy="1713895"/>
          </a:xfrm>
        </p:spPr>
        <p:txBody>
          <a:bodyPr/>
          <a:lstStyle/>
          <a:p>
            <a:r>
              <a:rPr lang="en-US"/>
              <a:t>Concerned with pairs of patterns related by augmentation, diminution, inversion and retrograde</a:t>
            </a:r>
          </a:p>
        </p:txBody>
      </p:sp>
      <p:graphicFrame>
        <p:nvGraphicFramePr>
          <p:cNvPr id="4" name="Table 3"/>
          <p:cNvGraphicFramePr>
            <a:graphicFrameLocks noGrp="1"/>
          </p:cNvGraphicFramePr>
          <p:nvPr/>
        </p:nvGraphicFramePr>
        <p:xfrm>
          <a:off x="1843819" y="2947986"/>
          <a:ext cx="8492979" cy="3032760"/>
        </p:xfrm>
        <a:graphic>
          <a:graphicData uri="http://schemas.openxmlformats.org/drawingml/2006/table">
            <a:tbl>
              <a:tblPr firstRow="1" bandRow="1">
                <a:tableStyleId>{5C22544A-7EE6-4342-B048-85BDC9FD1C3A}</a:tableStyleId>
              </a:tblPr>
              <a:tblGrid>
                <a:gridCol w="2582399">
                  <a:extLst>
                    <a:ext uri="{9D8B030D-6E8A-4147-A177-3AD203B41FA5}">
                      <a16:colId xmlns:a16="http://schemas.microsoft.com/office/drawing/2014/main" val="20000"/>
                    </a:ext>
                  </a:extLst>
                </a:gridCol>
                <a:gridCol w="286258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r>
                        <a:rPr lang="en-US"/>
                        <a:t>Musical transformation</a:t>
                      </a:r>
                    </a:p>
                  </a:txBody>
                  <a:tcPr/>
                </a:tc>
                <a:tc>
                  <a:txBody>
                    <a:bodyPr/>
                    <a:lstStyle/>
                    <a:p>
                      <a:r>
                        <a:rPr lang="en-US"/>
                        <a:t>Geometric</a:t>
                      </a:r>
                      <a:r>
                        <a:rPr lang="en-US" baseline="0"/>
                        <a:t> transformation in pitch-time space</a:t>
                      </a:r>
                      <a:endParaRPr lang="en-US"/>
                    </a:p>
                  </a:txBody>
                  <a:tcPr/>
                </a:tc>
                <a:tc>
                  <a:txBody>
                    <a:bodyPr/>
                    <a:lstStyle/>
                    <a:p>
                      <a:r>
                        <a:rPr lang="en-US"/>
                        <a:t>x</a:t>
                      </a:r>
                      <a:r>
                        <a:rPr lang="en-US" baseline="0"/>
                        <a:t> </a:t>
                      </a:r>
                      <a:r>
                        <a:rPr lang="en-US"/>
                        <a:t>scale</a:t>
                      </a:r>
                      <a:r>
                        <a:rPr lang="en-US" baseline="0"/>
                        <a:t> factor</a:t>
                      </a:r>
                      <a:endParaRPr lang="en-US"/>
                    </a:p>
                  </a:txBody>
                  <a:tcPr/>
                </a:tc>
                <a:tc>
                  <a:txBody>
                    <a:bodyPr/>
                    <a:lstStyle/>
                    <a:p>
                      <a:r>
                        <a:rPr lang="en-US"/>
                        <a:t>y scale factor</a:t>
                      </a:r>
                    </a:p>
                  </a:txBody>
                  <a:tcPr/>
                </a:tc>
                <a:extLst>
                  <a:ext uri="{0D108BD9-81ED-4DB2-BD59-A6C34878D82A}">
                    <a16:rowId xmlns:a16="http://schemas.microsoft.com/office/drawing/2014/main" val="10000"/>
                  </a:ext>
                </a:extLst>
              </a:tr>
              <a:tr h="370840">
                <a:tc>
                  <a:txBody>
                    <a:bodyPr/>
                    <a:lstStyle/>
                    <a:p>
                      <a:r>
                        <a:rPr lang="en-US"/>
                        <a:t>Repeat with transposition</a:t>
                      </a:r>
                    </a:p>
                  </a:txBody>
                  <a:tcPr/>
                </a:tc>
                <a:tc>
                  <a:txBody>
                    <a:bodyPr/>
                    <a:lstStyle/>
                    <a:p>
                      <a:r>
                        <a:rPr lang="en-US"/>
                        <a:t>Translation</a:t>
                      </a:r>
                    </a:p>
                  </a:txBody>
                  <a:tcPr/>
                </a:tc>
                <a:tc>
                  <a:txBody>
                    <a:bodyPr/>
                    <a:lstStyle/>
                    <a:p>
                      <a:r>
                        <a:rPr lang="en-US"/>
                        <a:t>1</a:t>
                      </a:r>
                    </a:p>
                  </a:txBody>
                  <a:tcPr/>
                </a:tc>
                <a:tc>
                  <a:txBody>
                    <a:bodyPr/>
                    <a:lstStyle/>
                    <a:p>
                      <a:r>
                        <a:rPr lang="en-US"/>
                        <a:t>1</a:t>
                      </a:r>
                    </a:p>
                  </a:txBody>
                  <a:tcPr/>
                </a:tc>
                <a:extLst>
                  <a:ext uri="{0D108BD9-81ED-4DB2-BD59-A6C34878D82A}">
                    <a16:rowId xmlns:a16="http://schemas.microsoft.com/office/drawing/2014/main" val="10001"/>
                  </a:ext>
                </a:extLst>
              </a:tr>
              <a:tr h="370840">
                <a:tc>
                  <a:txBody>
                    <a:bodyPr/>
                    <a:lstStyle/>
                    <a:p>
                      <a:r>
                        <a:rPr lang="en-US"/>
                        <a:t>Inversion</a:t>
                      </a:r>
                    </a:p>
                  </a:txBody>
                  <a:tcPr/>
                </a:tc>
                <a:tc>
                  <a:txBody>
                    <a:bodyPr/>
                    <a:lstStyle/>
                    <a:p>
                      <a:r>
                        <a:rPr lang="en-US"/>
                        <a:t>Reflection</a:t>
                      </a:r>
                      <a:r>
                        <a:rPr lang="en-US" baseline="0"/>
                        <a:t> in axis || re  time axis</a:t>
                      </a:r>
                      <a:endParaRPr lang="en-US"/>
                    </a:p>
                  </a:txBody>
                  <a:tcPr/>
                </a:tc>
                <a:tc>
                  <a:txBody>
                    <a:bodyPr/>
                    <a:lstStyle/>
                    <a:p>
                      <a:r>
                        <a:rPr lang="en-US"/>
                        <a:t>1</a:t>
                      </a:r>
                    </a:p>
                  </a:txBody>
                  <a:tcPr/>
                </a:tc>
                <a:tc>
                  <a:txBody>
                    <a:bodyPr/>
                    <a:lstStyle/>
                    <a:p>
                      <a:r>
                        <a:rPr lang="en-US"/>
                        <a:t>-1</a:t>
                      </a:r>
                    </a:p>
                  </a:txBody>
                  <a:tcPr/>
                </a:tc>
                <a:extLst>
                  <a:ext uri="{0D108BD9-81ED-4DB2-BD59-A6C34878D82A}">
                    <a16:rowId xmlns:a16="http://schemas.microsoft.com/office/drawing/2014/main" val="10002"/>
                  </a:ext>
                </a:extLst>
              </a:tr>
              <a:tr h="370840">
                <a:tc>
                  <a:txBody>
                    <a:bodyPr/>
                    <a:lstStyle/>
                    <a:p>
                      <a:r>
                        <a:rPr lang="en-US"/>
                        <a:t>Diminution</a:t>
                      </a:r>
                    </a:p>
                  </a:txBody>
                  <a:tcPr/>
                </a:tc>
                <a:tc>
                  <a:txBody>
                    <a:bodyPr/>
                    <a:lstStyle/>
                    <a:p>
                      <a:r>
                        <a:rPr lang="en-US"/>
                        <a:t>Directional</a:t>
                      </a:r>
                      <a:r>
                        <a:rPr lang="en-US" baseline="0"/>
                        <a:t> horizontal scaling</a:t>
                      </a:r>
                      <a:endParaRPr lang="en-US"/>
                    </a:p>
                  </a:txBody>
                  <a:tcPr/>
                </a:tc>
                <a:tc>
                  <a:txBody>
                    <a:bodyPr/>
                    <a:lstStyle/>
                    <a:p>
                      <a:r>
                        <a:rPr lang="en-US"/>
                        <a:t>&lt; 1</a:t>
                      </a:r>
                    </a:p>
                  </a:txBody>
                  <a:tcPr/>
                </a:tc>
                <a:tc>
                  <a:txBody>
                    <a:bodyPr/>
                    <a:lstStyle/>
                    <a:p>
                      <a:r>
                        <a:rPr lang="en-US"/>
                        <a:t>1</a:t>
                      </a:r>
                    </a:p>
                  </a:txBody>
                  <a:tcPr/>
                </a:tc>
                <a:extLst>
                  <a:ext uri="{0D108BD9-81ED-4DB2-BD59-A6C34878D82A}">
                    <a16:rowId xmlns:a16="http://schemas.microsoft.com/office/drawing/2014/main" val="10003"/>
                  </a:ext>
                </a:extLst>
              </a:tr>
              <a:tr h="370840">
                <a:tc>
                  <a:txBody>
                    <a:bodyPr/>
                    <a:lstStyle/>
                    <a:p>
                      <a:r>
                        <a:rPr lang="en-US"/>
                        <a:t>Augmentation</a:t>
                      </a:r>
                    </a:p>
                  </a:txBody>
                  <a:tcPr/>
                </a:tc>
                <a:tc>
                  <a:txBody>
                    <a:bodyPr/>
                    <a:lstStyle/>
                    <a:p>
                      <a:r>
                        <a:rPr lang="en-US"/>
                        <a:t>Directional horizontal scaling</a:t>
                      </a:r>
                    </a:p>
                  </a:txBody>
                  <a:tcPr/>
                </a:tc>
                <a:tc>
                  <a:txBody>
                    <a:bodyPr/>
                    <a:lstStyle/>
                    <a:p>
                      <a:r>
                        <a:rPr lang="en-US"/>
                        <a:t>&gt; 1</a:t>
                      </a:r>
                    </a:p>
                  </a:txBody>
                  <a:tcPr/>
                </a:tc>
                <a:tc>
                  <a:txBody>
                    <a:bodyPr/>
                    <a:lstStyle/>
                    <a:p>
                      <a:r>
                        <a:rPr lang="en-US"/>
                        <a:t>1</a:t>
                      </a:r>
                    </a:p>
                  </a:txBody>
                  <a:tcPr/>
                </a:tc>
                <a:extLst>
                  <a:ext uri="{0D108BD9-81ED-4DB2-BD59-A6C34878D82A}">
                    <a16:rowId xmlns:a16="http://schemas.microsoft.com/office/drawing/2014/main" val="10004"/>
                  </a:ext>
                </a:extLst>
              </a:tr>
              <a:tr h="370840">
                <a:tc>
                  <a:txBody>
                    <a:bodyPr/>
                    <a:lstStyle/>
                    <a:p>
                      <a:r>
                        <a:rPr lang="en-US"/>
                        <a:t>Retrograde</a:t>
                      </a:r>
                    </a:p>
                  </a:txBody>
                  <a:tcPr/>
                </a:tc>
                <a:tc>
                  <a:txBody>
                    <a:bodyPr/>
                    <a:lstStyle/>
                    <a:p>
                      <a:r>
                        <a:rPr lang="en-US"/>
                        <a:t>Reflection</a:t>
                      </a:r>
                      <a:r>
                        <a:rPr lang="en-US" baseline="0"/>
                        <a:t> in axis || re pitch axis</a:t>
                      </a:r>
                      <a:endParaRPr lang="en-US"/>
                    </a:p>
                  </a:txBody>
                  <a:tcPr/>
                </a:tc>
                <a:tc>
                  <a:txBody>
                    <a:bodyPr/>
                    <a:lstStyle/>
                    <a:p>
                      <a:r>
                        <a:rPr lang="en-US"/>
                        <a:t>-1</a:t>
                      </a:r>
                    </a:p>
                  </a:txBody>
                  <a:tcPr/>
                </a:tc>
                <a:tc>
                  <a:txBody>
                    <a:bodyPr/>
                    <a:lstStyle/>
                    <a:p>
                      <a:r>
                        <a:rPr lang="en-US"/>
                        <a:t>1</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105420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Springer book </a:t>
            </a:r>
            <a:br>
              <a:rPr lang="en-US"/>
            </a:br>
            <a:r>
              <a:rPr lang="en-US"/>
              <a:t>on Computational Music Analysis</a:t>
            </a:r>
          </a:p>
        </p:txBody>
      </p:sp>
      <p:sp>
        <p:nvSpPr>
          <p:cNvPr id="3" name="Content Placeholder 2"/>
          <p:cNvSpPr>
            <a:spLocks noGrp="1"/>
          </p:cNvSpPr>
          <p:nvPr>
            <p:ph idx="1"/>
          </p:nvPr>
        </p:nvSpPr>
        <p:spPr>
          <a:xfrm>
            <a:off x="1981200" y="5770465"/>
            <a:ext cx="8229600" cy="434456"/>
          </a:xfrm>
        </p:spPr>
        <p:txBody>
          <a:bodyPr>
            <a:normAutofit fontScale="85000" lnSpcReduction="10000"/>
          </a:bodyPr>
          <a:lstStyle/>
          <a:p>
            <a:r>
              <a:rPr lang="en-US">
                <a:hlinkClick r:id="rId2"/>
              </a:rPr>
              <a:t>http://link.springer.com/book/10.1007/978-3-319-25931-4</a:t>
            </a:r>
            <a:endParaRPr lang="en-US"/>
          </a:p>
        </p:txBody>
      </p:sp>
      <p:pic>
        <p:nvPicPr>
          <p:cNvPr id="4" name="Picture 3" descr="Meredith_Computational_Cover_15101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705" y="1778085"/>
            <a:ext cx="5570516" cy="3929409"/>
          </a:xfrm>
          <a:prstGeom prst="rect">
            <a:avLst/>
          </a:prstGeom>
        </p:spPr>
      </p:pic>
      <p:pic>
        <p:nvPicPr>
          <p:cNvPr id="5" name="Picture 4" descr="flag_yellow_hig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7672" y="6260627"/>
            <a:ext cx="709584" cy="469737"/>
          </a:xfrm>
          <a:prstGeom prst="rect">
            <a:avLst/>
          </a:prstGeom>
        </p:spPr>
      </p:pic>
      <p:pic>
        <p:nvPicPr>
          <p:cNvPr id="6" name="Picture 5" descr="Lrn2Cre8-logocolour.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3546" y="6260627"/>
            <a:ext cx="540909" cy="469737"/>
          </a:xfrm>
          <a:prstGeom prst="rect">
            <a:avLst/>
          </a:prstGeom>
        </p:spPr>
      </p:pic>
      <p:pic>
        <p:nvPicPr>
          <p:cNvPr id="7" name="Picture 6" descr="AAU_LOGO_CMYK_UK.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7737" y="6260626"/>
            <a:ext cx="667521" cy="469737"/>
          </a:xfrm>
          <a:prstGeom prst="rect">
            <a:avLst/>
          </a:prstGeom>
        </p:spPr>
      </p:pic>
    </p:spTree>
    <p:extLst>
      <p:ext uri="{BB962C8B-B14F-4D97-AF65-F5344CB8AC3E}">
        <p14:creationId xmlns:p14="http://schemas.microsoft.com/office/powerpoint/2010/main" val="3171733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BBD30-A697-BEF5-12E0-CC7A8B437525}"/>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B2106615-CC1F-04DC-DF25-935BC3ED16B3}"/>
              </a:ext>
            </a:extLst>
          </p:cNvPr>
          <p:cNvSpPr>
            <a:spLocks noGrp="1"/>
          </p:cNvSpPr>
          <p:nvPr>
            <p:ph idx="1"/>
          </p:nvPr>
        </p:nvSpPr>
        <p:spPr/>
        <p:txBody>
          <a:bodyPr/>
          <a:lstStyle/>
          <a:p>
            <a:r>
              <a:rPr lang="en-US"/>
              <a:t>Forte, A. (1988). Pitch-class set genera and the origin of modern harmonic species. </a:t>
            </a:r>
            <a:r>
              <a:rPr lang="en-US" i="1"/>
              <a:t>Journal of Music Theory</a:t>
            </a:r>
            <a:r>
              <a:rPr lang="en-US"/>
              <a:t>, 32(2):187-270.</a:t>
            </a:r>
          </a:p>
          <a:p>
            <a:r>
              <a:rPr lang="en-US"/>
              <a:t>Agawu, V. K. (1989). Notation in theory and practice. </a:t>
            </a:r>
            <a:r>
              <a:rPr lang="en-US" i="1"/>
              <a:t>Music Analysis</a:t>
            </a:r>
            <a:r>
              <a:rPr lang="en-US"/>
              <a:t>, 8(3):275-301.</a:t>
            </a:r>
          </a:p>
          <a:p>
            <a:endParaRPr lang="en-US"/>
          </a:p>
        </p:txBody>
      </p:sp>
    </p:spTree>
    <p:extLst>
      <p:ext uri="{BB962C8B-B14F-4D97-AF65-F5344CB8AC3E}">
        <p14:creationId xmlns:p14="http://schemas.microsoft.com/office/powerpoint/2010/main" val="635238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838200" y="365126"/>
            <a:ext cx="10515600" cy="826532"/>
          </a:xfrm>
        </p:spPr>
        <p:txBody>
          <a:bodyPr>
            <a:normAutofit fontScale="90000"/>
          </a:bodyPr>
          <a:lstStyle/>
          <a:p>
            <a:r>
              <a:rPr lang="en-GB" sz="3600">
                <a:latin typeface="Calibri" charset="0"/>
              </a:rPr>
              <a:t>Musical objects are interpreted </a:t>
            </a:r>
            <a:br>
              <a:rPr lang="en-GB" sz="3600">
                <a:latin typeface="Calibri" charset="0"/>
              </a:rPr>
            </a:br>
            <a:r>
              <a:rPr lang="en-GB" sz="3600">
                <a:latin typeface="Calibri" charset="0"/>
              </a:rPr>
              <a:t>in the context of larger containing objects</a:t>
            </a:r>
          </a:p>
        </p:txBody>
      </p:sp>
      <p:sp>
        <p:nvSpPr>
          <p:cNvPr id="3" name="Content Placeholder 2"/>
          <p:cNvSpPr>
            <a:spLocks noGrp="1"/>
          </p:cNvSpPr>
          <p:nvPr>
            <p:ph idx="1"/>
          </p:nvPr>
        </p:nvSpPr>
        <p:spPr>
          <a:xfrm>
            <a:off x="6076950" y="1600200"/>
            <a:ext cx="4133850" cy="4709120"/>
          </a:xfrm>
        </p:spPr>
        <p:txBody>
          <a:bodyPr rtlCol="0">
            <a:normAutofit fontScale="70000" lnSpcReduction="20000"/>
          </a:bodyPr>
          <a:lstStyle/>
          <a:p>
            <a:pPr>
              <a:buFont typeface="Arial"/>
              <a:buChar char="•"/>
              <a:defRPr/>
            </a:pPr>
            <a:r>
              <a:rPr lang="en-GB" dirty="0">
                <a:ea typeface="+mn-ea"/>
                <a:cs typeface="+mn-cs"/>
              </a:rPr>
              <a:t>A </a:t>
            </a:r>
            <a:r>
              <a:rPr lang="en-GB" i="1" dirty="0">
                <a:ea typeface="+mn-ea"/>
                <a:cs typeface="+mn-cs"/>
              </a:rPr>
              <a:t>musical object</a:t>
            </a:r>
            <a:r>
              <a:rPr lang="en-GB" b="1" dirty="0">
                <a:ea typeface="+mn-ea"/>
                <a:cs typeface="+mn-cs"/>
              </a:rPr>
              <a:t> </a:t>
            </a:r>
            <a:r>
              <a:rPr lang="en-GB" dirty="0">
                <a:ea typeface="+mn-ea"/>
                <a:cs typeface="+mn-cs"/>
              </a:rPr>
              <a:t>(phrase, section, movement, work, corpus, ...) is usually interpreted </a:t>
            </a:r>
            <a:r>
              <a:rPr lang="en-GB" b="1" i="1" dirty="0">
                <a:ea typeface="+mn-ea"/>
                <a:cs typeface="+mn-cs"/>
              </a:rPr>
              <a:t>within the context of </a:t>
            </a:r>
            <a:r>
              <a:rPr lang="en-GB" dirty="0">
                <a:ea typeface="+mn-ea"/>
                <a:cs typeface="+mn-cs"/>
              </a:rPr>
              <a:t>some larger object that contains it</a:t>
            </a:r>
          </a:p>
          <a:p>
            <a:pPr lvl="1">
              <a:buFont typeface="Arial"/>
              <a:buChar char="–"/>
              <a:defRPr/>
            </a:pPr>
            <a:r>
              <a:rPr lang="en-GB" dirty="0">
                <a:ea typeface="+mn-ea"/>
              </a:rPr>
              <a:t>e.g., a work (W) is often interpreted in the context of its composer’s other works (C), or other works in the same genre or form (F) or other works for the same instrument(s) (I)</a:t>
            </a:r>
          </a:p>
          <a:p>
            <a:pPr>
              <a:buFont typeface="Arial"/>
              <a:buChar char="–"/>
              <a:defRPr/>
            </a:pPr>
            <a:r>
              <a:rPr lang="en-GB" dirty="0">
                <a:ea typeface="+mn-ea"/>
              </a:rPr>
              <a:t>Understanding an object as being an instance of some category of objects, corresponds to a </a:t>
            </a:r>
            <a:r>
              <a:rPr lang="en-GB" b="1" i="1" dirty="0">
                <a:ea typeface="+mn-ea"/>
              </a:rPr>
              <a:t>two-part code </a:t>
            </a:r>
            <a:r>
              <a:rPr lang="en-GB" dirty="0">
                <a:ea typeface="+mn-ea"/>
              </a:rPr>
              <a:t>(Li and Vitányi, 2019, p.410)</a:t>
            </a:r>
            <a:r>
              <a:rPr lang="en-GB" i="1" dirty="0">
                <a:ea typeface="+mn-ea"/>
              </a:rPr>
              <a:t> </a:t>
            </a:r>
          </a:p>
          <a:p>
            <a:pPr lvl="1">
              <a:buFont typeface="Arial"/>
              <a:buChar char="–"/>
              <a:defRPr/>
            </a:pPr>
            <a:r>
              <a:rPr lang="en-GB" dirty="0">
                <a:ea typeface="+mn-ea"/>
              </a:rPr>
              <a:t>the “model description” which is the characteristic function of the context set</a:t>
            </a:r>
          </a:p>
          <a:p>
            <a:pPr lvl="1">
              <a:buFont typeface="Arial"/>
              <a:buChar char="–"/>
              <a:defRPr/>
            </a:pPr>
            <a:r>
              <a:rPr lang="en-GB" dirty="0" err="1">
                <a:ea typeface="+mn-ea"/>
              </a:rPr>
              <a:t>the </a:t>
            </a:r>
            <a:r>
              <a:rPr lang="en-GB" i="1" dirty="0" err="1">
                <a:ea typeface="+mn-ea"/>
              </a:rPr>
              <a:t>data-to-model code </a:t>
            </a:r>
            <a:r>
              <a:rPr lang="en-GB" dirty="0" err="1">
                <a:ea typeface="+mn-ea"/>
              </a:rPr>
              <a:t>uniquely </a:t>
            </a:r>
            <a:r>
              <a:rPr lang="en-GB" dirty="0">
                <a:ea typeface="+mn-ea"/>
              </a:rPr>
              <a:t>identifying the object as member of the context set – this part is random</a:t>
            </a:r>
          </a:p>
          <a:p>
            <a:pPr>
              <a:buFont typeface="Arial"/>
              <a:buChar char="•"/>
              <a:defRPr/>
            </a:pPr>
            <a:endParaRPr lang="en-GB" dirty="0">
              <a:ea typeface="+mn-ea"/>
              <a:cs typeface="+mn-cs"/>
            </a:endParaRPr>
          </a:p>
        </p:txBody>
      </p:sp>
      <p:sp>
        <p:nvSpPr>
          <p:cNvPr id="4" name="Oval 3"/>
          <p:cNvSpPr/>
          <p:nvPr/>
        </p:nvSpPr>
        <p:spPr>
          <a:xfrm>
            <a:off x="1981200" y="1600201"/>
            <a:ext cx="4095750" cy="4525963"/>
          </a:xfrm>
          <a:prstGeom prst="ellipse">
            <a:avLst/>
          </a:prstGeom>
          <a:noFill/>
        </p:spPr>
        <p:style>
          <a:lnRef idx="1">
            <a:schemeClr val="accent1"/>
          </a:lnRef>
          <a:fillRef idx="3">
            <a:schemeClr val="accent1"/>
          </a:fillRef>
          <a:effectRef idx="2">
            <a:schemeClr val="accent1"/>
          </a:effectRef>
          <a:fontRef idx="minor">
            <a:schemeClr val="lt1"/>
          </a:fontRef>
        </p:style>
        <p:txBody>
          <a:bodyPr anchorCtr="1"/>
          <a:lstStyle/>
          <a:p>
            <a:pPr algn="ctr">
              <a:defRPr/>
            </a:pPr>
            <a:endParaRPr lang="en-GB" dirty="0"/>
          </a:p>
        </p:txBody>
      </p:sp>
      <p:sp>
        <p:nvSpPr>
          <p:cNvPr id="5" name="Oval 4"/>
          <p:cNvSpPr/>
          <p:nvPr/>
        </p:nvSpPr>
        <p:spPr>
          <a:xfrm>
            <a:off x="2406651" y="2647950"/>
            <a:ext cx="3268663" cy="3346450"/>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6" name="Oval 5"/>
          <p:cNvSpPr/>
          <p:nvPr/>
        </p:nvSpPr>
        <p:spPr>
          <a:xfrm>
            <a:off x="2638425" y="3686175"/>
            <a:ext cx="1874838" cy="1843088"/>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7" name="Oval 6"/>
          <p:cNvSpPr/>
          <p:nvPr/>
        </p:nvSpPr>
        <p:spPr>
          <a:xfrm>
            <a:off x="3163888" y="2770188"/>
            <a:ext cx="1765300" cy="1892300"/>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8" name="Oval 7"/>
          <p:cNvSpPr/>
          <p:nvPr/>
        </p:nvSpPr>
        <p:spPr>
          <a:xfrm>
            <a:off x="3429001" y="3686175"/>
            <a:ext cx="1998663" cy="1843088"/>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9" name="Oval 8"/>
          <p:cNvSpPr/>
          <p:nvPr/>
        </p:nvSpPr>
        <p:spPr>
          <a:xfrm>
            <a:off x="3616326" y="3949701"/>
            <a:ext cx="733425" cy="644525"/>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0" name="Oval 9"/>
          <p:cNvSpPr/>
          <p:nvPr/>
        </p:nvSpPr>
        <p:spPr>
          <a:xfrm>
            <a:off x="3832225" y="4024314"/>
            <a:ext cx="439738" cy="492125"/>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1" name="Oval 10"/>
          <p:cNvSpPr/>
          <p:nvPr/>
        </p:nvSpPr>
        <p:spPr>
          <a:xfrm>
            <a:off x="4002088" y="4119563"/>
            <a:ext cx="207962" cy="304800"/>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55307" name="TextBox 11"/>
          <p:cNvSpPr txBox="1">
            <a:spLocks noChangeArrowheads="1"/>
          </p:cNvSpPr>
          <p:nvPr/>
        </p:nvSpPr>
        <p:spPr bwMode="auto">
          <a:xfrm>
            <a:off x="3952875" y="4089400"/>
            <a:ext cx="32412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800"/>
              <a:t>P</a:t>
            </a:r>
          </a:p>
        </p:txBody>
      </p:sp>
      <p:sp>
        <p:nvSpPr>
          <p:cNvPr id="55308" name="TextBox 12"/>
          <p:cNvSpPr txBox="1">
            <a:spLocks noChangeArrowheads="1"/>
          </p:cNvSpPr>
          <p:nvPr/>
        </p:nvSpPr>
        <p:spPr bwMode="auto">
          <a:xfrm>
            <a:off x="3779838" y="4086225"/>
            <a:ext cx="34176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800"/>
              <a:t>S</a:t>
            </a:r>
          </a:p>
        </p:txBody>
      </p:sp>
      <p:sp>
        <p:nvSpPr>
          <p:cNvPr id="55309" name="TextBox 13"/>
          <p:cNvSpPr txBox="1">
            <a:spLocks noChangeArrowheads="1"/>
          </p:cNvSpPr>
          <p:nvPr/>
        </p:nvSpPr>
        <p:spPr bwMode="auto">
          <a:xfrm>
            <a:off x="3532188" y="4086225"/>
            <a:ext cx="4122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800"/>
              <a:t>W</a:t>
            </a:r>
          </a:p>
        </p:txBody>
      </p:sp>
      <p:sp>
        <p:nvSpPr>
          <p:cNvPr id="55310" name="TextBox 14"/>
          <p:cNvSpPr txBox="1">
            <a:spLocks noChangeArrowheads="1"/>
          </p:cNvSpPr>
          <p:nvPr/>
        </p:nvSpPr>
        <p:spPr bwMode="auto">
          <a:xfrm>
            <a:off x="4740275" y="4629150"/>
            <a:ext cx="31771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800"/>
              <a:t>F</a:t>
            </a:r>
          </a:p>
        </p:txBody>
      </p:sp>
      <p:sp>
        <p:nvSpPr>
          <p:cNvPr id="55311" name="TextBox 15"/>
          <p:cNvSpPr txBox="1">
            <a:spLocks noChangeArrowheads="1"/>
          </p:cNvSpPr>
          <p:nvPr/>
        </p:nvSpPr>
        <p:spPr bwMode="auto">
          <a:xfrm>
            <a:off x="2859088" y="4662488"/>
            <a:ext cx="34657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800"/>
              <a:t>C</a:t>
            </a:r>
          </a:p>
        </p:txBody>
      </p:sp>
      <p:sp>
        <p:nvSpPr>
          <p:cNvPr id="55312" name="TextBox 16"/>
          <p:cNvSpPr txBox="1">
            <a:spLocks noChangeArrowheads="1"/>
          </p:cNvSpPr>
          <p:nvPr/>
        </p:nvSpPr>
        <p:spPr bwMode="auto">
          <a:xfrm>
            <a:off x="2768600" y="3346450"/>
            <a:ext cx="32733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800"/>
              <a:t>T</a:t>
            </a:r>
          </a:p>
        </p:txBody>
      </p:sp>
      <p:sp>
        <p:nvSpPr>
          <p:cNvPr id="55313" name="TextBox 17"/>
          <p:cNvSpPr txBox="1">
            <a:spLocks noChangeArrowheads="1"/>
          </p:cNvSpPr>
          <p:nvPr/>
        </p:nvSpPr>
        <p:spPr bwMode="auto">
          <a:xfrm>
            <a:off x="3849689" y="1917700"/>
            <a:ext cx="3825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800"/>
              <a:t>M</a:t>
            </a:r>
          </a:p>
        </p:txBody>
      </p:sp>
      <p:sp>
        <p:nvSpPr>
          <p:cNvPr id="55314" name="TextBox 18"/>
          <p:cNvSpPr txBox="1">
            <a:spLocks noChangeArrowheads="1"/>
          </p:cNvSpPr>
          <p:nvPr/>
        </p:nvSpPr>
        <p:spPr bwMode="auto">
          <a:xfrm>
            <a:off x="3857625" y="3005138"/>
            <a:ext cx="2824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800"/>
              <a:t>I</a:t>
            </a:r>
          </a:p>
        </p:txBody>
      </p:sp>
      <p:sp>
        <p:nvSpPr>
          <p:cNvPr id="12" name="TextBox 11">
            <a:extLst>
              <a:ext uri="{FF2B5EF4-FFF2-40B4-BE49-F238E27FC236}">
                <a16:creationId xmlns:a16="http://schemas.microsoft.com/office/drawing/2014/main" id="{1EE96FE8-8451-67FD-A05C-F3F3FFF6F3F2}"/>
              </a:ext>
            </a:extLst>
          </p:cNvPr>
          <p:cNvSpPr txBox="1"/>
          <p:nvPr/>
        </p:nvSpPr>
        <p:spPr>
          <a:xfrm>
            <a:off x="458028" y="6116638"/>
            <a:ext cx="11237843" cy="646331"/>
          </a:xfrm>
          <a:prstGeom prst="rect">
            <a:avLst/>
          </a:prstGeom>
          <a:noFill/>
        </p:spPr>
        <p:txBody>
          <a:bodyPr wrap="square">
            <a:spAutoFit/>
          </a:bodyPr>
          <a:lstStyle/>
          <a:p>
            <a:r>
              <a:rPr lang="en-GB" sz="1200" b="0" i="0">
                <a:solidFill>
                  <a:srgbClr val="222222"/>
                </a:solidFill>
                <a:effectLst/>
                <a:latin typeface="verdana" panose="020B0604030504040204" pitchFamily="34" charset="0"/>
              </a:rPr>
              <a:t>Meredith, D. (2013). Analysis by compression: Automatic generation of compact geometric encodings of musical objects. </a:t>
            </a:r>
            <a:r>
              <a:rPr lang="en-GB" sz="1200" b="0" i="0">
                <a:solidFill>
                  <a:srgbClr val="550000"/>
                </a:solidFill>
                <a:effectLst/>
                <a:latin typeface="verdana" panose="020B0604030504040204" pitchFamily="34" charset="0"/>
                <a:hlinkClick r:id="rId2"/>
              </a:rPr>
              <a:t>The Music Encoding Conference 2013</a:t>
            </a:r>
            <a:r>
              <a:rPr lang="en-GB" sz="1200" b="0" i="0">
                <a:solidFill>
                  <a:srgbClr val="222222"/>
                </a:solidFill>
                <a:effectLst/>
                <a:latin typeface="verdana" panose="020B0604030504040204" pitchFamily="34" charset="0"/>
              </a:rPr>
              <a:t> (22-24 May 2013), Mainz Academy for Literature and Sciences, Mainz, Germany. pp. 41-53. [</a:t>
            </a:r>
            <a:r>
              <a:rPr lang="en-GB" sz="1200" b="0" i="0">
                <a:solidFill>
                  <a:srgbClr val="550000"/>
                </a:solidFill>
                <a:effectLst/>
                <a:latin typeface="verdana" panose="020B0604030504040204" pitchFamily="34" charset="0"/>
                <a:hlinkClick r:id="rId3"/>
              </a:rPr>
              <a:t>Extended abstract</a:t>
            </a:r>
            <a:r>
              <a:rPr lang="en-GB" sz="1200" b="0" i="0">
                <a:solidFill>
                  <a:srgbClr val="222222"/>
                </a:solidFill>
                <a:effectLst/>
                <a:latin typeface="verdana" panose="020B0604030504040204" pitchFamily="34" charset="0"/>
              </a:rPr>
              <a:t>] [</a:t>
            </a:r>
            <a:r>
              <a:rPr lang="en-GB" sz="1200" b="0" i="0">
                <a:solidFill>
                  <a:srgbClr val="550000"/>
                </a:solidFill>
                <a:effectLst/>
                <a:latin typeface="verdana" panose="020B0604030504040204" pitchFamily="34" charset="0"/>
                <a:hlinkClick r:id="rId4"/>
              </a:rPr>
              <a:t>Slides</a:t>
            </a:r>
            <a:r>
              <a:rPr lang="en-GB" sz="1200" b="0" i="0">
                <a:solidFill>
                  <a:srgbClr val="222222"/>
                </a:solidFill>
                <a:effectLst/>
                <a:latin typeface="verdana" panose="020B0604030504040204" pitchFamily="34" charset="0"/>
              </a:rPr>
              <a:t>] [</a:t>
            </a:r>
            <a:r>
              <a:rPr lang="en-GB" sz="1200" b="0" i="0">
                <a:solidFill>
                  <a:srgbClr val="550000"/>
                </a:solidFill>
                <a:effectLst/>
                <a:latin typeface="verdana" panose="020B0604030504040204" pitchFamily="34" charset="0"/>
                <a:hlinkClick r:id="rId5"/>
              </a:rPr>
              <a:t>Full paper</a:t>
            </a:r>
            <a:r>
              <a:rPr lang="en-GB" sz="1200" b="0" i="0">
                <a:solidFill>
                  <a:srgbClr val="222222"/>
                </a:solidFill>
                <a:effectLst/>
                <a:latin typeface="verdana" panose="020B0604030504040204" pitchFamily="34" charset="0"/>
              </a:rPr>
              <a:t>] [</a:t>
            </a:r>
            <a:r>
              <a:rPr lang="en-GB" sz="1200" b="0" i="0">
                <a:solidFill>
                  <a:srgbClr val="550000"/>
                </a:solidFill>
                <a:effectLst/>
                <a:latin typeface="verdana" panose="020B0604030504040204" pitchFamily="34" charset="0"/>
                <a:hlinkClick r:id="rId6"/>
              </a:rPr>
              <a:t>Proceedings</a:t>
            </a:r>
            <a:r>
              <a:rPr lang="en-GB" sz="1200" b="0" i="0">
                <a:solidFill>
                  <a:srgbClr val="222222"/>
                </a:solidFill>
                <a:effectLst/>
                <a:latin typeface="verdana" panose="020B0604030504040204" pitchFamily="34" charset="0"/>
              </a:rPr>
              <a:t>]</a:t>
            </a:r>
            <a:endParaRPr lang="en-US" sz="1200"/>
          </a:p>
        </p:txBody>
      </p:sp>
    </p:spTree>
    <p:extLst>
      <p:ext uri="{BB962C8B-B14F-4D97-AF65-F5344CB8AC3E}">
        <p14:creationId xmlns:p14="http://schemas.microsoft.com/office/powerpoint/2010/main" val="3288064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66305-69BD-43E9-B1E3-EAA63971B343}"/>
              </a:ext>
            </a:extLst>
          </p:cNvPr>
          <p:cNvSpPr>
            <a:spLocks noGrp="1"/>
          </p:cNvSpPr>
          <p:nvPr>
            <p:ph type="title"/>
          </p:nvPr>
        </p:nvSpPr>
        <p:spPr>
          <a:xfrm>
            <a:off x="327991" y="305912"/>
            <a:ext cx="10515600" cy="668545"/>
          </a:xfrm>
        </p:spPr>
        <p:txBody>
          <a:bodyPr>
            <a:normAutofit fontScale="90000"/>
          </a:bodyPr>
          <a:lstStyle/>
          <a:p>
            <a:r>
              <a:rPr lang="en-GB" dirty="0"/>
              <a:t>Other music-theoretic compression strategies</a:t>
            </a:r>
          </a:p>
        </p:txBody>
      </p:sp>
      <p:sp>
        <p:nvSpPr>
          <p:cNvPr id="3" name="Content Placeholder 2">
            <a:extLst>
              <a:ext uri="{FF2B5EF4-FFF2-40B4-BE49-F238E27FC236}">
                <a16:creationId xmlns:a16="http://schemas.microsoft.com/office/drawing/2014/main" id="{E4CCDB13-9647-41BD-B400-E77DF9A25987}"/>
              </a:ext>
            </a:extLst>
          </p:cNvPr>
          <p:cNvSpPr>
            <a:spLocks noGrp="1"/>
          </p:cNvSpPr>
          <p:nvPr>
            <p:ph idx="1"/>
          </p:nvPr>
        </p:nvSpPr>
        <p:spPr>
          <a:xfrm>
            <a:off x="4432852" y="1033670"/>
            <a:ext cx="6920948" cy="5143293"/>
          </a:xfrm>
        </p:spPr>
        <p:txBody>
          <a:bodyPr>
            <a:normAutofit lnSpcReduction="10000"/>
          </a:bodyPr>
          <a:lstStyle/>
          <a:p>
            <a:r>
              <a:rPr lang="en-GB" dirty="0"/>
              <a:t>Voices</a:t>
            </a:r>
          </a:p>
          <a:p>
            <a:pPr lvl="1"/>
            <a:r>
              <a:rPr lang="en-GB" dirty="0"/>
              <a:t>Most notes within a voice end at the start of the next note – implies that offsets only have to be encoded in exceptional cases – reduces encoding length</a:t>
            </a:r>
          </a:p>
          <a:p>
            <a:r>
              <a:rPr lang="en-GB" dirty="0"/>
              <a:t>Metre</a:t>
            </a:r>
          </a:p>
          <a:p>
            <a:pPr lvl="1"/>
            <a:r>
              <a:rPr lang="en-GB" dirty="0"/>
              <a:t>More frequently occurring time point categories encoded by short labels, corresponding to higher levels in a metrical hierarchy</a:t>
            </a:r>
          </a:p>
          <a:p>
            <a:pPr lvl="1"/>
            <a:r>
              <a:rPr lang="en-GB"/>
              <a:t>Compare Shannon–Fano coding </a:t>
            </a:r>
          </a:p>
          <a:p>
            <a:r>
              <a:rPr lang="en-GB"/>
              <a:t>Pitch</a:t>
            </a:r>
            <a:endParaRPr lang="en-GB" dirty="0"/>
          </a:p>
          <a:p>
            <a:pPr lvl="1"/>
            <a:r>
              <a:rPr lang="en-GB" dirty="0"/>
              <a:t>More frequently occurring pitch classes encoded with shorter labels, corresponding to higher levels in a </a:t>
            </a:r>
            <a:r>
              <a:rPr lang="en-GB"/>
              <a:t>tonal hierarchy</a:t>
            </a:r>
            <a:endParaRPr lang="en-GB" dirty="0"/>
          </a:p>
        </p:txBody>
      </p:sp>
      <p:pic>
        <p:nvPicPr>
          <p:cNvPr id="1025" name="Picture 1" descr="page1image41456304">
            <a:extLst>
              <a:ext uri="{FF2B5EF4-FFF2-40B4-BE49-F238E27FC236}">
                <a16:creationId xmlns:a16="http://schemas.microsoft.com/office/drawing/2014/main" id="{85F85067-6FD6-ECB7-769A-220070049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991" y="964096"/>
            <a:ext cx="4081654" cy="56156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25CDAB-1993-00D6-3ED6-88B6BBBEF3AA}"/>
              </a:ext>
            </a:extLst>
          </p:cNvPr>
          <p:cNvSpPr txBox="1"/>
          <p:nvPr/>
        </p:nvSpPr>
        <p:spPr>
          <a:xfrm>
            <a:off x="4432853" y="6295389"/>
            <a:ext cx="5500502" cy="276999"/>
          </a:xfrm>
          <a:prstGeom prst="rect">
            <a:avLst/>
          </a:prstGeom>
          <a:noFill/>
        </p:spPr>
        <p:txBody>
          <a:bodyPr wrap="square">
            <a:spAutoFit/>
          </a:bodyPr>
          <a:lstStyle/>
          <a:p>
            <a:r>
              <a:rPr lang="en-US" sz="1200">
                <a:hlinkClick r:id="rId3"/>
              </a:rPr>
              <a:t>https://open.spotify.com/track/64w9ojtwgMzD9CWoKG0LVn?si=4ef75883d6074228</a:t>
            </a:r>
            <a:r>
              <a:rPr lang="en-US" sz="1200"/>
              <a:t> </a:t>
            </a:r>
          </a:p>
        </p:txBody>
      </p:sp>
    </p:spTree>
    <p:extLst>
      <p:ext uri="{BB962C8B-B14F-4D97-AF65-F5344CB8AC3E}">
        <p14:creationId xmlns:p14="http://schemas.microsoft.com/office/powerpoint/2010/main" val="8687651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18B0A-8E3B-4CFA-9253-2EB726B80C6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20642D3-BC61-49A3-A1BA-99D569D1C0EA}"/>
              </a:ext>
            </a:extLst>
          </p:cNvPr>
          <p:cNvSpPr>
            <a:spLocks noGrp="1"/>
          </p:cNvSpPr>
          <p:nvPr>
            <p:ph idx="1"/>
          </p:nvPr>
        </p:nvSpPr>
        <p:spPr/>
        <p:txBody>
          <a:bodyPr/>
          <a:lstStyle/>
          <a:p>
            <a:r>
              <a:rPr lang="en-US"/>
              <a:t>asd </a:t>
            </a:r>
            <a:endParaRPr lang="en-GB"/>
          </a:p>
        </p:txBody>
      </p:sp>
      <p:pic>
        <p:nvPicPr>
          <p:cNvPr id="5" name="Picture 4">
            <a:extLst>
              <a:ext uri="{FF2B5EF4-FFF2-40B4-BE49-F238E27FC236}">
                <a16:creationId xmlns:a16="http://schemas.microsoft.com/office/drawing/2014/main" id="{70A0BCA7-BA71-4144-AC32-A0A88E7B500E}"/>
              </a:ext>
            </a:extLst>
          </p:cNvPr>
          <p:cNvPicPr>
            <a:picLocks noChangeAspect="1"/>
          </p:cNvPicPr>
          <p:nvPr/>
        </p:nvPicPr>
        <p:blipFill>
          <a:blip r:embed="rId2"/>
          <a:stretch>
            <a:fillRect/>
          </a:stretch>
        </p:blipFill>
        <p:spPr>
          <a:xfrm>
            <a:off x="242140" y="474383"/>
            <a:ext cx="11852205" cy="6018492"/>
          </a:xfrm>
          <a:prstGeom prst="rect">
            <a:avLst/>
          </a:prstGeom>
        </p:spPr>
      </p:pic>
    </p:spTree>
    <p:extLst>
      <p:ext uri="{BB962C8B-B14F-4D97-AF65-F5344CB8AC3E}">
        <p14:creationId xmlns:p14="http://schemas.microsoft.com/office/powerpoint/2010/main" val="2282253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a:defRPr/>
            </a:pPr>
            <a:r>
              <a:rPr lang="en-GB" sz="3600" dirty="0"/>
              <a:t>Music analysts look for short programs that compute collections</a:t>
            </a:r>
            <a:r>
              <a:rPr lang="en-GB" sz="3600" i="1" dirty="0"/>
              <a:t> </a:t>
            </a:r>
            <a:r>
              <a:rPr lang="en-GB" sz="3600" dirty="0"/>
              <a:t>of musical objects</a:t>
            </a:r>
          </a:p>
        </p:txBody>
      </p:sp>
      <p:sp>
        <p:nvSpPr>
          <p:cNvPr id="3" name="Content Placeholder 2"/>
          <p:cNvSpPr>
            <a:spLocks noGrp="1"/>
          </p:cNvSpPr>
          <p:nvPr>
            <p:ph idx="1"/>
          </p:nvPr>
        </p:nvSpPr>
        <p:spPr>
          <a:xfrm>
            <a:off x="6108700" y="1600201"/>
            <a:ext cx="4102100" cy="4525963"/>
          </a:xfrm>
        </p:spPr>
        <p:txBody>
          <a:bodyPr rtlCol="0">
            <a:normAutofit lnSpcReduction="10000"/>
          </a:bodyPr>
          <a:lstStyle/>
          <a:p>
            <a:pPr>
              <a:buFont typeface="Arial"/>
              <a:buChar char="•"/>
              <a:defRPr/>
            </a:pPr>
            <a:r>
              <a:rPr lang="en-GB" dirty="0">
                <a:ea typeface="+mn-ea"/>
                <a:cs typeface="+mn-cs"/>
              </a:rPr>
              <a:t>The analyst tries to find the </a:t>
            </a:r>
            <a:r>
              <a:rPr lang="en-GB" b="1" i="1" dirty="0">
                <a:ea typeface="+mn-ea"/>
                <a:cs typeface="+mn-cs"/>
              </a:rPr>
              <a:t>shortest</a:t>
            </a:r>
            <a:r>
              <a:rPr lang="en-GB" dirty="0">
                <a:ea typeface="+mn-ea"/>
                <a:cs typeface="+mn-cs"/>
              </a:rPr>
              <a:t> program that computes a </a:t>
            </a:r>
            <a:r>
              <a:rPr lang="en-GB" i="1" dirty="0">
                <a:ea typeface="+mn-ea"/>
                <a:cs typeface="+mn-cs"/>
              </a:rPr>
              <a:t>set </a:t>
            </a:r>
            <a:r>
              <a:rPr lang="en-GB" dirty="0">
                <a:ea typeface="+mn-ea"/>
                <a:cs typeface="+mn-cs"/>
              </a:rPr>
              <a:t>of </a:t>
            </a:r>
            <a:r>
              <a:rPr lang="en-GB" b="1" i="1" dirty="0">
                <a:ea typeface="+mn-ea"/>
                <a:cs typeface="+mn-cs"/>
              </a:rPr>
              <a:t>extensional </a:t>
            </a:r>
            <a:r>
              <a:rPr lang="en-GB" dirty="0">
                <a:ea typeface="+mn-ea"/>
                <a:cs typeface="+mn-cs"/>
              </a:rPr>
              <a:t>descriptions of</a:t>
            </a:r>
          </a:p>
          <a:p>
            <a:pPr lvl="1">
              <a:buFont typeface="Arial"/>
              <a:buChar char="–"/>
              <a:defRPr/>
            </a:pPr>
            <a:r>
              <a:rPr lang="en-GB" dirty="0">
                <a:ea typeface="+mn-ea"/>
              </a:rPr>
              <a:t>the object to be explained (the </a:t>
            </a:r>
            <a:r>
              <a:rPr lang="en-GB" b="1" i="1" dirty="0" err="1">
                <a:ea typeface="+mn-ea"/>
              </a:rPr>
              <a:t>explanandum</a:t>
            </a:r>
            <a:r>
              <a:rPr lang="en-GB" dirty="0">
                <a:ea typeface="+mn-ea"/>
              </a:rPr>
              <a:t>)</a:t>
            </a:r>
          </a:p>
          <a:p>
            <a:pPr lvl="1">
              <a:buFont typeface="Arial"/>
              <a:buChar char="–"/>
              <a:defRPr/>
            </a:pPr>
            <a:r>
              <a:rPr lang="en-GB" dirty="0">
                <a:ea typeface="+mn-ea"/>
              </a:rPr>
              <a:t>other objects, related to the </a:t>
            </a:r>
            <a:r>
              <a:rPr lang="en-GB" dirty="0" err="1">
                <a:ea typeface="+mn-ea"/>
              </a:rPr>
              <a:t>explanandum</a:t>
            </a:r>
            <a:r>
              <a:rPr lang="en-GB" dirty="0">
                <a:ea typeface="+mn-ea"/>
              </a:rPr>
              <a:t>, defining a </a:t>
            </a:r>
            <a:r>
              <a:rPr lang="en-GB" b="1" i="1" dirty="0">
                <a:ea typeface="+mn-ea"/>
              </a:rPr>
              <a:t>context</a:t>
            </a:r>
            <a:r>
              <a:rPr lang="en-GB" dirty="0">
                <a:ea typeface="+mn-ea"/>
              </a:rPr>
              <a:t> within which the </a:t>
            </a:r>
            <a:r>
              <a:rPr lang="en-GB" dirty="0" err="1">
                <a:ea typeface="+mn-ea"/>
              </a:rPr>
              <a:t>explanandum</a:t>
            </a:r>
            <a:r>
              <a:rPr lang="en-GB" dirty="0">
                <a:ea typeface="+mn-ea"/>
              </a:rPr>
              <a:t> is to be interpreted</a:t>
            </a:r>
          </a:p>
        </p:txBody>
      </p:sp>
      <p:sp>
        <p:nvSpPr>
          <p:cNvPr id="4" name="Rectangle 3"/>
          <p:cNvSpPr/>
          <p:nvPr/>
        </p:nvSpPr>
        <p:spPr>
          <a:xfrm>
            <a:off x="3413125" y="1982789"/>
            <a:ext cx="465138" cy="51117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a:t>P</a:t>
            </a:r>
          </a:p>
        </p:txBody>
      </p:sp>
      <p:sp>
        <p:nvSpPr>
          <p:cNvPr id="5" name="Down Arrow 4"/>
          <p:cNvSpPr/>
          <p:nvPr/>
        </p:nvSpPr>
        <p:spPr>
          <a:xfrm>
            <a:off x="3227388" y="2959101"/>
            <a:ext cx="836612" cy="97472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6" name="Oval 5"/>
          <p:cNvSpPr/>
          <p:nvPr/>
        </p:nvSpPr>
        <p:spPr>
          <a:xfrm>
            <a:off x="2778125" y="4383089"/>
            <a:ext cx="1766888" cy="174307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7" name="Oval 6"/>
          <p:cNvSpPr/>
          <p:nvPr/>
        </p:nvSpPr>
        <p:spPr>
          <a:xfrm>
            <a:off x="3227389" y="4816476"/>
            <a:ext cx="185737"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8" name="Oval 7"/>
          <p:cNvSpPr/>
          <p:nvPr/>
        </p:nvSpPr>
        <p:spPr>
          <a:xfrm>
            <a:off x="3692525" y="4783139"/>
            <a:ext cx="185738" cy="1857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9" name="Oval 8"/>
          <p:cNvSpPr/>
          <p:nvPr/>
        </p:nvSpPr>
        <p:spPr>
          <a:xfrm>
            <a:off x="3227389" y="5461000"/>
            <a:ext cx="185737"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0" name="Oval 9"/>
          <p:cNvSpPr/>
          <p:nvPr/>
        </p:nvSpPr>
        <p:spPr>
          <a:xfrm>
            <a:off x="3971925" y="5461000"/>
            <a:ext cx="185738"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1" name="Oval 10"/>
          <p:cNvSpPr/>
          <p:nvPr/>
        </p:nvSpPr>
        <p:spPr>
          <a:xfrm>
            <a:off x="3506789" y="5705475"/>
            <a:ext cx="185737"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2" name="Oval 11"/>
          <p:cNvSpPr/>
          <p:nvPr/>
        </p:nvSpPr>
        <p:spPr>
          <a:xfrm>
            <a:off x="3598864" y="5246689"/>
            <a:ext cx="185737" cy="1857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3" name="Oval 12"/>
          <p:cNvSpPr/>
          <p:nvPr/>
        </p:nvSpPr>
        <p:spPr>
          <a:xfrm>
            <a:off x="4124325" y="4930775"/>
            <a:ext cx="185738" cy="18573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4" name="TextBox 13">
            <a:extLst>
              <a:ext uri="{FF2B5EF4-FFF2-40B4-BE49-F238E27FC236}">
                <a16:creationId xmlns:a16="http://schemas.microsoft.com/office/drawing/2014/main" id="{3AABF479-B6C0-E4FA-1B5C-51B26946717C}"/>
              </a:ext>
            </a:extLst>
          </p:cNvPr>
          <p:cNvSpPr txBox="1"/>
          <p:nvPr/>
        </p:nvSpPr>
        <p:spPr>
          <a:xfrm>
            <a:off x="458028" y="6116638"/>
            <a:ext cx="11237843" cy="646331"/>
          </a:xfrm>
          <a:prstGeom prst="rect">
            <a:avLst/>
          </a:prstGeom>
          <a:noFill/>
        </p:spPr>
        <p:txBody>
          <a:bodyPr wrap="square">
            <a:spAutoFit/>
          </a:bodyPr>
          <a:lstStyle/>
          <a:p>
            <a:r>
              <a:rPr lang="en-GB" sz="1200" b="0" i="0">
                <a:solidFill>
                  <a:srgbClr val="222222"/>
                </a:solidFill>
                <a:effectLst/>
                <a:latin typeface="verdana" panose="020B0604030504040204" pitchFamily="34" charset="0"/>
              </a:rPr>
              <a:t>Meredith, D. (2013). Analysis by compression: Automatic generation of compact geometric encodings of musical objects. </a:t>
            </a:r>
            <a:r>
              <a:rPr lang="en-GB" sz="1200" b="0" i="0">
                <a:solidFill>
                  <a:srgbClr val="550000"/>
                </a:solidFill>
                <a:effectLst/>
                <a:latin typeface="verdana" panose="020B0604030504040204" pitchFamily="34" charset="0"/>
                <a:hlinkClick r:id="rId2"/>
              </a:rPr>
              <a:t>The Music Encoding Conference 2013</a:t>
            </a:r>
            <a:r>
              <a:rPr lang="en-GB" sz="1200" b="0" i="0">
                <a:solidFill>
                  <a:srgbClr val="222222"/>
                </a:solidFill>
                <a:effectLst/>
                <a:latin typeface="verdana" panose="020B0604030504040204" pitchFamily="34" charset="0"/>
              </a:rPr>
              <a:t> (22-24 May 2013), Mainz Academy for Literature and Sciences, Mainz, Germany. pp. 41-53. [</a:t>
            </a:r>
            <a:r>
              <a:rPr lang="en-GB" sz="1200" b="0" i="0">
                <a:solidFill>
                  <a:srgbClr val="550000"/>
                </a:solidFill>
                <a:effectLst/>
                <a:latin typeface="verdana" panose="020B0604030504040204" pitchFamily="34" charset="0"/>
                <a:hlinkClick r:id="rId3"/>
              </a:rPr>
              <a:t>Extended abstract</a:t>
            </a:r>
            <a:r>
              <a:rPr lang="en-GB" sz="1200" b="0" i="0">
                <a:solidFill>
                  <a:srgbClr val="222222"/>
                </a:solidFill>
                <a:effectLst/>
                <a:latin typeface="verdana" panose="020B0604030504040204" pitchFamily="34" charset="0"/>
              </a:rPr>
              <a:t>] [</a:t>
            </a:r>
            <a:r>
              <a:rPr lang="en-GB" sz="1200" b="0" i="0">
                <a:solidFill>
                  <a:srgbClr val="550000"/>
                </a:solidFill>
                <a:effectLst/>
                <a:latin typeface="verdana" panose="020B0604030504040204" pitchFamily="34" charset="0"/>
                <a:hlinkClick r:id="rId4"/>
              </a:rPr>
              <a:t>Slides</a:t>
            </a:r>
            <a:r>
              <a:rPr lang="en-GB" sz="1200" b="0" i="0">
                <a:solidFill>
                  <a:srgbClr val="222222"/>
                </a:solidFill>
                <a:effectLst/>
                <a:latin typeface="verdana" panose="020B0604030504040204" pitchFamily="34" charset="0"/>
              </a:rPr>
              <a:t>] [</a:t>
            </a:r>
            <a:r>
              <a:rPr lang="en-GB" sz="1200" b="0" i="0">
                <a:solidFill>
                  <a:srgbClr val="550000"/>
                </a:solidFill>
                <a:effectLst/>
                <a:latin typeface="verdana" panose="020B0604030504040204" pitchFamily="34" charset="0"/>
                <a:hlinkClick r:id="rId5"/>
              </a:rPr>
              <a:t>Full paper</a:t>
            </a:r>
            <a:r>
              <a:rPr lang="en-GB" sz="1200" b="0" i="0">
                <a:solidFill>
                  <a:srgbClr val="222222"/>
                </a:solidFill>
                <a:effectLst/>
                <a:latin typeface="verdana" panose="020B0604030504040204" pitchFamily="34" charset="0"/>
              </a:rPr>
              <a:t>] [</a:t>
            </a:r>
            <a:r>
              <a:rPr lang="en-GB" sz="1200" b="0" i="0">
                <a:solidFill>
                  <a:srgbClr val="550000"/>
                </a:solidFill>
                <a:effectLst/>
                <a:latin typeface="verdana" panose="020B0604030504040204" pitchFamily="34" charset="0"/>
                <a:hlinkClick r:id="rId6"/>
              </a:rPr>
              <a:t>Proceedings</a:t>
            </a:r>
            <a:r>
              <a:rPr lang="en-GB" sz="1200" b="0" i="0">
                <a:solidFill>
                  <a:srgbClr val="222222"/>
                </a:solidFill>
                <a:effectLst/>
                <a:latin typeface="verdana" panose="020B0604030504040204" pitchFamily="34" charset="0"/>
              </a:rPr>
              <a:t>]</a:t>
            </a:r>
            <a:endParaRPr lang="en-US" sz="1200"/>
          </a:p>
        </p:txBody>
      </p:sp>
    </p:spTree>
    <p:extLst>
      <p:ext uri="{BB962C8B-B14F-4D97-AF65-F5344CB8AC3E}">
        <p14:creationId xmlns:p14="http://schemas.microsoft.com/office/powerpoint/2010/main" val="2617959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956297" y="1499222"/>
            <a:ext cx="2014537" cy="452278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7" name="Rectangle 26"/>
          <p:cNvSpPr/>
          <p:nvPr/>
        </p:nvSpPr>
        <p:spPr>
          <a:xfrm>
            <a:off x="3358183" y="1499222"/>
            <a:ext cx="2012950" cy="452278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 name="Title 1"/>
          <p:cNvSpPr>
            <a:spLocks noGrp="1"/>
          </p:cNvSpPr>
          <p:nvPr>
            <p:ph type="title"/>
          </p:nvPr>
        </p:nvSpPr>
        <p:spPr>
          <a:xfrm>
            <a:off x="838200" y="365126"/>
            <a:ext cx="10515600" cy="957262"/>
          </a:xfrm>
        </p:spPr>
        <p:txBody>
          <a:bodyPr rtlCol="0">
            <a:normAutofit fontScale="90000"/>
          </a:bodyPr>
          <a:lstStyle/>
          <a:p>
            <a:pPr>
              <a:defRPr/>
            </a:pPr>
            <a:r>
              <a:rPr lang="en-GB" dirty="0">
                <a:ea typeface="+mj-ea"/>
                <a:cs typeface="+mj-cs"/>
              </a:rPr>
              <a:t>Listener interprets new music in the context of previously heard music</a:t>
            </a:r>
          </a:p>
        </p:txBody>
      </p:sp>
      <p:sp>
        <p:nvSpPr>
          <p:cNvPr id="3" name="Content Placeholder 2"/>
          <p:cNvSpPr>
            <a:spLocks noGrp="1"/>
          </p:cNvSpPr>
          <p:nvPr>
            <p:ph idx="1"/>
          </p:nvPr>
        </p:nvSpPr>
        <p:spPr>
          <a:xfrm>
            <a:off x="5458446" y="1417018"/>
            <a:ext cx="6237425" cy="4294670"/>
          </a:xfrm>
        </p:spPr>
        <p:txBody>
          <a:bodyPr rtlCol="0">
            <a:normAutofit/>
          </a:bodyPr>
          <a:lstStyle/>
          <a:p>
            <a:pPr>
              <a:buFont typeface="Arial"/>
              <a:buChar char="•"/>
              <a:defRPr/>
            </a:pPr>
            <a:r>
              <a:rPr lang="en-GB" dirty="0">
                <a:ea typeface="+mn-ea"/>
                <a:cs typeface="+mn-cs"/>
              </a:rPr>
              <a:t>When a listener interprets a new piece, the existing explanation (program), </a:t>
            </a:r>
            <a:r>
              <a:rPr lang="en-GB" i="1" dirty="0">
                <a:ea typeface="+mn-ea"/>
                <a:cs typeface="+mn-cs"/>
              </a:rPr>
              <a:t>P</a:t>
            </a:r>
            <a:r>
              <a:rPr lang="en-GB" dirty="0">
                <a:ea typeface="+mn-ea"/>
                <a:cs typeface="+mn-cs"/>
              </a:rPr>
              <a:t>, for all music previously heard is </a:t>
            </a:r>
            <a:r>
              <a:rPr lang="en-GB" i="1" dirty="0">
                <a:ea typeface="+mn-ea"/>
                <a:cs typeface="+mn-cs"/>
              </a:rPr>
              <a:t>modified</a:t>
            </a:r>
            <a:r>
              <a:rPr lang="en-GB" dirty="0">
                <a:ea typeface="+mn-ea"/>
                <a:cs typeface="+mn-cs"/>
              </a:rPr>
              <a:t> (as little as possible), to produce a new program, </a:t>
            </a:r>
            <a:r>
              <a:rPr lang="en-GB" i="1" dirty="0">
                <a:ea typeface="+mn-ea"/>
                <a:cs typeface="+mn-cs"/>
              </a:rPr>
              <a:t>P', </a:t>
            </a:r>
            <a:r>
              <a:rPr lang="en-GB" dirty="0">
                <a:ea typeface="+mn-ea"/>
                <a:cs typeface="+mn-cs"/>
              </a:rPr>
              <a:t>to account for the new music </a:t>
            </a:r>
            <a:r>
              <a:rPr lang="en-GB" b="1" i="1" dirty="0">
                <a:ea typeface="+mn-ea"/>
                <a:cs typeface="+mn-cs"/>
              </a:rPr>
              <a:t>in addition to the music already understood</a:t>
            </a:r>
            <a:endParaRPr lang="en-GB" dirty="0">
              <a:ea typeface="+mn-ea"/>
              <a:cs typeface="+mn-cs"/>
            </a:endParaRPr>
          </a:p>
          <a:p>
            <a:pPr>
              <a:buFont typeface="Arial"/>
              <a:buChar char="•"/>
              <a:defRPr/>
            </a:pPr>
            <a:r>
              <a:rPr lang="en-GB" dirty="0">
                <a:ea typeface="+mn-ea"/>
                <a:cs typeface="+mn-cs"/>
              </a:rPr>
              <a:t>This can potentially change the way that you understand music that you have previously heard</a:t>
            </a:r>
          </a:p>
        </p:txBody>
      </p:sp>
      <p:sp>
        <p:nvSpPr>
          <p:cNvPr id="7" name="Rectangle 6"/>
          <p:cNvSpPr/>
          <p:nvPr/>
        </p:nvSpPr>
        <p:spPr>
          <a:xfrm>
            <a:off x="1684958" y="1677989"/>
            <a:ext cx="465138" cy="51117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a:t>P</a:t>
            </a:r>
          </a:p>
        </p:txBody>
      </p:sp>
      <p:sp>
        <p:nvSpPr>
          <p:cNvPr id="8" name="Down Arrow 7"/>
          <p:cNvSpPr/>
          <p:nvPr/>
        </p:nvSpPr>
        <p:spPr>
          <a:xfrm>
            <a:off x="1499221" y="2654301"/>
            <a:ext cx="836612" cy="97472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9" name="Oval 8"/>
          <p:cNvSpPr/>
          <p:nvPr/>
        </p:nvSpPr>
        <p:spPr>
          <a:xfrm>
            <a:off x="1049958" y="4078289"/>
            <a:ext cx="1765300" cy="174307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0" name="Oval 9"/>
          <p:cNvSpPr/>
          <p:nvPr/>
        </p:nvSpPr>
        <p:spPr>
          <a:xfrm>
            <a:off x="1499222" y="4511676"/>
            <a:ext cx="185737"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1" name="Oval 10"/>
          <p:cNvSpPr/>
          <p:nvPr/>
        </p:nvSpPr>
        <p:spPr>
          <a:xfrm>
            <a:off x="1964358" y="4478339"/>
            <a:ext cx="185738" cy="1857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2" name="Oval 11"/>
          <p:cNvSpPr/>
          <p:nvPr/>
        </p:nvSpPr>
        <p:spPr>
          <a:xfrm>
            <a:off x="1499222" y="5156200"/>
            <a:ext cx="185737"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3" name="Oval 12"/>
          <p:cNvSpPr/>
          <p:nvPr/>
        </p:nvSpPr>
        <p:spPr>
          <a:xfrm>
            <a:off x="2242172" y="5156200"/>
            <a:ext cx="185737"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4" name="Oval 13"/>
          <p:cNvSpPr/>
          <p:nvPr/>
        </p:nvSpPr>
        <p:spPr>
          <a:xfrm>
            <a:off x="1777034" y="5400675"/>
            <a:ext cx="187325"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5" name="Oval 14"/>
          <p:cNvSpPr/>
          <p:nvPr/>
        </p:nvSpPr>
        <p:spPr>
          <a:xfrm>
            <a:off x="1870697" y="4941889"/>
            <a:ext cx="185737" cy="1857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6" name="Rectangle 15"/>
          <p:cNvSpPr/>
          <p:nvPr/>
        </p:nvSpPr>
        <p:spPr>
          <a:xfrm>
            <a:off x="4131297" y="1677989"/>
            <a:ext cx="465137" cy="51117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a:t>P'</a:t>
            </a:r>
          </a:p>
        </p:txBody>
      </p:sp>
      <p:sp>
        <p:nvSpPr>
          <p:cNvPr id="17" name="Down Arrow 16"/>
          <p:cNvSpPr/>
          <p:nvPr/>
        </p:nvSpPr>
        <p:spPr>
          <a:xfrm>
            <a:off x="3945559" y="2654301"/>
            <a:ext cx="836613" cy="97472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8" name="Oval 17"/>
          <p:cNvSpPr/>
          <p:nvPr/>
        </p:nvSpPr>
        <p:spPr>
          <a:xfrm>
            <a:off x="3496297" y="4078289"/>
            <a:ext cx="1766887" cy="174307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9" name="Oval 18"/>
          <p:cNvSpPr/>
          <p:nvPr/>
        </p:nvSpPr>
        <p:spPr>
          <a:xfrm>
            <a:off x="3945558" y="4511676"/>
            <a:ext cx="185738"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0" name="Oval 19"/>
          <p:cNvSpPr/>
          <p:nvPr/>
        </p:nvSpPr>
        <p:spPr>
          <a:xfrm>
            <a:off x="4410697" y="4478339"/>
            <a:ext cx="185737" cy="1857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1" name="Oval 20"/>
          <p:cNvSpPr/>
          <p:nvPr/>
        </p:nvSpPr>
        <p:spPr>
          <a:xfrm>
            <a:off x="3945558" y="5156200"/>
            <a:ext cx="185738"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2" name="Oval 21"/>
          <p:cNvSpPr/>
          <p:nvPr/>
        </p:nvSpPr>
        <p:spPr>
          <a:xfrm>
            <a:off x="4690097" y="5156200"/>
            <a:ext cx="185737"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3" name="Oval 22"/>
          <p:cNvSpPr/>
          <p:nvPr/>
        </p:nvSpPr>
        <p:spPr>
          <a:xfrm>
            <a:off x="4224958" y="5400675"/>
            <a:ext cx="185738"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4" name="Oval 23"/>
          <p:cNvSpPr/>
          <p:nvPr/>
        </p:nvSpPr>
        <p:spPr>
          <a:xfrm>
            <a:off x="4318622" y="4941889"/>
            <a:ext cx="185737" cy="1857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5" name="Oval 24"/>
          <p:cNvSpPr/>
          <p:nvPr/>
        </p:nvSpPr>
        <p:spPr>
          <a:xfrm>
            <a:off x="2642222" y="4162425"/>
            <a:ext cx="185737" cy="18573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6" name="Oval 25"/>
          <p:cNvSpPr/>
          <p:nvPr/>
        </p:nvSpPr>
        <p:spPr>
          <a:xfrm>
            <a:off x="4823447" y="4638676"/>
            <a:ext cx="185737" cy="1873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4" name="TextBox 3">
            <a:extLst>
              <a:ext uri="{FF2B5EF4-FFF2-40B4-BE49-F238E27FC236}">
                <a16:creationId xmlns:a16="http://schemas.microsoft.com/office/drawing/2014/main" id="{BB38C9BE-5CBB-659B-722B-66CAADEAEB76}"/>
              </a:ext>
            </a:extLst>
          </p:cNvPr>
          <p:cNvSpPr txBox="1"/>
          <p:nvPr/>
        </p:nvSpPr>
        <p:spPr>
          <a:xfrm>
            <a:off x="458028" y="6116638"/>
            <a:ext cx="11237843" cy="646331"/>
          </a:xfrm>
          <a:prstGeom prst="rect">
            <a:avLst/>
          </a:prstGeom>
          <a:noFill/>
        </p:spPr>
        <p:txBody>
          <a:bodyPr wrap="square">
            <a:spAutoFit/>
          </a:bodyPr>
          <a:lstStyle/>
          <a:p>
            <a:r>
              <a:rPr lang="en-GB" sz="1200" b="0" i="0">
                <a:solidFill>
                  <a:srgbClr val="222222"/>
                </a:solidFill>
                <a:effectLst/>
                <a:latin typeface="verdana" panose="020B0604030504040204" pitchFamily="34" charset="0"/>
              </a:rPr>
              <a:t>Meredith, D. (2013). Analysis by compression: Automatic generation of compact geometric encodings of musical objects. </a:t>
            </a:r>
            <a:r>
              <a:rPr lang="en-GB" sz="1200" b="0" i="0">
                <a:solidFill>
                  <a:srgbClr val="550000"/>
                </a:solidFill>
                <a:effectLst/>
                <a:latin typeface="verdana" panose="020B0604030504040204" pitchFamily="34" charset="0"/>
                <a:hlinkClick r:id="rId2"/>
              </a:rPr>
              <a:t>The Music Encoding Conference 2013</a:t>
            </a:r>
            <a:r>
              <a:rPr lang="en-GB" sz="1200" b="0" i="0">
                <a:solidFill>
                  <a:srgbClr val="222222"/>
                </a:solidFill>
                <a:effectLst/>
                <a:latin typeface="verdana" panose="020B0604030504040204" pitchFamily="34" charset="0"/>
              </a:rPr>
              <a:t> (22-24 May 2013), Mainz Academy for Literature and Sciences, Mainz, Germany. pp. 41-53. [</a:t>
            </a:r>
            <a:r>
              <a:rPr lang="en-GB" sz="1200" b="0" i="0">
                <a:solidFill>
                  <a:srgbClr val="550000"/>
                </a:solidFill>
                <a:effectLst/>
                <a:latin typeface="verdana" panose="020B0604030504040204" pitchFamily="34" charset="0"/>
                <a:hlinkClick r:id="rId3"/>
              </a:rPr>
              <a:t>Extended abstract</a:t>
            </a:r>
            <a:r>
              <a:rPr lang="en-GB" sz="1200" b="0" i="0">
                <a:solidFill>
                  <a:srgbClr val="222222"/>
                </a:solidFill>
                <a:effectLst/>
                <a:latin typeface="verdana" panose="020B0604030504040204" pitchFamily="34" charset="0"/>
              </a:rPr>
              <a:t>] [</a:t>
            </a:r>
            <a:r>
              <a:rPr lang="en-GB" sz="1200" b="0" i="0">
                <a:solidFill>
                  <a:srgbClr val="550000"/>
                </a:solidFill>
                <a:effectLst/>
                <a:latin typeface="verdana" panose="020B0604030504040204" pitchFamily="34" charset="0"/>
                <a:hlinkClick r:id="rId4"/>
              </a:rPr>
              <a:t>Slides</a:t>
            </a:r>
            <a:r>
              <a:rPr lang="en-GB" sz="1200" b="0" i="0">
                <a:solidFill>
                  <a:srgbClr val="222222"/>
                </a:solidFill>
                <a:effectLst/>
                <a:latin typeface="verdana" panose="020B0604030504040204" pitchFamily="34" charset="0"/>
              </a:rPr>
              <a:t>] [</a:t>
            </a:r>
            <a:r>
              <a:rPr lang="en-GB" sz="1200" b="0" i="0">
                <a:solidFill>
                  <a:srgbClr val="550000"/>
                </a:solidFill>
                <a:effectLst/>
                <a:latin typeface="verdana" panose="020B0604030504040204" pitchFamily="34" charset="0"/>
                <a:hlinkClick r:id="rId5"/>
              </a:rPr>
              <a:t>Full paper</a:t>
            </a:r>
            <a:r>
              <a:rPr lang="en-GB" sz="1200" b="0" i="0">
                <a:solidFill>
                  <a:srgbClr val="222222"/>
                </a:solidFill>
                <a:effectLst/>
                <a:latin typeface="verdana" panose="020B0604030504040204" pitchFamily="34" charset="0"/>
              </a:rPr>
              <a:t>] [</a:t>
            </a:r>
            <a:r>
              <a:rPr lang="en-GB" sz="1200" b="0" i="0">
                <a:solidFill>
                  <a:srgbClr val="550000"/>
                </a:solidFill>
                <a:effectLst/>
                <a:latin typeface="verdana" panose="020B0604030504040204" pitchFamily="34" charset="0"/>
                <a:hlinkClick r:id="rId6"/>
              </a:rPr>
              <a:t>Proceedings</a:t>
            </a:r>
            <a:r>
              <a:rPr lang="en-GB" sz="1200" b="0" i="0">
                <a:solidFill>
                  <a:srgbClr val="222222"/>
                </a:solidFill>
                <a:effectLst/>
                <a:latin typeface="verdana" panose="020B0604030504040204" pitchFamily="34" charset="0"/>
              </a:rPr>
              <a:t>]</a:t>
            </a:r>
            <a:endParaRPr lang="en-US" sz="1200"/>
          </a:p>
        </p:txBody>
      </p:sp>
    </p:spTree>
    <p:extLst>
      <p:ext uri="{BB962C8B-B14F-4D97-AF65-F5344CB8AC3E}">
        <p14:creationId xmlns:p14="http://schemas.microsoft.com/office/powerpoint/2010/main" val="1003805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035810" y="1393205"/>
            <a:ext cx="2014537" cy="452278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7" name="Rectangle 26"/>
          <p:cNvSpPr/>
          <p:nvPr/>
        </p:nvSpPr>
        <p:spPr>
          <a:xfrm>
            <a:off x="3437696" y="1393205"/>
            <a:ext cx="2012950" cy="452278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 name="Title 1"/>
          <p:cNvSpPr>
            <a:spLocks noGrp="1"/>
          </p:cNvSpPr>
          <p:nvPr>
            <p:ph type="title"/>
          </p:nvPr>
        </p:nvSpPr>
        <p:spPr>
          <a:xfrm>
            <a:off x="838200" y="224118"/>
            <a:ext cx="10515600" cy="1015435"/>
          </a:xfrm>
        </p:spPr>
        <p:txBody>
          <a:bodyPr rtlCol="0">
            <a:normAutofit fontScale="90000"/>
          </a:bodyPr>
          <a:lstStyle/>
          <a:p>
            <a:pPr>
              <a:defRPr/>
            </a:pPr>
            <a:r>
              <a:rPr lang="en-GB" dirty="0">
                <a:ea typeface="+mj-ea"/>
                <a:cs typeface="+mj-cs"/>
              </a:rPr>
              <a:t>Perceived structure represented by process by which object is generated</a:t>
            </a:r>
          </a:p>
        </p:txBody>
      </p:sp>
      <p:sp>
        <p:nvSpPr>
          <p:cNvPr id="3" name="Content Placeholder 2"/>
          <p:cNvSpPr>
            <a:spLocks noGrp="1"/>
          </p:cNvSpPr>
          <p:nvPr>
            <p:ph idx="1"/>
          </p:nvPr>
        </p:nvSpPr>
        <p:spPr>
          <a:xfrm>
            <a:off x="5684010" y="1388169"/>
            <a:ext cx="6123677" cy="4522788"/>
          </a:xfrm>
        </p:spPr>
        <p:txBody>
          <a:bodyPr rtlCol="0">
            <a:normAutofit fontScale="62500" lnSpcReduction="20000"/>
          </a:bodyPr>
          <a:lstStyle/>
          <a:p>
            <a:pPr>
              <a:buFont typeface="Arial"/>
              <a:buChar char="•"/>
              <a:defRPr/>
            </a:pPr>
            <a:r>
              <a:rPr lang="en-GB" dirty="0">
                <a:ea typeface="+mn-ea"/>
                <a:cs typeface="+mn-cs"/>
              </a:rPr>
              <a:t>Perceived structure of each musical object in the context set (including new object), is represented by the specific way in which P' computes that object</a:t>
            </a:r>
          </a:p>
          <a:p>
            <a:pPr>
              <a:buFont typeface="Arial"/>
              <a:buChar char="•"/>
              <a:defRPr/>
            </a:pPr>
            <a:r>
              <a:rPr lang="en-GB" dirty="0">
                <a:ea typeface="+mn-ea"/>
                <a:cs typeface="+mn-cs"/>
              </a:rPr>
              <a:t>On this view, both music analysis and music perception boil down to being the </a:t>
            </a:r>
            <a:r>
              <a:rPr lang="en-GB" b="1" i="1" dirty="0">
                <a:ea typeface="+mn-ea"/>
                <a:cs typeface="+mn-cs"/>
              </a:rPr>
              <a:t>compression</a:t>
            </a:r>
            <a:r>
              <a:rPr lang="en-GB" dirty="0">
                <a:ea typeface="+mn-ea"/>
                <a:cs typeface="+mn-cs"/>
              </a:rPr>
              <a:t> of musical objects</a:t>
            </a:r>
          </a:p>
          <a:p>
            <a:pPr>
              <a:buFont typeface="Arial"/>
              <a:buChar char="•"/>
              <a:defRPr/>
            </a:pPr>
            <a:r>
              <a:rPr lang="en-GB" dirty="0"/>
              <a:t>The compression can either be done </a:t>
            </a:r>
            <a:r>
              <a:rPr lang="en-GB" b="1" i="1" dirty="0"/>
              <a:t>incrementally </a:t>
            </a:r>
            <a:r>
              <a:rPr lang="en-GB" dirty="0"/>
              <a:t>or </a:t>
            </a:r>
            <a:r>
              <a:rPr lang="en-GB" b="1" i="1" dirty="0"/>
              <a:t>globally</a:t>
            </a:r>
          </a:p>
          <a:p>
            <a:pPr lvl="1">
              <a:buFont typeface="Arial"/>
              <a:buChar char="•"/>
              <a:defRPr/>
            </a:pPr>
            <a:r>
              <a:rPr lang="en-GB" dirty="0">
                <a:ea typeface="+mn-ea"/>
                <a:cs typeface="+mn-cs"/>
              </a:rPr>
              <a:t>Incremental compression is where you find the shortest description of the new thing in terms of what you already know, without changing the way you understand what you already know</a:t>
            </a:r>
          </a:p>
          <a:p>
            <a:pPr lvl="1">
              <a:buFont typeface="Arial"/>
              <a:buChar char="•"/>
              <a:defRPr/>
            </a:pPr>
            <a:r>
              <a:rPr lang="en-GB" dirty="0"/>
              <a:t>Global compression is where you try to find to find the globally optimal (simplest) way of understanding everything you already know that is relevant to understanding the new thing</a:t>
            </a:r>
          </a:p>
          <a:p>
            <a:pPr>
              <a:buFont typeface="Arial"/>
              <a:buChar char="•"/>
              <a:defRPr/>
            </a:pPr>
            <a:r>
              <a:rPr lang="en-GB" dirty="0">
                <a:ea typeface="+mn-ea"/>
                <a:cs typeface="+mn-cs"/>
              </a:rPr>
              <a:t>Global compression is more expensive than incremental compression, but can potentially produce better insights</a:t>
            </a:r>
          </a:p>
          <a:p>
            <a:pPr>
              <a:buFont typeface="Arial"/>
              <a:buChar char="•"/>
              <a:defRPr/>
            </a:pPr>
            <a:r>
              <a:rPr lang="en-GB" dirty="0"/>
              <a:t>Global compression corresponds to scientific </a:t>
            </a:r>
            <a:r>
              <a:rPr lang="en-GB" b="1" i="1" dirty="0"/>
              <a:t>revolution</a:t>
            </a:r>
            <a:r>
              <a:rPr lang="en-GB" dirty="0"/>
              <a:t>, whereas incremental compression corresponds to scientific </a:t>
            </a:r>
            <a:r>
              <a:rPr lang="en-GB" b="1" i="1" dirty="0"/>
              <a:t>evolution</a:t>
            </a:r>
            <a:endParaRPr lang="en-GB" b="1" i="1" dirty="0">
              <a:ea typeface="+mn-ea"/>
              <a:cs typeface="+mn-cs"/>
            </a:endParaRPr>
          </a:p>
        </p:txBody>
      </p:sp>
      <p:sp>
        <p:nvSpPr>
          <p:cNvPr id="7" name="Rectangle 6"/>
          <p:cNvSpPr/>
          <p:nvPr/>
        </p:nvSpPr>
        <p:spPr>
          <a:xfrm>
            <a:off x="1764471" y="1624980"/>
            <a:ext cx="465138" cy="51117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a:t>P</a:t>
            </a:r>
          </a:p>
        </p:txBody>
      </p:sp>
      <p:sp>
        <p:nvSpPr>
          <p:cNvPr id="8" name="Down Arrow 7"/>
          <p:cNvSpPr/>
          <p:nvPr/>
        </p:nvSpPr>
        <p:spPr>
          <a:xfrm>
            <a:off x="1578734" y="2601292"/>
            <a:ext cx="836612" cy="97472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9" name="Oval 8"/>
          <p:cNvSpPr/>
          <p:nvPr/>
        </p:nvSpPr>
        <p:spPr>
          <a:xfrm>
            <a:off x="1129471" y="4025280"/>
            <a:ext cx="1765300" cy="174307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0" name="Oval 9"/>
          <p:cNvSpPr/>
          <p:nvPr/>
        </p:nvSpPr>
        <p:spPr>
          <a:xfrm>
            <a:off x="1578735" y="4458667"/>
            <a:ext cx="185737"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1" name="Oval 10"/>
          <p:cNvSpPr/>
          <p:nvPr/>
        </p:nvSpPr>
        <p:spPr>
          <a:xfrm>
            <a:off x="2043871" y="4425330"/>
            <a:ext cx="185738" cy="1857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2" name="Oval 11"/>
          <p:cNvSpPr/>
          <p:nvPr/>
        </p:nvSpPr>
        <p:spPr>
          <a:xfrm>
            <a:off x="1578735" y="5103191"/>
            <a:ext cx="185737"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3" name="Oval 12"/>
          <p:cNvSpPr/>
          <p:nvPr/>
        </p:nvSpPr>
        <p:spPr>
          <a:xfrm>
            <a:off x="2321685" y="5103191"/>
            <a:ext cx="185737"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4" name="Oval 13"/>
          <p:cNvSpPr/>
          <p:nvPr/>
        </p:nvSpPr>
        <p:spPr>
          <a:xfrm>
            <a:off x="1856547" y="5347666"/>
            <a:ext cx="187325"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5" name="Oval 14"/>
          <p:cNvSpPr/>
          <p:nvPr/>
        </p:nvSpPr>
        <p:spPr>
          <a:xfrm>
            <a:off x="1950210" y="4888880"/>
            <a:ext cx="185737" cy="1857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6" name="Rectangle 15"/>
          <p:cNvSpPr/>
          <p:nvPr/>
        </p:nvSpPr>
        <p:spPr>
          <a:xfrm>
            <a:off x="4210810" y="1624980"/>
            <a:ext cx="465137" cy="51117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a:t>P'</a:t>
            </a:r>
          </a:p>
        </p:txBody>
      </p:sp>
      <p:sp>
        <p:nvSpPr>
          <p:cNvPr id="17" name="Down Arrow 16"/>
          <p:cNvSpPr/>
          <p:nvPr/>
        </p:nvSpPr>
        <p:spPr>
          <a:xfrm>
            <a:off x="4025072" y="2601292"/>
            <a:ext cx="836613" cy="97472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8" name="Oval 17"/>
          <p:cNvSpPr/>
          <p:nvPr/>
        </p:nvSpPr>
        <p:spPr>
          <a:xfrm>
            <a:off x="3575810" y="4025280"/>
            <a:ext cx="1766887" cy="174307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9" name="Oval 18"/>
          <p:cNvSpPr/>
          <p:nvPr/>
        </p:nvSpPr>
        <p:spPr>
          <a:xfrm>
            <a:off x="4025071" y="4458667"/>
            <a:ext cx="185738"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0" name="Oval 19"/>
          <p:cNvSpPr/>
          <p:nvPr/>
        </p:nvSpPr>
        <p:spPr>
          <a:xfrm>
            <a:off x="4490210" y="4425330"/>
            <a:ext cx="185737" cy="1857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1" name="Oval 20"/>
          <p:cNvSpPr/>
          <p:nvPr/>
        </p:nvSpPr>
        <p:spPr>
          <a:xfrm>
            <a:off x="4025071" y="5103191"/>
            <a:ext cx="185738"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2" name="Oval 21"/>
          <p:cNvSpPr/>
          <p:nvPr/>
        </p:nvSpPr>
        <p:spPr>
          <a:xfrm>
            <a:off x="4769610" y="5103191"/>
            <a:ext cx="185737"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3" name="Oval 22"/>
          <p:cNvSpPr/>
          <p:nvPr/>
        </p:nvSpPr>
        <p:spPr>
          <a:xfrm>
            <a:off x="4304471" y="5347666"/>
            <a:ext cx="185738"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4" name="Oval 23"/>
          <p:cNvSpPr/>
          <p:nvPr/>
        </p:nvSpPr>
        <p:spPr>
          <a:xfrm>
            <a:off x="4398135" y="4888880"/>
            <a:ext cx="185737" cy="1857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5" name="Oval 24"/>
          <p:cNvSpPr/>
          <p:nvPr/>
        </p:nvSpPr>
        <p:spPr>
          <a:xfrm>
            <a:off x="2721735" y="4109416"/>
            <a:ext cx="185737" cy="18573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6" name="Oval 25"/>
          <p:cNvSpPr/>
          <p:nvPr/>
        </p:nvSpPr>
        <p:spPr>
          <a:xfrm>
            <a:off x="4902960" y="4585667"/>
            <a:ext cx="185737" cy="1873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4" name="TextBox 3">
            <a:extLst>
              <a:ext uri="{FF2B5EF4-FFF2-40B4-BE49-F238E27FC236}">
                <a16:creationId xmlns:a16="http://schemas.microsoft.com/office/drawing/2014/main" id="{180C5D95-D821-5CF9-FF6F-A74BF5400222}"/>
              </a:ext>
            </a:extLst>
          </p:cNvPr>
          <p:cNvSpPr txBox="1"/>
          <p:nvPr/>
        </p:nvSpPr>
        <p:spPr>
          <a:xfrm>
            <a:off x="458028" y="6116638"/>
            <a:ext cx="11237843" cy="646331"/>
          </a:xfrm>
          <a:prstGeom prst="rect">
            <a:avLst/>
          </a:prstGeom>
          <a:noFill/>
        </p:spPr>
        <p:txBody>
          <a:bodyPr wrap="square">
            <a:spAutoFit/>
          </a:bodyPr>
          <a:lstStyle/>
          <a:p>
            <a:r>
              <a:rPr lang="en-GB" sz="1200" b="0" i="0">
                <a:solidFill>
                  <a:srgbClr val="222222"/>
                </a:solidFill>
                <a:effectLst/>
                <a:latin typeface="verdana" panose="020B0604030504040204" pitchFamily="34" charset="0"/>
              </a:rPr>
              <a:t>Meredith, D. (2013). Analysis by compression: Automatic generation of compact geometric encodings of musical objects. </a:t>
            </a:r>
            <a:r>
              <a:rPr lang="en-GB" sz="1200" b="0" i="0">
                <a:solidFill>
                  <a:srgbClr val="550000"/>
                </a:solidFill>
                <a:effectLst/>
                <a:latin typeface="verdana" panose="020B0604030504040204" pitchFamily="34" charset="0"/>
                <a:hlinkClick r:id="rId2"/>
              </a:rPr>
              <a:t>The Music Encoding Conference 2013</a:t>
            </a:r>
            <a:r>
              <a:rPr lang="en-GB" sz="1200" b="0" i="0">
                <a:solidFill>
                  <a:srgbClr val="222222"/>
                </a:solidFill>
                <a:effectLst/>
                <a:latin typeface="verdana" panose="020B0604030504040204" pitchFamily="34" charset="0"/>
              </a:rPr>
              <a:t> (22-24 May 2013), Mainz Academy for Literature and Sciences, Mainz, Germany. pp. 41-53. [</a:t>
            </a:r>
            <a:r>
              <a:rPr lang="en-GB" sz="1200" b="0" i="0">
                <a:solidFill>
                  <a:srgbClr val="550000"/>
                </a:solidFill>
                <a:effectLst/>
                <a:latin typeface="verdana" panose="020B0604030504040204" pitchFamily="34" charset="0"/>
                <a:hlinkClick r:id="rId3"/>
              </a:rPr>
              <a:t>Extended abstract</a:t>
            </a:r>
            <a:r>
              <a:rPr lang="en-GB" sz="1200" b="0" i="0">
                <a:solidFill>
                  <a:srgbClr val="222222"/>
                </a:solidFill>
                <a:effectLst/>
                <a:latin typeface="verdana" panose="020B0604030504040204" pitchFamily="34" charset="0"/>
              </a:rPr>
              <a:t>] [</a:t>
            </a:r>
            <a:r>
              <a:rPr lang="en-GB" sz="1200" b="0" i="0">
                <a:solidFill>
                  <a:srgbClr val="550000"/>
                </a:solidFill>
                <a:effectLst/>
                <a:latin typeface="verdana" panose="020B0604030504040204" pitchFamily="34" charset="0"/>
                <a:hlinkClick r:id="rId4"/>
              </a:rPr>
              <a:t>Slides</a:t>
            </a:r>
            <a:r>
              <a:rPr lang="en-GB" sz="1200" b="0" i="0">
                <a:solidFill>
                  <a:srgbClr val="222222"/>
                </a:solidFill>
                <a:effectLst/>
                <a:latin typeface="verdana" panose="020B0604030504040204" pitchFamily="34" charset="0"/>
              </a:rPr>
              <a:t>] [</a:t>
            </a:r>
            <a:r>
              <a:rPr lang="en-GB" sz="1200" b="0" i="0">
                <a:solidFill>
                  <a:srgbClr val="550000"/>
                </a:solidFill>
                <a:effectLst/>
                <a:latin typeface="verdana" panose="020B0604030504040204" pitchFamily="34" charset="0"/>
                <a:hlinkClick r:id="rId5"/>
              </a:rPr>
              <a:t>Full paper</a:t>
            </a:r>
            <a:r>
              <a:rPr lang="en-GB" sz="1200" b="0" i="0">
                <a:solidFill>
                  <a:srgbClr val="222222"/>
                </a:solidFill>
                <a:effectLst/>
                <a:latin typeface="verdana" panose="020B0604030504040204" pitchFamily="34" charset="0"/>
              </a:rPr>
              <a:t>] [</a:t>
            </a:r>
            <a:r>
              <a:rPr lang="en-GB" sz="1200" b="0" i="0">
                <a:solidFill>
                  <a:srgbClr val="550000"/>
                </a:solidFill>
                <a:effectLst/>
                <a:latin typeface="verdana" panose="020B0604030504040204" pitchFamily="34" charset="0"/>
                <a:hlinkClick r:id="rId6"/>
              </a:rPr>
              <a:t>Proceedings</a:t>
            </a:r>
            <a:r>
              <a:rPr lang="en-GB" sz="1200" b="0" i="0">
                <a:solidFill>
                  <a:srgbClr val="222222"/>
                </a:solidFill>
                <a:effectLst/>
                <a:latin typeface="verdana" panose="020B0604030504040204" pitchFamily="34" charset="0"/>
              </a:rPr>
              <a:t>]</a:t>
            </a:r>
            <a:endParaRPr lang="en-US" sz="1200"/>
          </a:p>
        </p:txBody>
      </p:sp>
    </p:spTree>
    <p:extLst>
      <p:ext uri="{BB962C8B-B14F-4D97-AF65-F5344CB8AC3E}">
        <p14:creationId xmlns:p14="http://schemas.microsoft.com/office/powerpoint/2010/main" val="132607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GB" dirty="0">
                <a:ea typeface="+mj-ea"/>
                <a:cs typeface="+mj-cs"/>
              </a:rPr>
              <a:t>Perception and analysis are </a:t>
            </a:r>
            <a:r>
              <a:rPr lang="en-GB" b="1" dirty="0">
                <a:ea typeface="+mj-ea"/>
                <a:cs typeface="+mj-cs"/>
              </a:rPr>
              <a:t>non-optimal</a:t>
            </a:r>
            <a:r>
              <a:rPr lang="en-GB" dirty="0">
                <a:ea typeface="+mj-ea"/>
                <a:cs typeface="+mj-cs"/>
              </a:rPr>
              <a:t> compression</a:t>
            </a:r>
          </a:p>
        </p:txBody>
      </p:sp>
      <p:sp>
        <p:nvSpPr>
          <p:cNvPr id="59394" name="Content Placeholder 2"/>
          <p:cNvSpPr>
            <a:spLocks noGrp="1"/>
          </p:cNvSpPr>
          <p:nvPr>
            <p:ph idx="1"/>
          </p:nvPr>
        </p:nvSpPr>
        <p:spPr>
          <a:xfrm>
            <a:off x="6760308" y="1600200"/>
            <a:ext cx="5152292" cy="5048250"/>
          </a:xfrm>
        </p:spPr>
        <p:txBody>
          <a:bodyPr>
            <a:normAutofit/>
          </a:bodyPr>
          <a:lstStyle/>
          <a:p>
            <a:r>
              <a:rPr lang="en-GB">
                <a:latin typeface="Calibri" charset="0"/>
              </a:rPr>
              <a:t>Analysts and listener </a:t>
            </a:r>
            <a:r>
              <a:rPr lang="en-GB" b="1" i="1">
                <a:latin typeface="Calibri" charset="0"/>
              </a:rPr>
              <a:t>aim</a:t>
            </a:r>
            <a:r>
              <a:rPr lang="en-GB">
                <a:latin typeface="Calibri" charset="0"/>
              </a:rPr>
              <a:t> to find the shortest encodings</a:t>
            </a:r>
          </a:p>
          <a:p>
            <a:r>
              <a:rPr lang="en-GB">
                <a:latin typeface="Calibri" charset="0"/>
              </a:rPr>
              <a:t>But typically they do not achieve this because they are constrained by limitations of memory, time and the nature of the perceptual and cognitive system (i.e., the brain)</a:t>
            </a:r>
          </a:p>
          <a:p>
            <a:pPr lvl="2"/>
            <a:r>
              <a:rPr lang="en-GB">
                <a:latin typeface="Calibri" charset="0"/>
              </a:rPr>
              <a:t>For example, we are typically not good at recognising repeated patterns that are embedded among distractors – see example on left</a:t>
            </a:r>
          </a:p>
          <a:p>
            <a:pPr lvl="2"/>
            <a:endParaRPr lang="en-GB">
              <a:latin typeface="Calibri" charset="0"/>
            </a:endParaRPr>
          </a:p>
        </p:txBody>
      </p:sp>
      <p:pic>
        <p:nvPicPr>
          <p:cNvPr id="3" name="Picture 2">
            <a:extLst>
              <a:ext uri="{FF2B5EF4-FFF2-40B4-BE49-F238E27FC236}">
                <a16:creationId xmlns:a16="http://schemas.microsoft.com/office/drawing/2014/main" id="{68AE63E9-0B66-C0E9-B084-AF5D9B9773C6}"/>
              </a:ext>
            </a:extLst>
          </p:cNvPr>
          <p:cNvPicPr>
            <a:picLocks noChangeAspect="1"/>
          </p:cNvPicPr>
          <p:nvPr/>
        </p:nvPicPr>
        <p:blipFill>
          <a:blip r:embed="rId2"/>
          <a:stretch>
            <a:fillRect/>
          </a:stretch>
        </p:blipFill>
        <p:spPr>
          <a:xfrm>
            <a:off x="279400" y="1690688"/>
            <a:ext cx="6149625" cy="3631589"/>
          </a:xfrm>
          <a:prstGeom prst="rect">
            <a:avLst/>
          </a:prstGeom>
        </p:spPr>
      </p:pic>
      <p:sp>
        <p:nvSpPr>
          <p:cNvPr id="5" name="TextBox 4">
            <a:extLst>
              <a:ext uri="{FF2B5EF4-FFF2-40B4-BE49-F238E27FC236}">
                <a16:creationId xmlns:a16="http://schemas.microsoft.com/office/drawing/2014/main" id="{C81F90EA-07B3-03F9-76D9-E3591200317D}"/>
              </a:ext>
            </a:extLst>
          </p:cNvPr>
          <p:cNvSpPr txBox="1"/>
          <p:nvPr/>
        </p:nvSpPr>
        <p:spPr>
          <a:xfrm>
            <a:off x="279400" y="6412094"/>
            <a:ext cx="6096000" cy="307777"/>
          </a:xfrm>
          <a:prstGeom prst="rect">
            <a:avLst/>
          </a:prstGeom>
          <a:noFill/>
        </p:spPr>
        <p:txBody>
          <a:bodyPr wrap="square">
            <a:spAutoFit/>
          </a:bodyPr>
          <a:lstStyle/>
          <a:p>
            <a:r>
              <a:rPr lang="en-US" sz="1400">
                <a:hlinkClick r:id="rId3"/>
              </a:rPr>
              <a:t>https://open.spotify.com/track/3rd1Chqzxr95fcyBaJl0JZ?si=47d5b1c078ea4804</a:t>
            </a:r>
            <a:r>
              <a:rPr lang="en-US" sz="1400"/>
              <a:t> </a:t>
            </a:r>
          </a:p>
        </p:txBody>
      </p:sp>
      <p:pic>
        <p:nvPicPr>
          <p:cNvPr id="6" name="Picture 5">
            <a:extLst>
              <a:ext uri="{FF2B5EF4-FFF2-40B4-BE49-F238E27FC236}">
                <a16:creationId xmlns:a16="http://schemas.microsoft.com/office/drawing/2014/main" id="{D2C069A7-D2D9-E669-F7BD-0443E50249A6}"/>
              </a:ext>
            </a:extLst>
          </p:cNvPr>
          <p:cNvPicPr>
            <a:picLocks noChangeAspect="1"/>
          </p:cNvPicPr>
          <p:nvPr/>
        </p:nvPicPr>
        <p:blipFill>
          <a:blip r:embed="rId4"/>
          <a:stretch>
            <a:fillRect/>
          </a:stretch>
        </p:blipFill>
        <p:spPr>
          <a:xfrm>
            <a:off x="279400" y="5408230"/>
            <a:ext cx="6096000" cy="967769"/>
          </a:xfrm>
          <a:prstGeom prst="rect">
            <a:avLst/>
          </a:prstGeom>
        </p:spPr>
      </p:pic>
    </p:spTree>
    <p:extLst>
      <p:ext uri="{BB962C8B-B14F-4D97-AF65-F5344CB8AC3E}">
        <p14:creationId xmlns:p14="http://schemas.microsoft.com/office/powerpoint/2010/main" val="3298201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07134"/>
          </a:xfrm>
        </p:spPr>
        <p:txBody>
          <a:bodyPr rtlCol="0">
            <a:normAutofit fontScale="90000"/>
          </a:bodyPr>
          <a:lstStyle/>
          <a:p>
            <a:pPr>
              <a:defRPr/>
            </a:pPr>
            <a:r>
              <a:rPr lang="en-GB" dirty="0">
                <a:ea typeface="+mj-ea"/>
                <a:cs typeface="+mj-cs"/>
              </a:rPr>
              <a:t>Individual differences depend on order of presentation of context</a:t>
            </a:r>
          </a:p>
        </p:txBody>
      </p:sp>
      <p:sp>
        <p:nvSpPr>
          <p:cNvPr id="60418" name="Content Placeholder 2"/>
          <p:cNvSpPr>
            <a:spLocks noGrp="1"/>
          </p:cNvSpPr>
          <p:nvPr>
            <p:ph idx="1"/>
          </p:nvPr>
        </p:nvSpPr>
        <p:spPr>
          <a:xfrm>
            <a:off x="543339" y="4293096"/>
            <a:ext cx="11224591" cy="1829408"/>
          </a:xfrm>
        </p:spPr>
        <p:txBody>
          <a:bodyPr>
            <a:normAutofit fontScale="85000" lnSpcReduction="20000"/>
          </a:bodyPr>
          <a:lstStyle/>
          <a:p>
            <a:r>
              <a:rPr lang="en-GB" dirty="0">
                <a:latin typeface="Calibri" charset="0"/>
              </a:rPr>
              <a:t>Prefer to re-use previous encodings wherever possible</a:t>
            </a:r>
          </a:p>
          <a:p>
            <a:pPr lvl="1"/>
            <a:r>
              <a:rPr lang="en-GB" dirty="0">
                <a:latin typeface="Calibri" charset="0"/>
              </a:rPr>
              <a:t>“greedy algorithm”: means that way in which a new object is understood depends on the order of presentation of previous objects</a:t>
            </a:r>
          </a:p>
          <a:p>
            <a:r>
              <a:rPr lang="en-GB" dirty="0">
                <a:latin typeface="Calibri" charset="0"/>
              </a:rPr>
              <a:t>Implies that each individual will have a different interpretation of the same musical object that depends, not only on </a:t>
            </a:r>
            <a:r>
              <a:rPr lang="en-GB" b="1" i="1" dirty="0">
                <a:latin typeface="Calibri" charset="0"/>
              </a:rPr>
              <a:t>what</a:t>
            </a:r>
            <a:r>
              <a:rPr lang="en-GB" dirty="0">
                <a:latin typeface="Calibri" charset="0"/>
              </a:rPr>
              <a:t> previous music has been heard, but also the </a:t>
            </a:r>
            <a:r>
              <a:rPr lang="en-GB" b="1" i="1" dirty="0">
                <a:latin typeface="Calibri" charset="0"/>
              </a:rPr>
              <a:t>order</a:t>
            </a:r>
            <a:r>
              <a:rPr lang="en-GB" dirty="0">
                <a:latin typeface="Calibri" charset="0"/>
              </a:rPr>
              <a:t> in which it was encountered</a:t>
            </a:r>
          </a:p>
        </p:txBody>
      </p:sp>
      <p:pic>
        <p:nvPicPr>
          <p:cNvPr id="1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1505" y="1486902"/>
            <a:ext cx="1780633" cy="2446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91744" y="1844824"/>
            <a:ext cx="1721186"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ight Arrow 12"/>
          <p:cNvSpPr/>
          <p:nvPr/>
        </p:nvSpPr>
        <p:spPr>
          <a:xfrm>
            <a:off x="3503712" y="2427242"/>
            <a:ext cx="360040" cy="20967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pic>
        <p:nvPicPr>
          <p:cNvPr id="1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844824"/>
            <a:ext cx="1844106" cy="2142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27889" y="1472259"/>
            <a:ext cx="1823679" cy="2587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ight Arrow 15"/>
          <p:cNvSpPr/>
          <p:nvPr/>
        </p:nvSpPr>
        <p:spPr>
          <a:xfrm>
            <a:off x="8156131" y="2420889"/>
            <a:ext cx="447427" cy="288032"/>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4" name="TextBox 3">
            <a:extLst>
              <a:ext uri="{FF2B5EF4-FFF2-40B4-BE49-F238E27FC236}">
                <a16:creationId xmlns:a16="http://schemas.microsoft.com/office/drawing/2014/main" id="{4BB3ED54-30CE-3E59-9D99-DAB8B82AD12A}"/>
              </a:ext>
            </a:extLst>
          </p:cNvPr>
          <p:cNvSpPr txBox="1"/>
          <p:nvPr/>
        </p:nvSpPr>
        <p:spPr>
          <a:xfrm>
            <a:off x="622851" y="6122504"/>
            <a:ext cx="11065565" cy="461665"/>
          </a:xfrm>
          <a:prstGeom prst="rect">
            <a:avLst/>
          </a:prstGeom>
          <a:noFill/>
        </p:spPr>
        <p:txBody>
          <a:bodyPr wrap="square">
            <a:spAutoFit/>
          </a:bodyPr>
          <a:lstStyle/>
          <a:p>
            <a:r>
              <a:rPr lang="en-GB" sz="1200" b="0" i="0">
                <a:solidFill>
                  <a:srgbClr val="222222"/>
                </a:solidFill>
                <a:effectLst/>
                <a:latin typeface="verdana" panose="020B0604030504040204" pitchFamily="34" charset="0"/>
              </a:rPr>
              <a:t>Meredith, D. (2012). A compression-based model of musical learning. </a:t>
            </a:r>
            <a:r>
              <a:rPr lang="en-GB" sz="1200" b="0" i="0">
                <a:solidFill>
                  <a:srgbClr val="550000"/>
                </a:solidFill>
                <a:effectLst/>
                <a:latin typeface="verdana" panose="020B0604030504040204" pitchFamily="34" charset="0"/>
                <a:hlinkClick r:id="rId6"/>
              </a:rPr>
              <a:t>DMRN+7: Digital Music Research Network One-day Workshop 2012</a:t>
            </a:r>
            <a:r>
              <a:rPr lang="en-GB" sz="1200" b="0" i="0">
                <a:solidFill>
                  <a:srgbClr val="222222"/>
                </a:solidFill>
                <a:effectLst/>
                <a:latin typeface="verdana" panose="020B0604030504040204" pitchFamily="34" charset="0"/>
              </a:rPr>
              <a:t> (18 December 2012), Queen Mary University of London. [</a:t>
            </a:r>
            <a:r>
              <a:rPr lang="en-GB" sz="1200" b="0" i="0">
                <a:solidFill>
                  <a:srgbClr val="550000"/>
                </a:solidFill>
                <a:effectLst/>
                <a:latin typeface="verdana" panose="020B0604030504040204" pitchFamily="34" charset="0"/>
                <a:hlinkClick r:id="rId7"/>
              </a:rPr>
              <a:t>Abstract</a:t>
            </a:r>
            <a:r>
              <a:rPr lang="en-GB" sz="1200" b="0" i="0">
                <a:solidFill>
                  <a:srgbClr val="222222"/>
                </a:solidFill>
                <a:effectLst/>
                <a:latin typeface="verdana" panose="020B0604030504040204" pitchFamily="34" charset="0"/>
              </a:rPr>
              <a:t>] [</a:t>
            </a:r>
            <a:r>
              <a:rPr lang="en-GB" sz="1200" b="0" i="0">
                <a:solidFill>
                  <a:srgbClr val="550000"/>
                </a:solidFill>
                <a:effectLst/>
                <a:latin typeface="verdana" panose="020B0604030504040204" pitchFamily="34" charset="0"/>
                <a:hlinkClick r:id="rId8"/>
              </a:rPr>
              <a:t>Slides</a:t>
            </a:r>
            <a:r>
              <a:rPr lang="en-GB" sz="1200" b="0" i="0">
                <a:solidFill>
                  <a:srgbClr val="222222"/>
                </a:solidFill>
                <a:effectLst/>
                <a:latin typeface="verdana" panose="020B0604030504040204" pitchFamily="34" charset="0"/>
              </a:rPr>
              <a:t>]</a:t>
            </a:r>
            <a:endParaRPr lang="en-US" sz="1200"/>
          </a:p>
        </p:txBody>
      </p:sp>
    </p:spTree>
    <p:extLst>
      <p:ext uri="{BB962C8B-B14F-4D97-AF65-F5344CB8AC3E}">
        <p14:creationId xmlns:p14="http://schemas.microsoft.com/office/powerpoint/2010/main" val="3799533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2082-8815-8354-EFFC-89F7BE0DDD9B}"/>
              </a:ext>
            </a:extLst>
          </p:cNvPr>
          <p:cNvSpPr>
            <a:spLocks noGrp="1"/>
          </p:cNvSpPr>
          <p:nvPr>
            <p:ph type="title"/>
          </p:nvPr>
        </p:nvSpPr>
        <p:spPr/>
        <p:txBody>
          <a:bodyPr/>
          <a:lstStyle/>
          <a:p>
            <a:r>
              <a:rPr lang="en-US"/>
              <a:t>Representing music with point sets</a:t>
            </a:r>
          </a:p>
        </p:txBody>
      </p:sp>
      <p:pic>
        <p:nvPicPr>
          <p:cNvPr id="4" name="Picture 4" descr="prelude">
            <a:extLst>
              <a:ext uri="{FF2B5EF4-FFF2-40B4-BE49-F238E27FC236}">
                <a16:creationId xmlns:a16="http://schemas.microsoft.com/office/drawing/2014/main" id="{C2C214B0-42D5-4F69-FC2A-743E610B1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4495800" cy="107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6" descr="preludechrom">
            <a:extLst>
              <a:ext uri="{FF2B5EF4-FFF2-40B4-BE49-F238E27FC236}">
                <a16:creationId xmlns:a16="http://schemas.microsoft.com/office/drawing/2014/main" id="{2056BA6F-E3BE-9427-FC37-95D12AAE6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215584"/>
            <a:ext cx="5257800" cy="2788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prelude-point-set">
            <a:extLst>
              <a:ext uri="{FF2B5EF4-FFF2-40B4-BE49-F238E27FC236}">
                <a16:creationId xmlns:a16="http://schemas.microsoft.com/office/drawing/2014/main" id="{361CE871-1D38-AF41-56F4-CCDE9CC06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5538" y="1690688"/>
            <a:ext cx="3878262" cy="1646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C18991C9-BB0B-FD54-1B91-26E2FE76DE9F}"/>
              </a:ext>
            </a:extLst>
          </p:cNvPr>
          <p:cNvSpPr txBox="1"/>
          <p:nvPr/>
        </p:nvSpPr>
        <p:spPr>
          <a:xfrm>
            <a:off x="443948" y="6142383"/>
            <a:ext cx="11304104" cy="461665"/>
          </a:xfrm>
          <a:prstGeom prst="rect">
            <a:avLst/>
          </a:prstGeom>
          <a:noFill/>
        </p:spPr>
        <p:txBody>
          <a:bodyPr wrap="square">
            <a:spAutoFit/>
          </a:bodyPr>
          <a:lstStyle/>
          <a:p>
            <a:r>
              <a:rPr lang="en-GB" sz="1200" b="0" i="0">
                <a:solidFill>
                  <a:srgbClr val="222222"/>
                </a:solidFill>
                <a:effectLst/>
                <a:latin typeface="verdana" panose="020B0604030504040204" pitchFamily="34" charset="0"/>
              </a:rPr>
              <a:t>Meredith, D., Lemström, K. and Wiggins, G. A. (2002). Algorithms for discovering repeated patterns in multidimensional representations of polyphonic music. Journal of New Music Research, 31(4), pp. 321-345. [</a:t>
            </a:r>
            <a:r>
              <a:rPr lang="en-GB" sz="1200" b="0" i="0">
                <a:solidFill>
                  <a:srgbClr val="550000"/>
                </a:solidFill>
                <a:effectLst/>
                <a:latin typeface="verdana" panose="020B0604030504040204" pitchFamily="34" charset="0"/>
                <a:hlinkClick r:id="rId5"/>
              </a:rPr>
              <a:t>Online publication</a:t>
            </a:r>
            <a:r>
              <a:rPr lang="en-GB" sz="1200" b="0" i="0">
                <a:solidFill>
                  <a:srgbClr val="222222"/>
                </a:solidFill>
                <a:effectLst/>
                <a:latin typeface="verdana" panose="020B0604030504040204" pitchFamily="34" charset="0"/>
              </a:rPr>
              <a:t>]</a:t>
            </a:r>
            <a:endParaRPr lang="en-US" sz="1200"/>
          </a:p>
        </p:txBody>
      </p:sp>
    </p:spTree>
    <p:extLst>
      <p:ext uri="{BB962C8B-B14F-4D97-AF65-F5344CB8AC3E}">
        <p14:creationId xmlns:p14="http://schemas.microsoft.com/office/powerpoint/2010/main" val="3184237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0DB44-0618-A6C2-3BC4-2A53188272FA}"/>
              </a:ext>
            </a:extLst>
          </p:cNvPr>
          <p:cNvSpPr>
            <a:spLocks noGrp="1"/>
          </p:cNvSpPr>
          <p:nvPr>
            <p:ph type="title"/>
          </p:nvPr>
        </p:nvSpPr>
        <p:spPr/>
        <p:txBody>
          <a:bodyPr/>
          <a:lstStyle/>
          <a:p>
            <a:r>
              <a:rPr lang="en-US"/>
              <a:t>Representing music with point sets</a:t>
            </a:r>
          </a:p>
        </p:txBody>
      </p:sp>
      <p:pic>
        <p:nvPicPr>
          <p:cNvPr id="4" name="Picture 3" descr="prelude">
            <a:extLst>
              <a:ext uri="{FF2B5EF4-FFF2-40B4-BE49-F238E27FC236}">
                <a16:creationId xmlns:a16="http://schemas.microsoft.com/office/drawing/2014/main" id="{431402EC-AF70-3B4F-780F-FB131522AF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4495800" cy="107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descr="preludemorph">
            <a:extLst>
              <a:ext uri="{FF2B5EF4-FFF2-40B4-BE49-F238E27FC236}">
                <a16:creationId xmlns:a16="http://schemas.microsoft.com/office/drawing/2014/main" id="{EE160053-E5AD-88DD-5A94-F31B9E49A0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208246"/>
            <a:ext cx="5257987" cy="2778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descr="prelude-point-set">
            <a:extLst>
              <a:ext uri="{FF2B5EF4-FFF2-40B4-BE49-F238E27FC236}">
                <a16:creationId xmlns:a16="http://schemas.microsoft.com/office/drawing/2014/main" id="{EB91398D-D5FE-E9D8-01F8-C87395378B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5537" y="1690688"/>
            <a:ext cx="3878263" cy="164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a:extLst>
              <a:ext uri="{FF2B5EF4-FFF2-40B4-BE49-F238E27FC236}">
                <a16:creationId xmlns:a16="http://schemas.microsoft.com/office/drawing/2014/main" id="{B974C84A-D431-479A-D7D8-F2C83E47E853}"/>
              </a:ext>
            </a:extLst>
          </p:cNvPr>
          <p:cNvSpPr txBox="1"/>
          <p:nvPr/>
        </p:nvSpPr>
        <p:spPr>
          <a:xfrm>
            <a:off x="6347791" y="4277989"/>
            <a:ext cx="5618922" cy="923330"/>
          </a:xfrm>
          <a:prstGeom prst="rect">
            <a:avLst/>
          </a:prstGeom>
          <a:noFill/>
        </p:spPr>
        <p:txBody>
          <a:bodyPr wrap="square">
            <a:spAutoFit/>
          </a:bodyPr>
          <a:lstStyle/>
          <a:p>
            <a:r>
              <a:rPr lang="en-GB" b="0" i="0">
                <a:solidFill>
                  <a:srgbClr val="222222"/>
                </a:solidFill>
                <a:effectLst/>
                <a:latin typeface="verdana" panose="020B0604030504040204" pitchFamily="34" charset="0"/>
              </a:rPr>
              <a:t>Meredith, D. (2006). The ps13 pitch spelling algorithm. Journal of New Music Research, 35(2), pp. 121-159. [</a:t>
            </a:r>
            <a:r>
              <a:rPr lang="en-GB" b="0" i="0">
                <a:solidFill>
                  <a:srgbClr val="550000"/>
                </a:solidFill>
                <a:effectLst/>
                <a:latin typeface="verdana" panose="020B0604030504040204" pitchFamily="34" charset="0"/>
                <a:hlinkClick r:id="rId5"/>
              </a:rPr>
              <a:t>Online publication</a:t>
            </a:r>
            <a:r>
              <a:rPr lang="en-GB" b="0" i="0">
                <a:solidFill>
                  <a:srgbClr val="222222"/>
                </a:solidFill>
                <a:effectLst/>
                <a:latin typeface="verdana" panose="020B0604030504040204" pitchFamily="34" charset="0"/>
              </a:rPr>
              <a:t>]</a:t>
            </a:r>
            <a:endParaRPr lang="en-US"/>
          </a:p>
        </p:txBody>
      </p:sp>
      <p:sp>
        <p:nvSpPr>
          <p:cNvPr id="8" name="TextBox 7">
            <a:extLst>
              <a:ext uri="{FF2B5EF4-FFF2-40B4-BE49-F238E27FC236}">
                <a16:creationId xmlns:a16="http://schemas.microsoft.com/office/drawing/2014/main" id="{14C4D1D9-F845-9389-5B2F-C4373C93C808}"/>
              </a:ext>
            </a:extLst>
          </p:cNvPr>
          <p:cNvSpPr txBox="1"/>
          <p:nvPr/>
        </p:nvSpPr>
        <p:spPr>
          <a:xfrm>
            <a:off x="443948" y="6142383"/>
            <a:ext cx="11304104" cy="461665"/>
          </a:xfrm>
          <a:prstGeom prst="rect">
            <a:avLst/>
          </a:prstGeom>
          <a:noFill/>
        </p:spPr>
        <p:txBody>
          <a:bodyPr wrap="square">
            <a:spAutoFit/>
          </a:bodyPr>
          <a:lstStyle/>
          <a:p>
            <a:r>
              <a:rPr lang="en-GB" sz="1200" b="0" i="0">
                <a:solidFill>
                  <a:srgbClr val="222222"/>
                </a:solidFill>
                <a:effectLst/>
                <a:latin typeface="verdana" panose="020B0604030504040204" pitchFamily="34" charset="0"/>
              </a:rPr>
              <a:t>Meredith, D., Lemström, K. and Wiggins, G. A. (2002). Algorithms for discovering repeated patterns in multidimensional representations of polyphonic music. Journal of New Music Research, 31(4), pp. 321-345. [</a:t>
            </a:r>
            <a:r>
              <a:rPr lang="en-GB" sz="1200" b="0" i="0">
                <a:solidFill>
                  <a:srgbClr val="550000"/>
                </a:solidFill>
                <a:effectLst/>
                <a:latin typeface="verdana" panose="020B0604030504040204" pitchFamily="34" charset="0"/>
                <a:hlinkClick r:id="rId6"/>
              </a:rPr>
              <a:t>Online publication</a:t>
            </a:r>
            <a:r>
              <a:rPr lang="en-GB" sz="1200" b="0" i="0">
                <a:solidFill>
                  <a:srgbClr val="222222"/>
                </a:solidFill>
                <a:effectLst/>
                <a:latin typeface="verdana" panose="020B0604030504040204" pitchFamily="34" charset="0"/>
              </a:rPr>
              <a:t>]</a:t>
            </a:r>
            <a:endParaRPr lang="en-US" sz="1200"/>
          </a:p>
        </p:txBody>
      </p:sp>
    </p:spTree>
    <p:extLst>
      <p:ext uri="{BB962C8B-B14F-4D97-AF65-F5344CB8AC3E}">
        <p14:creationId xmlns:p14="http://schemas.microsoft.com/office/powerpoint/2010/main" val="2636806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07B30-F285-4571-9ED4-9A94C661F006}"/>
              </a:ext>
            </a:extLst>
          </p:cNvPr>
          <p:cNvSpPr>
            <a:spLocks noGrp="1"/>
          </p:cNvSpPr>
          <p:nvPr>
            <p:ph type="title"/>
          </p:nvPr>
        </p:nvSpPr>
        <p:spPr>
          <a:xfrm>
            <a:off x="838200" y="365125"/>
            <a:ext cx="10515600" cy="1033415"/>
          </a:xfrm>
        </p:spPr>
        <p:txBody>
          <a:bodyPr>
            <a:normAutofit fontScale="90000"/>
          </a:bodyPr>
          <a:lstStyle/>
          <a:p>
            <a:r>
              <a:rPr lang="en-US"/>
              <a:t>Other projections of a multidimensional representation of a musical object</a:t>
            </a:r>
            <a:endParaRPr lang="en-GB"/>
          </a:p>
        </p:txBody>
      </p:sp>
      <p:sp>
        <p:nvSpPr>
          <p:cNvPr id="3" name="Content Placeholder 2">
            <a:extLst>
              <a:ext uri="{FF2B5EF4-FFF2-40B4-BE49-F238E27FC236}">
                <a16:creationId xmlns:a16="http://schemas.microsoft.com/office/drawing/2014/main" id="{BA327FF3-6ABA-46B0-A3E0-014B023B3051}"/>
              </a:ext>
            </a:extLst>
          </p:cNvPr>
          <p:cNvSpPr>
            <a:spLocks noGrp="1"/>
          </p:cNvSpPr>
          <p:nvPr>
            <p:ph idx="1"/>
          </p:nvPr>
        </p:nvSpPr>
        <p:spPr>
          <a:xfrm>
            <a:off x="8852452" y="1491521"/>
            <a:ext cx="2501347" cy="4557881"/>
          </a:xfrm>
        </p:spPr>
        <p:txBody>
          <a:bodyPr>
            <a:normAutofit fontScale="85000" lnSpcReduction="20000"/>
          </a:bodyPr>
          <a:lstStyle/>
          <a:p>
            <a:r>
              <a:rPr lang="en-US"/>
              <a:t>Top-left: morphetic pitch against onset time</a:t>
            </a:r>
          </a:p>
          <a:p>
            <a:r>
              <a:rPr lang="en-US"/>
              <a:t>Top-right: Morphetic pitch against voice</a:t>
            </a:r>
          </a:p>
          <a:p>
            <a:r>
              <a:rPr lang="en-US"/>
              <a:t>Bottom-left: voice against onset time</a:t>
            </a:r>
          </a:p>
          <a:p>
            <a:r>
              <a:rPr lang="en-US"/>
              <a:t>Bottom-right: morphetic pitch against chromatic pitch</a:t>
            </a:r>
            <a:endParaRPr lang="en-GB"/>
          </a:p>
        </p:txBody>
      </p:sp>
      <p:pic>
        <p:nvPicPr>
          <p:cNvPr id="7" name="Picture 6">
            <a:extLst>
              <a:ext uri="{FF2B5EF4-FFF2-40B4-BE49-F238E27FC236}">
                <a16:creationId xmlns:a16="http://schemas.microsoft.com/office/drawing/2014/main" id="{30589692-289C-4AE6-AA1F-E0DC03CF6968}"/>
              </a:ext>
            </a:extLst>
          </p:cNvPr>
          <p:cNvPicPr>
            <a:picLocks noChangeAspect="1"/>
          </p:cNvPicPr>
          <p:nvPr/>
        </p:nvPicPr>
        <p:blipFill>
          <a:blip r:embed="rId2"/>
          <a:stretch>
            <a:fillRect/>
          </a:stretch>
        </p:blipFill>
        <p:spPr>
          <a:xfrm>
            <a:off x="443948" y="1398540"/>
            <a:ext cx="8214738" cy="4850030"/>
          </a:xfrm>
          <a:prstGeom prst="rect">
            <a:avLst/>
          </a:prstGeom>
        </p:spPr>
      </p:pic>
      <p:sp>
        <p:nvSpPr>
          <p:cNvPr id="4" name="TextBox 3">
            <a:extLst>
              <a:ext uri="{FF2B5EF4-FFF2-40B4-BE49-F238E27FC236}">
                <a16:creationId xmlns:a16="http://schemas.microsoft.com/office/drawing/2014/main" id="{E0D6C7FC-61D5-77CB-5EA0-183B4742D4AE}"/>
              </a:ext>
            </a:extLst>
          </p:cNvPr>
          <p:cNvSpPr txBox="1"/>
          <p:nvPr/>
        </p:nvSpPr>
        <p:spPr>
          <a:xfrm>
            <a:off x="443948" y="6142383"/>
            <a:ext cx="11304104" cy="461665"/>
          </a:xfrm>
          <a:prstGeom prst="rect">
            <a:avLst/>
          </a:prstGeom>
          <a:noFill/>
        </p:spPr>
        <p:txBody>
          <a:bodyPr wrap="square">
            <a:spAutoFit/>
          </a:bodyPr>
          <a:lstStyle/>
          <a:p>
            <a:r>
              <a:rPr lang="en-GB" sz="1200" b="0" i="0">
                <a:solidFill>
                  <a:srgbClr val="222222"/>
                </a:solidFill>
                <a:effectLst/>
                <a:latin typeface="verdana" panose="020B0604030504040204" pitchFamily="34" charset="0"/>
              </a:rPr>
              <a:t>Meredith, D., Lemström, K. and Wiggins, G. A. (2002). Algorithms for discovering repeated patterns in multidimensional representations of polyphonic music. Journal of New Music Research, 31(4), pp. 321-345. [</a:t>
            </a:r>
            <a:r>
              <a:rPr lang="en-GB" sz="1200" b="0" i="0">
                <a:solidFill>
                  <a:srgbClr val="550000"/>
                </a:solidFill>
                <a:effectLst/>
                <a:latin typeface="verdana" panose="020B0604030504040204" pitchFamily="34" charset="0"/>
                <a:hlinkClick r:id="rId3"/>
              </a:rPr>
              <a:t>Online publication</a:t>
            </a:r>
            <a:r>
              <a:rPr lang="en-GB" sz="1200" b="0" i="0">
                <a:solidFill>
                  <a:srgbClr val="222222"/>
                </a:solidFill>
                <a:effectLst/>
                <a:latin typeface="verdana" panose="020B0604030504040204" pitchFamily="34" charset="0"/>
              </a:rPr>
              <a:t>]</a:t>
            </a:r>
            <a:endParaRPr lang="en-US" sz="1200"/>
          </a:p>
        </p:txBody>
      </p:sp>
    </p:spTree>
    <p:extLst>
      <p:ext uri="{BB962C8B-B14F-4D97-AF65-F5344CB8AC3E}">
        <p14:creationId xmlns:p14="http://schemas.microsoft.com/office/powerpoint/2010/main" val="1261509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141" y="274640"/>
            <a:ext cx="9865659" cy="478396"/>
          </a:xfrm>
        </p:spPr>
        <p:txBody>
          <a:bodyPr>
            <a:normAutofit fontScale="90000"/>
          </a:bodyPr>
          <a:lstStyle/>
          <a:p>
            <a:r>
              <a:rPr lang="en-GB" dirty="0"/>
              <a:t>The goal of music analysis</a:t>
            </a:r>
          </a:p>
        </p:txBody>
      </p:sp>
      <p:sp>
        <p:nvSpPr>
          <p:cNvPr id="3" name="Content Placeholder 2"/>
          <p:cNvSpPr>
            <a:spLocks noGrp="1"/>
          </p:cNvSpPr>
          <p:nvPr>
            <p:ph idx="1"/>
          </p:nvPr>
        </p:nvSpPr>
        <p:spPr>
          <a:xfrm>
            <a:off x="4518212" y="2647113"/>
            <a:ext cx="7337458" cy="3936247"/>
          </a:xfrm>
        </p:spPr>
        <p:txBody>
          <a:bodyPr>
            <a:normAutofit fontScale="55000" lnSpcReduction="20000"/>
          </a:bodyPr>
          <a:lstStyle/>
          <a:p>
            <a:r>
              <a:rPr lang="en-US" sz="2400"/>
              <a:t>A </a:t>
            </a:r>
            <a:r>
              <a:rPr lang="en-US" sz="2400" b="1" i="1"/>
              <a:t>musical analysis </a:t>
            </a:r>
            <a:r>
              <a:rPr lang="en-US" sz="2400"/>
              <a:t>is a representation of a way of understanding certain aspects of the structure of a musical object</a:t>
            </a:r>
          </a:p>
          <a:p>
            <a:r>
              <a:rPr lang="en-US" sz="2400"/>
              <a:t>A </a:t>
            </a:r>
            <a:r>
              <a:rPr lang="en-US" sz="2400" b="1" i="1"/>
              <a:t>musical object </a:t>
            </a:r>
            <a:r>
              <a:rPr lang="en-US" sz="2400"/>
              <a:t>can be any quantity of music from a single note to a collection of works</a:t>
            </a:r>
          </a:p>
          <a:p>
            <a:r>
              <a:rPr lang="en-US" sz="2400"/>
              <a:t>The analyst constructs a musical analysis from a given set of representations or encodings of the musical object that we’ll call </a:t>
            </a:r>
            <a:r>
              <a:rPr lang="en-US" sz="2400" b="1" i="1"/>
              <a:t>input encodings</a:t>
            </a:r>
          </a:p>
          <a:p>
            <a:pPr lvl="1"/>
            <a:r>
              <a:rPr lang="en-US" sz="2000"/>
              <a:t>These are roughly equivalent to what other researchers have called the “musical surface”</a:t>
            </a:r>
          </a:p>
          <a:p>
            <a:r>
              <a:rPr lang="en-GB" sz="2400"/>
              <a:t>The </a:t>
            </a:r>
            <a:r>
              <a:rPr lang="en-GB" sz="2400" dirty="0"/>
              <a:t>goal of music analysis is to discover and communicate the</a:t>
            </a:r>
            <a:r>
              <a:rPr lang="en-GB" sz="2400" i="1" dirty="0"/>
              <a:t> best possible </a:t>
            </a:r>
            <a:r>
              <a:rPr lang="en-GB" sz="2400" dirty="0"/>
              <a:t>explanations for musical objects</a:t>
            </a:r>
          </a:p>
          <a:p>
            <a:pPr lvl="1"/>
            <a:r>
              <a:rPr lang="en-GB" sz="2000" dirty="0"/>
              <a:t>That is the best possible ways of understanding the musical objects considered</a:t>
            </a:r>
          </a:p>
          <a:p>
            <a:r>
              <a:rPr lang="en-GB" sz="2400"/>
              <a:t>The </a:t>
            </a:r>
            <a:r>
              <a:rPr lang="en-GB" sz="2400" dirty="0"/>
              <a:t>“best possible” explanations for a musical object are those that allow you to best carry out certain tasks, such as</a:t>
            </a:r>
          </a:p>
          <a:p>
            <a:pPr lvl="1"/>
            <a:r>
              <a:rPr lang="en-GB" dirty="0"/>
              <a:t>memorising a piece</a:t>
            </a:r>
          </a:p>
          <a:p>
            <a:pPr lvl="1"/>
            <a:r>
              <a:rPr lang="en-GB" dirty="0"/>
              <a:t>identifying the composer of an unattributed piece</a:t>
            </a:r>
          </a:p>
          <a:p>
            <a:pPr lvl="1"/>
            <a:r>
              <a:rPr lang="en-GB" dirty="0"/>
              <a:t>completing an unfinished piece</a:t>
            </a:r>
          </a:p>
          <a:p>
            <a:pPr lvl="1"/>
            <a:r>
              <a:rPr lang="en-GB" dirty="0"/>
              <a:t>performing a piece</a:t>
            </a:r>
          </a:p>
          <a:p>
            <a:r>
              <a:rPr lang="en-GB" dirty="0"/>
              <a:t>In principle, the best possible explanation for one task may not be the best possible explanation for another</a:t>
            </a:r>
          </a:p>
          <a:p>
            <a:r>
              <a:rPr lang="en-GB" dirty="0"/>
              <a:t>However, we can </a:t>
            </a:r>
            <a:r>
              <a:rPr lang="en-GB" i="1" dirty="0"/>
              <a:t>hypothesize</a:t>
            </a:r>
            <a:r>
              <a:rPr lang="en-GB" dirty="0"/>
              <a:t> that there will be some single set of equally good, explanations that are the best explanations for all tasks</a:t>
            </a:r>
          </a:p>
        </p:txBody>
      </p:sp>
      <p:sp>
        <p:nvSpPr>
          <p:cNvPr id="5" name="TextBox 4"/>
          <p:cNvSpPr txBox="1"/>
          <p:nvPr/>
        </p:nvSpPr>
        <p:spPr>
          <a:xfrm>
            <a:off x="345141" y="1899721"/>
            <a:ext cx="1603453" cy="246221"/>
          </a:xfrm>
          <a:prstGeom prst="rect">
            <a:avLst/>
          </a:prstGeom>
          <a:noFill/>
        </p:spPr>
        <p:txBody>
          <a:bodyPr wrap="square" rtlCol="0">
            <a:spAutoFit/>
          </a:bodyPr>
          <a:lstStyle/>
          <a:p>
            <a:r>
              <a:rPr lang="en-GB" sz="1000" dirty="0" err="1"/>
              <a:t>From Agawu (1989, p. 277)</a:t>
            </a:r>
            <a:endParaRPr lang="en-GB" sz="1000" dirty="0"/>
          </a:p>
        </p:txBody>
      </p:sp>
      <p:pic>
        <p:nvPicPr>
          <p:cNvPr id="6" name="Picture 5">
            <a:extLst>
              <a:ext uri="{FF2B5EF4-FFF2-40B4-BE49-F238E27FC236}">
                <a16:creationId xmlns:a16="http://schemas.microsoft.com/office/drawing/2014/main" id="{DE0C9F4A-32EB-AE0C-F4A2-9FEEF5E5EC8D}"/>
              </a:ext>
            </a:extLst>
          </p:cNvPr>
          <p:cNvPicPr>
            <a:picLocks noChangeAspect="1"/>
          </p:cNvPicPr>
          <p:nvPr/>
        </p:nvPicPr>
        <p:blipFill>
          <a:blip r:embed="rId2"/>
          <a:stretch>
            <a:fillRect/>
          </a:stretch>
        </p:blipFill>
        <p:spPr>
          <a:xfrm>
            <a:off x="345141" y="1009778"/>
            <a:ext cx="4643564" cy="947427"/>
          </a:xfrm>
          <a:prstGeom prst="rect">
            <a:avLst/>
          </a:prstGeom>
        </p:spPr>
      </p:pic>
      <p:pic>
        <p:nvPicPr>
          <p:cNvPr id="8" name="Picture 7">
            <a:extLst>
              <a:ext uri="{FF2B5EF4-FFF2-40B4-BE49-F238E27FC236}">
                <a16:creationId xmlns:a16="http://schemas.microsoft.com/office/drawing/2014/main" id="{D490A7AF-95BB-8ECC-6470-456CCE6AAEBE}"/>
              </a:ext>
            </a:extLst>
          </p:cNvPr>
          <p:cNvPicPr>
            <a:picLocks noChangeAspect="1"/>
          </p:cNvPicPr>
          <p:nvPr/>
        </p:nvPicPr>
        <p:blipFill>
          <a:blip r:embed="rId3"/>
          <a:stretch>
            <a:fillRect/>
          </a:stretch>
        </p:blipFill>
        <p:spPr>
          <a:xfrm>
            <a:off x="5963696" y="413046"/>
            <a:ext cx="4737846" cy="2095661"/>
          </a:xfrm>
          <a:prstGeom prst="rect">
            <a:avLst/>
          </a:prstGeom>
        </p:spPr>
      </p:pic>
      <p:sp>
        <p:nvSpPr>
          <p:cNvPr id="9" name="TextBox 8">
            <a:extLst>
              <a:ext uri="{FF2B5EF4-FFF2-40B4-BE49-F238E27FC236}">
                <a16:creationId xmlns:a16="http://schemas.microsoft.com/office/drawing/2014/main" id="{DBAE6525-F490-7B4F-011A-4B1B0A766563}"/>
              </a:ext>
            </a:extLst>
          </p:cNvPr>
          <p:cNvSpPr txBox="1"/>
          <p:nvPr/>
        </p:nvSpPr>
        <p:spPr>
          <a:xfrm>
            <a:off x="10165903" y="478539"/>
            <a:ext cx="1591310" cy="246221"/>
          </a:xfrm>
          <a:prstGeom prst="rect">
            <a:avLst/>
          </a:prstGeom>
          <a:noFill/>
        </p:spPr>
        <p:txBody>
          <a:bodyPr wrap="square" rtlCol="0">
            <a:spAutoFit/>
          </a:bodyPr>
          <a:lstStyle/>
          <a:p>
            <a:r>
              <a:rPr lang="en-GB" sz="1000" dirty="0" err="1"/>
              <a:t>From Agawu (1989, p. 289)</a:t>
            </a:r>
            <a:endParaRPr lang="en-GB" sz="1000" dirty="0"/>
          </a:p>
        </p:txBody>
      </p:sp>
      <p:pic>
        <p:nvPicPr>
          <p:cNvPr id="10" name="Picture 9">
            <a:extLst>
              <a:ext uri="{FF2B5EF4-FFF2-40B4-BE49-F238E27FC236}">
                <a16:creationId xmlns:a16="http://schemas.microsoft.com/office/drawing/2014/main" id="{F3041D75-4658-BD46-3B1B-EB930224DFE0}"/>
              </a:ext>
            </a:extLst>
          </p:cNvPr>
          <p:cNvPicPr>
            <a:picLocks noChangeAspect="1"/>
          </p:cNvPicPr>
          <p:nvPr/>
        </p:nvPicPr>
        <p:blipFill>
          <a:blip r:embed="rId4"/>
          <a:stretch>
            <a:fillRect/>
          </a:stretch>
        </p:blipFill>
        <p:spPr>
          <a:xfrm>
            <a:off x="590708" y="2580900"/>
            <a:ext cx="3706379" cy="3523129"/>
          </a:xfrm>
          <a:prstGeom prst="rect">
            <a:avLst/>
          </a:prstGeom>
        </p:spPr>
      </p:pic>
      <p:sp>
        <p:nvSpPr>
          <p:cNvPr id="11" name="TextBox 10">
            <a:extLst>
              <a:ext uri="{FF2B5EF4-FFF2-40B4-BE49-F238E27FC236}">
                <a16:creationId xmlns:a16="http://schemas.microsoft.com/office/drawing/2014/main" id="{5A7AA4B0-7439-791B-47D5-9B3B4BC92F80}"/>
              </a:ext>
            </a:extLst>
          </p:cNvPr>
          <p:cNvSpPr txBox="1"/>
          <p:nvPr/>
        </p:nvSpPr>
        <p:spPr>
          <a:xfrm>
            <a:off x="264459" y="6104029"/>
            <a:ext cx="1603453" cy="246221"/>
          </a:xfrm>
          <a:prstGeom prst="rect">
            <a:avLst/>
          </a:prstGeom>
          <a:noFill/>
        </p:spPr>
        <p:txBody>
          <a:bodyPr wrap="square" rtlCol="0">
            <a:spAutoFit/>
          </a:bodyPr>
          <a:lstStyle/>
          <a:p>
            <a:r>
              <a:rPr lang="en-GB" sz="1000" dirty="0" err="1"/>
              <a:t>From Forte (1988, p. 239)</a:t>
            </a:r>
            <a:endParaRPr lang="en-GB" sz="1000" dirty="0"/>
          </a:p>
        </p:txBody>
      </p:sp>
    </p:spTree>
    <p:extLst>
      <p:ext uri="{BB962C8B-B14F-4D97-AF65-F5344CB8AC3E}">
        <p14:creationId xmlns:p14="http://schemas.microsoft.com/office/powerpoint/2010/main" val="1476092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463826" y="274639"/>
            <a:ext cx="9746974" cy="993775"/>
          </a:xfrm>
        </p:spPr>
        <p:txBody>
          <a:bodyPr>
            <a:normAutofit/>
          </a:bodyPr>
          <a:lstStyle/>
          <a:p>
            <a:r>
              <a:rPr lang="en-GB" sz="3600">
                <a:latin typeface="Calibri" charset="0"/>
              </a:rPr>
              <a:t>Repeated patterns in music</a:t>
            </a:r>
          </a:p>
        </p:txBody>
      </p:sp>
      <p:sp>
        <p:nvSpPr>
          <p:cNvPr id="3" name="Content Placeholder 2"/>
          <p:cNvSpPr>
            <a:spLocks noGrp="1"/>
          </p:cNvSpPr>
          <p:nvPr>
            <p:ph idx="1"/>
          </p:nvPr>
        </p:nvSpPr>
        <p:spPr>
          <a:xfrm>
            <a:off x="1295400" y="3975018"/>
            <a:ext cx="9601200" cy="1143697"/>
          </a:xfrm>
        </p:spPr>
        <p:txBody>
          <a:bodyPr>
            <a:normAutofit/>
          </a:bodyPr>
          <a:lstStyle/>
          <a:p>
            <a:pPr marL="0" indent="0">
              <a:lnSpc>
                <a:spcPct val="70000"/>
              </a:lnSpc>
              <a:buNone/>
            </a:pPr>
            <a:r>
              <a:rPr lang="en-US" sz="1800" i="1">
                <a:latin typeface="Calibri" charset="0"/>
              </a:rPr>
              <a:t>“the importance of parallelism [i.e., repetition] in musical structure cannot be overestimated. The more parallelism one can detect, the more internally coherent an analysis becomes, and the less independent information must be processed and retained in hearing or remembering a piece”</a:t>
            </a:r>
          </a:p>
          <a:p>
            <a:pPr marL="457200" lvl="1" indent="0" algn="r">
              <a:lnSpc>
                <a:spcPct val="70000"/>
              </a:lnSpc>
              <a:buNone/>
            </a:pPr>
            <a:r>
              <a:rPr lang="en-US" sz="1200">
                <a:latin typeface="Calibri" charset="0"/>
              </a:rPr>
              <a:t>Lerdahl and Jackendoff (1983, p.52)</a:t>
            </a:r>
          </a:p>
        </p:txBody>
      </p:sp>
      <p:sp>
        <p:nvSpPr>
          <p:cNvPr id="49157" name="TextBox 6"/>
          <p:cNvSpPr txBox="1">
            <a:spLocks noChangeArrowheads="1"/>
          </p:cNvSpPr>
          <p:nvPr/>
        </p:nvSpPr>
        <p:spPr bwMode="auto">
          <a:xfrm>
            <a:off x="6527800" y="3429001"/>
            <a:ext cx="363378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400"/>
              <a:t>J.S. Bach, Fugue in C major, BWV 846</a:t>
            </a:r>
          </a:p>
        </p:txBody>
      </p:sp>
      <p:pic>
        <p:nvPicPr>
          <p:cNvPr id="2" name="1-02 The Well-Tempered Clavier, Book I_ Fugue No. 1 in C Major, BWV 84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1634" y="2408938"/>
            <a:ext cx="812800" cy="812800"/>
          </a:xfrm>
          <a:prstGeom prst="rect">
            <a:avLst/>
          </a:prstGeom>
        </p:spPr>
      </p:pic>
      <p:pic>
        <p:nvPicPr>
          <p:cNvPr id="4" name="Picture 3">
            <a:extLst>
              <a:ext uri="{FF2B5EF4-FFF2-40B4-BE49-F238E27FC236}">
                <a16:creationId xmlns:a16="http://schemas.microsoft.com/office/drawing/2014/main" id="{F96711D1-12A3-154E-1C81-493313CCC361}"/>
              </a:ext>
            </a:extLst>
          </p:cNvPr>
          <p:cNvPicPr>
            <a:picLocks noChangeAspect="1"/>
          </p:cNvPicPr>
          <p:nvPr/>
        </p:nvPicPr>
        <p:blipFill>
          <a:blip r:embed="rId5"/>
          <a:stretch>
            <a:fillRect/>
          </a:stretch>
        </p:blipFill>
        <p:spPr>
          <a:xfrm>
            <a:off x="2209800" y="1320801"/>
            <a:ext cx="7772400" cy="1993701"/>
          </a:xfrm>
          <a:prstGeom prst="rect">
            <a:avLst/>
          </a:prstGeom>
        </p:spPr>
      </p:pic>
      <p:sp>
        <p:nvSpPr>
          <p:cNvPr id="6" name="TextBox 5">
            <a:extLst>
              <a:ext uri="{FF2B5EF4-FFF2-40B4-BE49-F238E27FC236}">
                <a16:creationId xmlns:a16="http://schemas.microsoft.com/office/drawing/2014/main" id="{289F1A63-3339-2C25-7678-B66D60A07FC1}"/>
              </a:ext>
            </a:extLst>
          </p:cNvPr>
          <p:cNvSpPr txBox="1"/>
          <p:nvPr/>
        </p:nvSpPr>
        <p:spPr>
          <a:xfrm>
            <a:off x="1295400" y="5105326"/>
            <a:ext cx="9601200" cy="553998"/>
          </a:xfrm>
          <a:prstGeom prst="rect">
            <a:avLst/>
          </a:prstGeom>
          <a:noFill/>
        </p:spPr>
        <p:txBody>
          <a:bodyPr wrap="square">
            <a:spAutoFit/>
          </a:bodyPr>
          <a:lstStyle/>
          <a:p>
            <a:pPr marL="0" indent="0">
              <a:buNone/>
            </a:pPr>
            <a:r>
              <a:rPr lang="en-US" i="1">
                <a:latin typeface="Calibri" charset="0"/>
              </a:rPr>
              <a:t>repetition “is the basis of music as an art”</a:t>
            </a:r>
          </a:p>
          <a:p>
            <a:pPr marL="457200" lvl="1" indent="0" algn="r">
              <a:buNone/>
            </a:pPr>
            <a:r>
              <a:rPr lang="en-US" sz="1200">
                <a:latin typeface="Calibri" charset="0"/>
              </a:rPr>
              <a:t>Schenker (1954, p.5)</a:t>
            </a:r>
          </a:p>
        </p:txBody>
      </p:sp>
      <p:sp>
        <p:nvSpPr>
          <p:cNvPr id="7" name="Content Placeholder 2">
            <a:extLst>
              <a:ext uri="{FF2B5EF4-FFF2-40B4-BE49-F238E27FC236}">
                <a16:creationId xmlns:a16="http://schemas.microsoft.com/office/drawing/2014/main" id="{B858894D-C8D3-110A-FE5F-E0A30986EF6D}"/>
              </a:ext>
            </a:extLst>
          </p:cNvPr>
          <p:cNvSpPr txBox="1">
            <a:spLocks/>
          </p:cNvSpPr>
          <p:nvPr/>
        </p:nvSpPr>
        <p:spPr>
          <a:xfrm>
            <a:off x="1295400" y="5801739"/>
            <a:ext cx="9601200" cy="55382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800" i="1" dirty="0"/>
              <a:t>“the central act” in all forms of music analysis is “the test for identity”</a:t>
            </a:r>
          </a:p>
          <a:p>
            <a:pPr marL="457200" lvl="1" indent="0" algn="r">
              <a:buFont typeface="Arial" panose="020B0604020202020204" pitchFamily="34" charset="0"/>
              <a:buNone/>
              <a:defRPr/>
            </a:pPr>
            <a:r>
              <a:rPr lang="en-US" sz="1200" dirty="0"/>
              <a:t>Bent and </a:t>
            </a:r>
            <a:r>
              <a:rPr lang="en-US" sz="1200" dirty="0" err="1"/>
              <a:t>Drabkin</a:t>
            </a:r>
            <a:r>
              <a:rPr lang="en-US" sz="1200" dirty="0"/>
              <a:t> (1987, p.5)</a:t>
            </a:r>
          </a:p>
          <a:p>
            <a:pPr>
              <a:buFont typeface="Arial"/>
              <a:buChar char="•"/>
              <a:defRPr/>
            </a:pPr>
            <a:endParaRPr lang="en-GB" sz="1800" dirty="0"/>
          </a:p>
        </p:txBody>
      </p:sp>
    </p:spTree>
    <p:extLst>
      <p:ext uri="{BB962C8B-B14F-4D97-AF65-F5344CB8AC3E}">
        <p14:creationId xmlns:p14="http://schemas.microsoft.com/office/powerpoint/2010/main" val="32092917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67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7BD46-DD1F-4AC8-8B1C-04C7A12650DB}"/>
              </a:ext>
            </a:extLst>
          </p:cNvPr>
          <p:cNvSpPr>
            <a:spLocks noGrp="1"/>
          </p:cNvSpPr>
          <p:nvPr>
            <p:ph type="title"/>
          </p:nvPr>
        </p:nvSpPr>
        <p:spPr>
          <a:xfrm>
            <a:off x="371061" y="365126"/>
            <a:ext cx="10982739" cy="780094"/>
          </a:xfrm>
        </p:spPr>
        <p:txBody>
          <a:bodyPr>
            <a:noAutofit/>
          </a:bodyPr>
          <a:lstStyle/>
          <a:p>
            <a:r>
              <a:rPr lang="en-US" sz="3200"/>
              <a:t>Musical patterns are often transformed when they are re-stated</a:t>
            </a:r>
            <a:endParaRPr lang="en-GB" sz="3200"/>
          </a:p>
        </p:txBody>
      </p:sp>
      <p:pic>
        <p:nvPicPr>
          <p:cNvPr id="12" name="Picture 11">
            <a:extLst>
              <a:ext uri="{FF2B5EF4-FFF2-40B4-BE49-F238E27FC236}">
                <a16:creationId xmlns:a16="http://schemas.microsoft.com/office/drawing/2014/main" id="{C9B214AF-FEC2-2376-62FD-7620FE720473}"/>
              </a:ext>
            </a:extLst>
          </p:cNvPr>
          <p:cNvPicPr>
            <a:picLocks noChangeAspect="1"/>
          </p:cNvPicPr>
          <p:nvPr/>
        </p:nvPicPr>
        <p:blipFill>
          <a:blip r:embed="rId2"/>
          <a:stretch>
            <a:fillRect/>
          </a:stretch>
        </p:blipFill>
        <p:spPr>
          <a:xfrm>
            <a:off x="6083235" y="1291494"/>
            <a:ext cx="5807277" cy="4056113"/>
          </a:xfrm>
          <a:prstGeom prst="rect">
            <a:avLst/>
          </a:prstGeom>
        </p:spPr>
      </p:pic>
      <p:pic>
        <p:nvPicPr>
          <p:cNvPr id="13" name="Picture 12">
            <a:extLst>
              <a:ext uri="{FF2B5EF4-FFF2-40B4-BE49-F238E27FC236}">
                <a16:creationId xmlns:a16="http://schemas.microsoft.com/office/drawing/2014/main" id="{FEDC543B-41BF-7710-FA4A-283A3FA2E760}"/>
              </a:ext>
            </a:extLst>
          </p:cNvPr>
          <p:cNvPicPr>
            <a:picLocks noChangeAspect="1"/>
          </p:cNvPicPr>
          <p:nvPr/>
        </p:nvPicPr>
        <p:blipFill>
          <a:blip r:embed="rId3"/>
          <a:stretch>
            <a:fillRect/>
          </a:stretch>
        </p:blipFill>
        <p:spPr>
          <a:xfrm>
            <a:off x="197268" y="1197208"/>
            <a:ext cx="5781363" cy="4998701"/>
          </a:xfrm>
          <a:prstGeom prst="rect">
            <a:avLst/>
          </a:prstGeom>
        </p:spPr>
      </p:pic>
      <p:sp>
        <p:nvSpPr>
          <p:cNvPr id="4" name="TextBox 3">
            <a:extLst>
              <a:ext uri="{FF2B5EF4-FFF2-40B4-BE49-F238E27FC236}">
                <a16:creationId xmlns:a16="http://schemas.microsoft.com/office/drawing/2014/main" id="{D67ECD27-3350-826D-AE6D-702481707D7F}"/>
              </a:ext>
            </a:extLst>
          </p:cNvPr>
          <p:cNvSpPr txBox="1"/>
          <p:nvPr/>
        </p:nvSpPr>
        <p:spPr>
          <a:xfrm>
            <a:off x="6213371" y="5493881"/>
            <a:ext cx="5439509" cy="1015663"/>
          </a:xfrm>
          <a:prstGeom prst="rect">
            <a:avLst/>
          </a:prstGeom>
          <a:noFill/>
        </p:spPr>
        <p:txBody>
          <a:bodyPr wrap="square">
            <a:spAutoFit/>
          </a:bodyPr>
          <a:lstStyle/>
          <a:p>
            <a:r>
              <a:rPr lang="en-US" sz="1200"/>
              <a:t>Haydn:</a:t>
            </a:r>
          </a:p>
          <a:p>
            <a:r>
              <a:rPr lang="en-US" sz="1200">
                <a:hlinkClick r:id="rId4"/>
              </a:rPr>
              <a:t>https://open.spotify.com/track/2vqPkHpaGNKRc38x7N6wWv?si=a6ecfce42d614c9a</a:t>
            </a:r>
            <a:endParaRPr lang="en-US" sz="1200"/>
          </a:p>
          <a:p>
            <a:r>
              <a:rPr lang="en-US" sz="1200"/>
              <a:t>Bach:</a:t>
            </a:r>
          </a:p>
          <a:p>
            <a:r>
              <a:rPr lang="en-US" sz="1200">
                <a:hlinkClick r:id="rId5"/>
              </a:rPr>
              <a:t>https://open.spotify.com/track/4L3LZiEQEKgcJk8Vs7abRB?si=ba81e8cda02a4fe0</a:t>
            </a:r>
            <a:r>
              <a:rPr lang="en-US" sz="1200"/>
              <a:t> </a:t>
            </a:r>
          </a:p>
          <a:p>
            <a:r>
              <a:rPr lang="en-US" sz="1200"/>
              <a:t> </a:t>
            </a:r>
          </a:p>
        </p:txBody>
      </p:sp>
      <p:sp>
        <p:nvSpPr>
          <p:cNvPr id="5" name="TextBox 4">
            <a:extLst>
              <a:ext uri="{FF2B5EF4-FFF2-40B4-BE49-F238E27FC236}">
                <a16:creationId xmlns:a16="http://schemas.microsoft.com/office/drawing/2014/main" id="{320D539B-8D83-A465-E462-3F87C641CCA1}"/>
              </a:ext>
            </a:extLst>
          </p:cNvPr>
          <p:cNvSpPr txBox="1"/>
          <p:nvPr/>
        </p:nvSpPr>
        <p:spPr>
          <a:xfrm>
            <a:off x="265288" y="6342183"/>
            <a:ext cx="11426686" cy="430887"/>
          </a:xfrm>
          <a:prstGeom prst="rect">
            <a:avLst/>
          </a:prstGeom>
          <a:noFill/>
        </p:spPr>
        <p:txBody>
          <a:bodyPr wrap="square">
            <a:spAutoFit/>
          </a:bodyPr>
          <a:lstStyle/>
          <a:p>
            <a:r>
              <a:rPr lang="en-GB" sz="1100" b="0" i="0">
                <a:solidFill>
                  <a:srgbClr val="222222"/>
                </a:solidFill>
                <a:effectLst/>
                <a:latin typeface="verdana" panose="020B0604030504040204" pitchFamily="34" charset="0"/>
              </a:rPr>
              <a:t>Meredith, D. (2023). Understanding and compressing music with maximal transformable patterns. </a:t>
            </a:r>
            <a:r>
              <a:rPr lang="en-GB" sz="1100" b="0" i="0">
                <a:solidFill>
                  <a:srgbClr val="550000"/>
                </a:solidFill>
                <a:effectLst/>
                <a:latin typeface="verdana" panose="020B0604030504040204" pitchFamily="34" charset="0"/>
                <a:hlinkClick r:id="rId6"/>
              </a:rPr>
              <a:t>11th International Conference on Culture and Computing</a:t>
            </a:r>
            <a:r>
              <a:rPr lang="en-GB" sz="1100" b="0" i="0">
                <a:solidFill>
                  <a:srgbClr val="222222"/>
                </a:solidFill>
                <a:effectLst/>
                <a:latin typeface="verdana" panose="020B0604030504040204" pitchFamily="34" charset="0"/>
              </a:rPr>
              <a:t>. 23-28 July 2023, Copenhagen, Denmark. LNCS Vol. 14035, pp. 309-325. Springer, Cham, Switzerland. [</a:t>
            </a:r>
            <a:r>
              <a:rPr lang="en-GB" sz="1100" b="0" i="0">
                <a:solidFill>
                  <a:srgbClr val="550000"/>
                </a:solidFill>
                <a:effectLst/>
                <a:latin typeface="verdana" panose="020B0604030504040204" pitchFamily="34" charset="0"/>
                <a:hlinkClick r:id="rId7"/>
              </a:rPr>
              <a:t>CRC</a:t>
            </a:r>
            <a:r>
              <a:rPr lang="en-GB" sz="1100" b="0" i="0">
                <a:solidFill>
                  <a:srgbClr val="222222"/>
                </a:solidFill>
                <a:effectLst/>
                <a:latin typeface="verdana" panose="020B0604030504040204" pitchFamily="34" charset="0"/>
              </a:rPr>
              <a:t>] [</a:t>
            </a:r>
            <a:r>
              <a:rPr lang="en-GB" sz="1100" b="0" i="0">
                <a:solidFill>
                  <a:srgbClr val="550000"/>
                </a:solidFill>
                <a:effectLst/>
                <a:latin typeface="verdana" panose="020B0604030504040204" pitchFamily="34" charset="0"/>
                <a:hlinkClick r:id="rId8"/>
              </a:rPr>
              <a:t>Online publication</a:t>
            </a:r>
            <a:r>
              <a:rPr lang="en-GB" sz="1100" b="0" i="0">
                <a:solidFill>
                  <a:srgbClr val="222222"/>
                </a:solidFill>
                <a:effectLst/>
                <a:latin typeface="verdana" panose="020B0604030504040204" pitchFamily="34" charset="0"/>
              </a:rPr>
              <a:t>] [</a:t>
            </a:r>
            <a:r>
              <a:rPr lang="en-GB" sz="1100" b="0" i="0">
                <a:solidFill>
                  <a:srgbClr val="550000"/>
                </a:solidFill>
                <a:effectLst/>
                <a:latin typeface="verdana" panose="020B0604030504040204" pitchFamily="34" charset="0"/>
                <a:hlinkClick r:id="rId9"/>
              </a:rPr>
              <a:t>Slides</a:t>
            </a:r>
            <a:r>
              <a:rPr lang="en-GB" sz="1100" b="0" i="0">
                <a:solidFill>
                  <a:srgbClr val="222222"/>
                </a:solidFill>
                <a:effectLst/>
                <a:latin typeface="verdana" panose="020B0604030504040204" pitchFamily="34" charset="0"/>
              </a:rPr>
              <a:t>]</a:t>
            </a:r>
            <a:endParaRPr lang="en-US" sz="1100"/>
          </a:p>
        </p:txBody>
      </p:sp>
    </p:spTree>
    <p:extLst>
      <p:ext uri="{BB962C8B-B14F-4D97-AF65-F5344CB8AC3E}">
        <p14:creationId xmlns:p14="http://schemas.microsoft.com/office/powerpoint/2010/main" val="4216065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4BA9C-7C1D-44DF-9CED-8178921E9262}"/>
              </a:ext>
            </a:extLst>
          </p:cNvPr>
          <p:cNvSpPr>
            <a:spLocks noGrp="1"/>
          </p:cNvSpPr>
          <p:nvPr>
            <p:ph type="title"/>
          </p:nvPr>
        </p:nvSpPr>
        <p:spPr/>
        <p:txBody>
          <a:bodyPr>
            <a:normAutofit/>
          </a:bodyPr>
          <a:lstStyle/>
          <a:p>
            <a:r>
              <a:rPr lang="en-GB" dirty="0"/>
              <a:t>Geometric, compression-based pattern discovery in music</a:t>
            </a:r>
          </a:p>
        </p:txBody>
      </p:sp>
      <p:pic>
        <p:nvPicPr>
          <p:cNvPr id="5" name="Picture 4">
            <a:extLst>
              <a:ext uri="{FF2B5EF4-FFF2-40B4-BE49-F238E27FC236}">
                <a16:creationId xmlns:a16="http://schemas.microsoft.com/office/drawing/2014/main" id="{3273C5DD-8E4D-4854-B76A-C2637A2780EE}"/>
              </a:ext>
            </a:extLst>
          </p:cNvPr>
          <p:cNvPicPr>
            <a:picLocks noChangeAspect="1"/>
          </p:cNvPicPr>
          <p:nvPr/>
        </p:nvPicPr>
        <p:blipFill>
          <a:blip r:embed="rId4"/>
          <a:stretch>
            <a:fillRect/>
          </a:stretch>
        </p:blipFill>
        <p:spPr>
          <a:xfrm>
            <a:off x="1524000" y="2155825"/>
            <a:ext cx="9144000" cy="2546350"/>
          </a:xfrm>
          <a:prstGeom prst="rect">
            <a:avLst/>
          </a:prstGeom>
        </p:spPr>
      </p:pic>
      <p:pic>
        <p:nvPicPr>
          <p:cNvPr id="3" name="1-03 The Well-Tempered Clavier, Book 2_ Prelude No. 2 in C Minor, BWV 871">
            <a:hlinkClick r:id="" action="ppaction://media"/>
            <a:extLst>
              <a:ext uri="{FF2B5EF4-FFF2-40B4-BE49-F238E27FC236}">
                <a16:creationId xmlns:a16="http://schemas.microsoft.com/office/drawing/2014/main" id="{2774F279-D757-4697-8567-36B108D08A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5135562"/>
            <a:ext cx="304800" cy="304800"/>
          </a:xfrm>
          <a:prstGeom prst="rect">
            <a:avLst/>
          </a:prstGeom>
        </p:spPr>
      </p:pic>
      <p:sp>
        <p:nvSpPr>
          <p:cNvPr id="4" name="TextBox 3">
            <a:extLst>
              <a:ext uri="{FF2B5EF4-FFF2-40B4-BE49-F238E27FC236}">
                <a16:creationId xmlns:a16="http://schemas.microsoft.com/office/drawing/2014/main" id="{5AB68A79-2DAA-4A93-9500-E306CFC7B0B5}"/>
              </a:ext>
            </a:extLst>
          </p:cNvPr>
          <p:cNvSpPr txBox="1"/>
          <p:nvPr/>
        </p:nvSpPr>
        <p:spPr>
          <a:xfrm>
            <a:off x="4677983" y="5660032"/>
            <a:ext cx="2836033" cy="600164"/>
          </a:xfrm>
          <a:prstGeom prst="rect">
            <a:avLst/>
          </a:prstGeom>
          <a:noFill/>
        </p:spPr>
        <p:txBody>
          <a:bodyPr wrap="none" rtlCol="0">
            <a:spAutoFit/>
          </a:bodyPr>
          <a:lstStyle/>
          <a:p>
            <a:pPr algn="ctr"/>
            <a:r>
              <a:rPr lang="en-GB" sz="1100" dirty="0"/>
              <a:t>J. S. Bach, Prelude No. 2 in C minor, BWV 871</a:t>
            </a:r>
            <a:br>
              <a:rPr lang="en-GB" sz="1100" dirty="0"/>
            </a:br>
            <a:r>
              <a:rPr lang="en-GB" sz="1100" dirty="0"/>
              <a:t>from Book 2 of The Well-Tempered Clavier</a:t>
            </a:r>
            <a:br>
              <a:rPr lang="en-GB" sz="1100" dirty="0"/>
            </a:br>
            <a:r>
              <a:rPr lang="en-GB" sz="1100" dirty="0"/>
              <a:t>Performed by Angela Hewitt</a:t>
            </a:r>
          </a:p>
        </p:txBody>
      </p:sp>
    </p:spTree>
    <p:extLst>
      <p:ext uri="{BB962C8B-B14F-4D97-AF65-F5344CB8AC3E}">
        <p14:creationId xmlns:p14="http://schemas.microsoft.com/office/powerpoint/2010/main" val="6503331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Maximal translatable patterns (MTPs)</a:t>
            </a:r>
          </a:p>
        </p:txBody>
      </p:sp>
      <p:pic>
        <p:nvPicPr>
          <p:cNvPr id="5" name="Picture 4"/>
          <p:cNvPicPr>
            <a:picLocks noChangeAspect="1"/>
          </p:cNvPicPr>
          <p:nvPr/>
        </p:nvPicPr>
        <p:blipFill>
          <a:blip r:embed="rId2"/>
          <a:stretch>
            <a:fillRect/>
          </a:stretch>
        </p:blipFill>
        <p:spPr>
          <a:xfrm>
            <a:off x="2540862" y="2132856"/>
            <a:ext cx="7110276" cy="3456384"/>
          </a:xfrm>
          <a:prstGeom prst="rect">
            <a:avLst/>
          </a:prstGeom>
        </p:spPr>
      </p:pic>
      <p:pic>
        <p:nvPicPr>
          <p:cNvPr id="3" name="Picture 2">
            <a:extLst>
              <a:ext uri="{FF2B5EF4-FFF2-40B4-BE49-F238E27FC236}">
                <a16:creationId xmlns:a16="http://schemas.microsoft.com/office/drawing/2014/main" id="{267F6EED-1154-CB8E-6A90-D64D4BD0AD7C}"/>
              </a:ext>
            </a:extLst>
          </p:cNvPr>
          <p:cNvPicPr>
            <a:picLocks noChangeAspect="1"/>
          </p:cNvPicPr>
          <p:nvPr/>
        </p:nvPicPr>
        <p:blipFill>
          <a:blip r:embed="rId3"/>
          <a:stretch>
            <a:fillRect/>
          </a:stretch>
        </p:blipFill>
        <p:spPr>
          <a:xfrm>
            <a:off x="3982340" y="5635861"/>
            <a:ext cx="3521579" cy="349915"/>
          </a:xfrm>
          <a:prstGeom prst="rect">
            <a:avLst/>
          </a:prstGeom>
        </p:spPr>
      </p:pic>
    </p:spTree>
    <p:extLst>
      <p:ext uri="{BB962C8B-B14F-4D97-AF65-F5344CB8AC3E}">
        <p14:creationId xmlns:p14="http://schemas.microsoft.com/office/powerpoint/2010/main" val="2916220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805" y="481230"/>
            <a:ext cx="10515600" cy="962230"/>
          </a:xfrm>
        </p:spPr>
        <p:txBody>
          <a:bodyPr>
            <a:normAutofit/>
          </a:bodyPr>
          <a:lstStyle/>
          <a:p>
            <a:r>
              <a:rPr lang="en-US"/>
              <a:t>Translational equivalence classes (TECs)</a:t>
            </a:r>
          </a:p>
        </p:txBody>
      </p:sp>
      <p:pic>
        <p:nvPicPr>
          <p:cNvPr id="4" name="Picture 3"/>
          <p:cNvPicPr>
            <a:picLocks noChangeAspect="1"/>
          </p:cNvPicPr>
          <p:nvPr/>
        </p:nvPicPr>
        <p:blipFill>
          <a:blip r:embed="rId2"/>
          <a:stretch>
            <a:fillRect/>
          </a:stretch>
        </p:blipFill>
        <p:spPr>
          <a:xfrm>
            <a:off x="476805" y="1690688"/>
            <a:ext cx="7295365" cy="4204967"/>
          </a:xfrm>
          <a:prstGeom prst="rect">
            <a:avLst/>
          </a:prstGeom>
        </p:spPr>
      </p:pic>
      <p:sp>
        <p:nvSpPr>
          <p:cNvPr id="5" name="Content Placeholder 2">
            <a:extLst>
              <a:ext uri="{FF2B5EF4-FFF2-40B4-BE49-F238E27FC236}">
                <a16:creationId xmlns:a16="http://schemas.microsoft.com/office/drawing/2014/main" id="{9D4AE3CC-54D3-46C4-A3A8-04827DDF8462}"/>
              </a:ext>
            </a:extLst>
          </p:cNvPr>
          <p:cNvSpPr>
            <a:spLocks noGrp="1"/>
          </p:cNvSpPr>
          <p:nvPr>
            <p:ph idx="1"/>
          </p:nvPr>
        </p:nvSpPr>
        <p:spPr>
          <a:xfrm>
            <a:off x="7993626" y="1690687"/>
            <a:ext cx="3515032" cy="4204967"/>
          </a:xfrm>
        </p:spPr>
        <p:txBody>
          <a:bodyPr>
            <a:normAutofit fontScale="85000" lnSpcReduction="20000"/>
          </a:bodyPr>
          <a:lstStyle/>
          <a:p>
            <a:r>
              <a:rPr lang="en-US"/>
              <a:t>Translational equivalence class (TEC) of a pattern </a:t>
            </a:r>
            <a:r>
              <a:rPr lang="en-US" i="1"/>
              <a:t>P </a:t>
            </a:r>
            <a:r>
              <a:rPr lang="en-US"/>
              <a:t>is the set of all patterns in the dataset that are translationally equivalent to </a:t>
            </a:r>
            <a:r>
              <a:rPr lang="en-US" i="1"/>
              <a:t>P</a:t>
            </a:r>
          </a:p>
          <a:p>
            <a:r>
              <a:rPr lang="en-US"/>
              <a:t>A TEC can be compactly expressed as a &lt;pattern,vector set&gt; pair</a:t>
            </a:r>
          </a:p>
          <a:p>
            <a:r>
              <a:rPr lang="en-US"/>
              <a:t>Covered set of a TEC is the set of points that are members of patterns in the TEC</a:t>
            </a:r>
          </a:p>
        </p:txBody>
      </p:sp>
    </p:spTree>
    <p:extLst>
      <p:ext uri="{BB962C8B-B14F-4D97-AF65-F5344CB8AC3E}">
        <p14:creationId xmlns:p14="http://schemas.microsoft.com/office/powerpoint/2010/main" val="3776970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71487"/>
          </a:xfrm>
        </p:spPr>
        <p:txBody>
          <a:bodyPr rtlCol="0">
            <a:normAutofit fontScale="90000"/>
          </a:bodyPr>
          <a:lstStyle/>
          <a:p>
            <a:pPr>
              <a:defRPr/>
            </a:pPr>
            <a:r>
              <a:rPr lang="en-GB" dirty="0">
                <a:ea typeface="+mj-ea"/>
                <a:cs typeface="+mj-cs"/>
              </a:rPr>
              <a:t>Compressed representation of a TEC</a:t>
            </a:r>
          </a:p>
        </p:txBody>
      </p:sp>
      <p:sp>
        <p:nvSpPr>
          <p:cNvPr id="3" name="Content Placeholder 2"/>
          <p:cNvSpPr>
            <a:spLocks noGrp="1"/>
          </p:cNvSpPr>
          <p:nvPr>
            <p:ph idx="1"/>
          </p:nvPr>
        </p:nvSpPr>
        <p:spPr>
          <a:xfrm>
            <a:off x="5316995" y="1009650"/>
            <a:ext cx="6318413" cy="5364646"/>
          </a:xfrm>
        </p:spPr>
        <p:txBody>
          <a:bodyPr rtlCol="0">
            <a:normAutofit/>
          </a:bodyPr>
          <a:lstStyle/>
          <a:p>
            <a:pPr>
              <a:buFont typeface="Arial"/>
              <a:buChar char="•"/>
              <a:defRPr/>
            </a:pPr>
            <a:r>
              <a:rPr lang="en-GB" dirty="0">
                <a:ea typeface="+mn-ea"/>
                <a:cs typeface="+mn-cs"/>
              </a:rPr>
              <a:t>A translational equivalence class is a set of </a:t>
            </a:r>
            <a:r>
              <a:rPr lang="en-GB" dirty="0" err="1">
                <a:ea typeface="+mn-ea"/>
                <a:cs typeface="+mn-cs"/>
              </a:rPr>
              <a:t>translationally</a:t>
            </a:r>
            <a:r>
              <a:rPr lang="en-GB" dirty="0">
                <a:ea typeface="+mn-ea"/>
                <a:cs typeface="+mn-cs"/>
              </a:rPr>
              <a:t> equivalent patterns</a:t>
            </a:r>
          </a:p>
          <a:p>
            <a:pPr>
              <a:buFont typeface="Arial"/>
              <a:buChar char="•"/>
              <a:defRPr/>
            </a:pPr>
            <a:r>
              <a:rPr lang="en-GB" dirty="0">
                <a:ea typeface="+mn-ea"/>
                <a:cs typeface="+mn-cs"/>
              </a:rPr>
              <a:t>Could encode such a set by simply listing the points in each occurrence</a:t>
            </a:r>
          </a:p>
          <a:p>
            <a:pPr>
              <a:buFont typeface="Arial"/>
              <a:buChar char="•"/>
              <a:defRPr/>
            </a:pPr>
            <a:r>
              <a:rPr lang="en-GB" dirty="0">
                <a:ea typeface="+mn-ea"/>
                <a:cs typeface="+mn-cs"/>
              </a:rPr>
              <a:t>Can be encoded more parsimoniously by listing the points in </a:t>
            </a:r>
            <a:r>
              <a:rPr lang="en-GB" i="1" dirty="0">
                <a:ea typeface="+mn-ea"/>
                <a:cs typeface="+mn-cs"/>
              </a:rPr>
              <a:t>one</a:t>
            </a:r>
            <a:r>
              <a:rPr lang="en-GB" dirty="0">
                <a:ea typeface="+mn-ea"/>
                <a:cs typeface="+mn-cs"/>
              </a:rPr>
              <a:t> occurrence of the pattern along with the vectors that map that occurrence onto the other occurrences</a:t>
            </a:r>
          </a:p>
          <a:p>
            <a:pPr lvl="1">
              <a:buFont typeface="Arial"/>
              <a:buChar char="–"/>
              <a:defRPr/>
            </a:pPr>
            <a:r>
              <a:rPr lang="en-GB" dirty="0">
                <a:ea typeface="+mn-ea"/>
              </a:rPr>
              <a:t>i.e., a &lt;pattern, vector set&gt; pair</a:t>
            </a:r>
          </a:p>
        </p:txBody>
      </p:sp>
      <p:sp>
        <p:nvSpPr>
          <p:cNvPr id="4" name="Rectangle 3"/>
          <p:cNvSpPr/>
          <p:nvPr/>
        </p:nvSpPr>
        <p:spPr>
          <a:xfrm>
            <a:off x="1060450" y="1009650"/>
            <a:ext cx="3816350" cy="230346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p>
        </p:txBody>
      </p:sp>
      <p:grpSp>
        <p:nvGrpSpPr>
          <p:cNvPr id="52228" name="Group 10"/>
          <p:cNvGrpSpPr>
            <a:grpSpLocks/>
          </p:cNvGrpSpPr>
          <p:nvPr/>
        </p:nvGrpSpPr>
        <p:grpSpPr bwMode="auto">
          <a:xfrm>
            <a:off x="1349376" y="2017712"/>
            <a:ext cx="447675" cy="431800"/>
            <a:chOff x="899592" y="2636912"/>
            <a:chExt cx="448816" cy="432048"/>
          </a:xfrm>
        </p:grpSpPr>
        <p:sp>
          <p:nvSpPr>
            <p:cNvPr id="5" name="Oval 4"/>
            <p:cNvSpPr/>
            <p:nvPr/>
          </p:nvSpPr>
          <p:spPr>
            <a:xfrm>
              <a:off x="1042831" y="2636912"/>
              <a:ext cx="144830" cy="144546"/>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6" name="Oval 5"/>
            <p:cNvSpPr/>
            <p:nvPr/>
          </p:nvSpPr>
          <p:spPr>
            <a:xfrm>
              <a:off x="899592" y="2924415"/>
              <a:ext cx="143239" cy="14454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7" name="Oval 6"/>
            <p:cNvSpPr/>
            <p:nvPr/>
          </p:nvSpPr>
          <p:spPr>
            <a:xfrm>
              <a:off x="1205169" y="2924415"/>
              <a:ext cx="143239" cy="14454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grpSp>
        <p:nvGrpSpPr>
          <p:cNvPr id="52229" name="Group 11"/>
          <p:cNvGrpSpPr>
            <a:grpSpLocks/>
          </p:cNvGrpSpPr>
          <p:nvPr/>
        </p:nvGrpSpPr>
        <p:grpSpPr bwMode="auto">
          <a:xfrm>
            <a:off x="2141538" y="1441450"/>
            <a:ext cx="447675" cy="431800"/>
            <a:chOff x="899592" y="2636912"/>
            <a:chExt cx="448816" cy="432048"/>
          </a:xfrm>
        </p:grpSpPr>
        <p:sp>
          <p:nvSpPr>
            <p:cNvPr id="13" name="Oval 12"/>
            <p:cNvSpPr/>
            <p:nvPr/>
          </p:nvSpPr>
          <p:spPr>
            <a:xfrm>
              <a:off x="1042831" y="2636912"/>
              <a:ext cx="144831" cy="14454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4" name="Oval 13"/>
            <p:cNvSpPr/>
            <p:nvPr/>
          </p:nvSpPr>
          <p:spPr>
            <a:xfrm>
              <a:off x="899592" y="2924414"/>
              <a:ext cx="143239" cy="144546"/>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5" name="Oval 14"/>
            <p:cNvSpPr/>
            <p:nvPr/>
          </p:nvSpPr>
          <p:spPr>
            <a:xfrm>
              <a:off x="1205169" y="2924414"/>
              <a:ext cx="143239" cy="144546"/>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grpSp>
        <p:nvGrpSpPr>
          <p:cNvPr id="52230" name="Group 15"/>
          <p:cNvGrpSpPr>
            <a:grpSpLocks/>
          </p:cNvGrpSpPr>
          <p:nvPr/>
        </p:nvGrpSpPr>
        <p:grpSpPr bwMode="auto">
          <a:xfrm>
            <a:off x="2500313" y="2592387"/>
            <a:ext cx="449263" cy="433388"/>
            <a:chOff x="899592" y="2636912"/>
            <a:chExt cx="448816" cy="432048"/>
          </a:xfrm>
        </p:grpSpPr>
        <p:sp>
          <p:nvSpPr>
            <p:cNvPr id="17" name="Oval 16"/>
            <p:cNvSpPr/>
            <p:nvPr/>
          </p:nvSpPr>
          <p:spPr>
            <a:xfrm>
              <a:off x="1043911" y="2636912"/>
              <a:ext cx="144318" cy="144016"/>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8" name="Oval 17"/>
            <p:cNvSpPr/>
            <p:nvPr/>
          </p:nvSpPr>
          <p:spPr>
            <a:xfrm>
              <a:off x="899592" y="2924944"/>
              <a:ext cx="144319" cy="144016"/>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9" name="Oval 18"/>
            <p:cNvSpPr/>
            <p:nvPr/>
          </p:nvSpPr>
          <p:spPr>
            <a:xfrm>
              <a:off x="1204089" y="2924944"/>
              <a:ext cx="144319" cy="144016"/>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grpSp>
        <p:nvGrpSpPr>
          <p:cNvPr id="52231" name="Group 19"/>
          <p:cNvGrpSpPr>
            <a:grpSpLocks/>
          </p:cNvGrpSpPr>
          <p:nvPr/>
        </p:nvGrpSpPr>
        <p:grpSpPr bwMode="auto">
          <a:xfrm>
            <a:off x="3508375" y="1801812"/>
            <a:ext cx="449262" cy="431800"/>
            <a:chOff x="899592" y="2636912"/>
            <a:chExt cx="448816" cy="432048"/>
          </a:xfrm>
        </p:grpSpPr>
        <p:sp>
          <p:nvSpPr>
            <p:cNvPr id="21" name="Oval 20"/>
            <p:cNvSpPr/>
            <p:nvPr/>
          </p:nvSpPr>
          <p:spPr>
            <a:xfrm>
              <a:off x="1043911" y="2636912"/>
              <a:ext cx="144320" cy="144546"/>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2" name="Oval 21"/>
            <p:cNvSpPr/>
            <p:nvPr/>
          </p:nvSpPr>
          <p:spPr>
            <a:xfrm>
              <a:off x="899592" y="2924415"/>
              <a:ext cx="144319" cy="14454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3" name="Oval 22"/>
            <p:cNvSpPr/>
            <p:nvPr/>
          </p:nvSpPr>
          <p:spPr>
            <a:xfrm>
              <a:off x="1204089" y="2924415"/>
              <a:ext cx="144319" cy="14454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sp>
        <p:nvSpPr>
          <p:cNvPr id="24" name="Rectangle 23"/>
          <p:cNvSpPr/>
          <p:nvPr/>
        </p:nvSpPr>
        <p:spPr>
          <a:xfrm>
            <a:off x="1060450" y="3817938"/>
            <a:ext cx="3816350" cy="23034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nvGrpSpPr>
          <p:cNvPr id="52233" name="Group 24"/>
          <p:cNvGrpSpPr>
            <a:grpSpLocks/>
          </p:cNvGrpSpPr>
          <p:nvPr/>
        </p:nvGrpSpPr>
        <p:grpSpPr bwMode="auto">
          <a:xfrm>
            <a:off x="1349376" y="4826000"/>
            <a:ext cx="447675" cy="431800"/>
            <a:chOff x="899592" y="2636912"/>
            <a:chExt cx="448816" cy="432048"/>
          </a:xfrm>
        </p:grpSpPr>
        <p:sp>
          <p:nvSpPr>
            <p:cNvPr id="26" name="Oval 25"/>
            <p:cNvSpPr/>
            <p:nvPr/>
          </p:nvSpPr>
          <p:spPr>
            <a:xfrm>
              <a:off x="1042831" y="2636912"/>
              <a:ext cx="144830" cy="14454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7" name="Oval 26"/>
            <p:cNvSpPr/>
            <p:nvPr/>
          </p:nvSpPr>
          <p:spPr>
            <a:xfrm>
              <a:off x="899592" y="2924414"/>
              <a:ext cx="143239" cy="144546"/>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8" name="Oval 27"/>
            <p:cNvSpPr/>
            <p:nvPr/>
          </p:nvSpPr>
          <p:spPr>
            <a:xfrm>
              <a:off x="1205169" y="2924414"/>
              <a:ext cx="143239" cy="144546"/>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grpSp>
        <p:nvGrpSpPr>
          <p:cNvPr id="29" name="Group 28"/>
          <p:cNvGrpSpPr/>
          <p:nvPr/>
        </p:nvGrpSpPr>
        <p:grpSpPr>
          <a:xfrm>
            <a:off x="2140942" y="4249340"/>
            <a:ext cx="448816" cy="432048"/>
            <a:chOff x="899592" y="2636912"/>
            <a:chExt cx="448816" cy="432048"/>
          </a:xfrm>
          <a:solidFill>
            <a:schemeClr val="bg2"/>
          </a:solidFill>
        </p:grpSpPr>
        <p:sp>
          <p:nvSpPr>
            <p:cNvPr id="30" name="Oval 29"/>
            <p:cNvSpPr/>
            <p:nvPr/>
          </p:nvSpPr>
          <p:spPr>
            <a:xfrm>
              <a:off x="1043608" y="2636912"/>
              <a:ext cx="144016" cy="144016"/>
            </a:xfrm>
            <a:prstGeom prst="ellips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31" name="Oval 30"/>
            <p:cNvSpPr/>
            <p:nvPr/>
          </p:nvSpPr>
          <p:spPr>
            <a:xfrm>
              <a:off x="899592" y="2924944"/>
              <a:ext cx="144016" cy="144016"/>
            </a:xfrm>
            <a:prstGeom prst="ellips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32" name="Oval 31"/>
            <p:cNvSpPr/>
            <p:nvPr/>
          </p:nvSpPr>
          <p:spPr>
            <a:xfrm>
              <a:off x="1204392" y="2924944"/>
              <a:ext cx="144016" cy="144016"/>
            </a:xfrm>
            <a:prstGeom prst="ellips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grpSp>
        <p:nvGrpSpPr>
          <p:cNvPr id="33" name="Group 32"/>
          <p:cNvGrpSpPr/>
          <p:nvPr/>
        </p:nvGrpSpPr>
        <p:grpSpPr>
          <a:xfrm>
            <a:off x="2500982" y="5401468"/>
            <a:ext cx="448816" cy="432048"/>
            <a:chOff x="899592" y="2636912"/>
            <a:chExt cx="448816" cy="432048"/>
          </a:xfrm>
          <a:solidFill>
            <a:schemeClr val="bg2"/>
          </a:solidFill>
        </p:grpSpPr>
        <p:sp>
          <p:nvSpPr>
            <p:cNvPr id="34" name="Oval 33"/>
            <p:cNvSpPr/>
            <p:nvPr/>
          </p:nvSpPr>
          <p:spPr>
            <a:xfrm>
              <a:off x="1043608" y="2636912"/>
              <a:ext cx="144016" cy="144016"/>
            </a:xfrm>
            <a:prstGeom prst="ellips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35" name="Oval 34"/>
            <p:cNvSpPr/>
            <p:nvPr/>
          </p:nvSpPr>
          <p:spPr>
            <a:xfrm>
              <a:off x="899592" y="2924944"/>
              <a:ext cx="144016" cy="144016"/>
            </a:xfrm>
            <a:prstGeom prst="ellips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36" name="Oval 35"/>
            <p:cNvSpPr/>
            <p:nvPr/>
          </p:nvSpPr>
          <p:spPr>
            <a:xfrm>
              <a:off x="1204392" y="2924944"/>
              <a:ext cx="144016" cy="144016"/>
            </a:xfrm>
            <a:prstGeom prst="ellips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grpSp>
        <p:nvGrpSpPr>
          <p:cNvPr id="37" name="Group 36"/>
          <p:cNvGrpSpPr/>
          <p:nvPr/>
        </p:nvGrpSpPr>
        <p:grpSpPr>
          <a:xfrm>
            <a:off x="3509094" y="4609380"/>
            <a:ext cx="448816" cy="432048"/>
            <a:chOff x="899592" y="2636912"/>
            <a:chExt cx="448816" cy="432048"/>
          </a:xfrm>
          <a:solidFill>
            <a:schemeClr val="bg2"/>
          </a:solidFill>
        </p:grpSpPr>
        <p:sp>
          <p:nvSpPr>
            <p:cNvPr id="38" name="Oval 37"/>
            <p:cNvSpPr/>
            <p:nvPr/>
          </p:nvSpPr>
          <p:spPr>
            <a:xfrm>
              <a:off x="1043608" y="2636912"/>
              <a:ext cx="144016" cy="144016"/>
            </a:xfrm>
            <a:prstGeom prst="ellips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39" name="Oval 38"/>
            <p:cNvSpPr/>
            <p:nvPr/>
          </p:nvSpPr>
          <p:spPr>
            <a:xfrm>
              <a:off x="899592" y="2924944"/>
              <a:ext cx="144016" cy="144016"/>
            </a:xfrm>
            <a:prstGeom prst="ellips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40" name="Oval 39"/>
            <p:cNvSpPr/>
            <p:nvPr/>
          </p:nvSpPr>
          <p:spPr>
            <a:xfrm>
              <a:off x="1204392" y="2924944"/>
              <a:ext cx="144016" cy="144016"/>
            </a:xfrm>
            <a:prstGeom prst="ellips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sp>
        <p:nvSpPr>
          <p:cNvPr id="42" name="Right Arrow 41"/>
          <p:cNvSpPr/>
          <p:nvPr/>
        </p:nvSpPr>
        <p:spPr>
          <a:xfrm rot="19468308">
            <a:off x="1590676" y="4530725"/>
            <a:ext cx="769937" cy="15716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p>
        </p:txBody>
      </p:sp>
      <p:sp>
        <p:nvSpPr>
          <p:cNvPr id="43" name="Right Arrow 42"/>
          <p:cNvSpPr/>
          <p:nvPr/>
        </p:nvSpPr>
        <p:spPr>
          <a:xfrm rot="1609323">
            <a:off x="1590676" y="5126038"/>
            <a:ext cx="1087437" cy="16192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p>
        </p:txBody>
      </p:sp>
      <p:sp>
        <p:nvSpPr>
          <p:cNvPr id="44" name="Right Arrow 43"/>
          <p:cNvSpPr/>
          <p:nvPr/>
        </p:nvSpPr>
        <p:spPr>
          <a:xfrm rot="21229071">
            <a:off x="1711325" y="4702175"/>
            <a:ext cx="1905000" cy="17621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p>
        </p:txBody>
      </p:sp>
      <p:sp>
        <p:nvSpPr>
          <p:cNvPr id="52240" name="TextBox 44"/>
          <p:cNvSpPr txBox="1">
            <a:spLocks noChangeArrowheads="1"/>
          </p:cNvSpPr>
          <p:nvPr/>
        </p:nvSpPr>
        <p:spPr bwMode="auto">
          <a:xfrm>
            <a:off x="1473200" y="3287712"/>
            <a:ext cx="29908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800"/>
              <a:t>12 points = 24 numbers</a:t>
            </a:r>
          </a:p>
        </p:txBody>
      </p:sp>
      <p:sp>
        <p:nvSpPr>
          <p:cNvPr id="52241" name="TextBox 45"/>
          <p:cNvSpPr txBox="1">
            <a:spLocks noChangeArrowheads="1"/>
          </p:cNvSpPr>
          <p:nvPr/>
        </p:nvSpPr>
        <p:spPr bwMode="auto">
          <a:xfrm>
            <a:off x="838200" y="6122987"/>
            <a:ext cx="4248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800"/>
              <a:t>3 points + 3 vectors = 12 numbers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Compression with TECs</a:t>
            </a:r>
          </a:p>
        </p:txBody>
      </p:sp>
      <p:pic>
        <p:nvPicPr>
          <p:cNvPr id="4" name="Picture 3"/>
          <p:cNvPicPr>
            <a:picLocks noChangeAspect="1"/>
          </p:cNvPicPr>
          <p:nvPr/>
        </p:nvPicPr>
        <p:blipFill>
          <a:blip r:embed="rId2"/>
          <a:stretch>
            <a:fillRect/>
          </a:stretch>
        </p:blipFill>
        <p:spPr>
          <a:xfrm>
            <a:off x="2423592" y="1429491"/>
            <a:ext cx="7128792" cy="4971394"/>
          </a:xfrm>
          <a:prstGeom prst="rect">
            <a:avLst/>
          </a:prstGeom>
        </p:spPr>
      </p:pic>
      <p:pic>
        <p:nvPicPr>
          <p:cNvPr id="3" name="Picture 2">
            <a:extLst>
              <a:ext uri="{FF2B5EF4-FFF2-40B4-BE49-F238E27FC236}">
                <a16:creationId xmlns:a16="http://schemas.microsoft.com/office/drawing/2014/main" id="{C66972B2-7054-EA15-61BB-AE2DC290CA51}"/>
              </a:ext>
            </a:extLst>
          </p:cNvPr>
          <p:cNvPicPr>
            <a:picLocks noChangeAspect="1"/>
          </p:cNvPicPr>
          <p:nvPr/>
        </p:nvPicPr>
        <p:blipFill>
          <a:blip r:embed="rId3"/>
          <a:stretch>
            <a:fillRect/>
          </a:stretch>
        </p:blipFill>
        <p:spPr>
          <a:xfrm>
            <a:off x="4146550" y="5428509"/>
            <a:ext cx="3898900" cy="1244600"/>
          </a:xfrm>
          <a:prstGeom prst="rect">
            <a:avLst/>
          </a:prstGeom>
        </p:spPr>
      </p:pic>
    </p:spTree>
    <p:extLst>
      <p:ext uri="{BB962C8B-B14F-4D97-AF65-F5344CB8AC3E}">
        <p14:creationId xmlns:p14="http://schemas.microsoft.com/office/powerpoint/2010/main" val="1196594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46359" y="196852"/>
            <a:ext cx="10899281" cy="664540"/>
          </a:xfrm>
        </p:spPr>
        <p:txBody>
          <a:bodyPr rtlCol="0">
            <a:normAutofit/>
          </a:bodyPr>
          <a:lstStyle/>
          <a:p>
            <a:pPr>
              <a:defRPr/>
            </a:pPr>
            <a:r>
              <a:rPr lang="en-US" sz="3600" dirty="0">
                <a:ea typeface="+mj-ea"/>
                <a:cs typeface="+mj-cs"/>
              </a:rPr>
              <a:t>SIA: Discovering all maximal translatable patterns (</a:t>
            </a:r>
            <a:r>
              <a:rPr lang="en-US" sz="3600" dirty="0" err="1">
                <a:ea typeface="+mj-ea"/>
                <a:cs typeface="+mj-cs"/>
              </a:rPr>
              <a:t>MTPs</a:t>
            </a:r>
            <a:r>
              <a:rPr lang="en-US" sz="3600" dirty="0">
                <a:ea typeface="+mj-ea"/>
                <a:cs typeface="+mj-cs"/>
              </a:rPr>
              <a:t>)</a:t>
            </a:r>
          </a:p>
        </p:txBody>
      </p:sp>
      <p:pic>
        <p:nvPicPr>
          <p:cNvPr id="24578" name="Picture 4" descr="SIA-point-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359" y="980988"/>
            <a:ext cx="257175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79" name="Picture 5" descr="SIA-vector-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0251" y="980988"/>
            <a:ext cx="4432300" cy="2614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0" name="Picture 6" descr="SIA-vec-point-pai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4693" y="862133"/>
            <a:ext cx="1316037" cy="373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1" name="Text Box 7"/>
          <p:cNvSpPr txBox="1">
            <a:spLocks noChangeArrowheads="1"/>
          </p:cNvSpPr>
          <p:nvPr/>
        </p:nvSpPr>
        <p:spPr bwMode="auto">
          <a:xfrm>
            <a:off x="646359" y="3814935"/>
            <a:ext cx="5542407" cy="25545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1600">
                <a:latin typeface="Arial" charset="0"/>
              </a:rPr>
              <a:t>Pattern is </a:t>
            </a:r>
            <a:r>
              <a:rPr lang="en-US" sz="1600" i="1">
                <a:latin typeface="Arial" charset="0"/>
              </a:rPr>
              <a:t>translatable</a:t>
            </a:r>
            <a:r>
              <a:rPr lang="en-US" sz="1600">
                <a:latin typeface="Arial" charset="0"/>
              </a:rPr>
              <a:t> by vector </a:t>
            </a:r>
            <a:r>
              <a:rPr lang="en-US" sz="1600" i="1">
                <a:latin typeface="Arial" charset="0"/>
              </a:rPr>
              <a:t>v</a:t>
            </a:r>
            <a:r>
              <a:rPr lang="en-US" sz="1600">
                <a:latin typeface="Arial" charset="0"/>
              </a:rPr>
              <a:t> in</a:t>
            </a:r>
            <a:r>
              <a:rPr lang="en-US" sz="1600" i="1">
                <a:latin typeface="Arial" charset="0"/>
              </a:rPr>
              <a:t> </a:t>
            </a:r>
            <a:r>
              <a:rPr lang="en-US" sz="1600">
                <a:latin typeface="Arial" charset="0"/>
              </a:rPr>
              <a:t>dataset if it can be translated by </a:t>
            </a:r>
            <a:r>
              <a:rPr lang="en-US" sz="1600" i="1">
                <a:latin typeface="Arial" charset="0"/>
              </a:rPr>
              <a:t>v</a:t>
            </a:r>
            <a:r>
              <a:rPr lang="en-US" sz="1600">
                <a:latin typeface="Arial" charset="0"/>
              </a:rPr>
              <a:t> to give another pattern in the dataset</a:t>
            </a:r>
          </a:p>
          <a:p>
            <a:pPr>
              <a:spcBef>
                <a:spcPct val="50000"/>
              </a:spcBef>
            </a:pPr>
            <a:r>
              <a:rPr lang="en-US" sz="1600">
                <a:latin typeface="Arial" charset="0"/>
              </a:rPr>
              <a:t>MTP for a vector </a:t>
            </a:r>
            <a:r>
              <a:rPr lang="en-US" sz="1600" i="1">
                <a:latin typeface="Arial" charset="0"/>
              </a:rPr>
              <a:t>v</a:t>
            </a:r>
            <a:r>
              <a:rPr lang="en-US" sz="1600">
                <a:latin typeface="Arial" charset="0"/>
              </a:rPr>
              <a:t> contains all points mapped by </a:t>
            </a:r>
            <a:r>
              <a:rPr lang="en-US" sz="1600" i="1">
                <a:latin typeface="Arial" charset="0"/>
              </a:rPr>
              <a:t>v</a:t>
            </a:r>
            <a:r>
              <a:rPr lang="en-US" sz="1600">
                <a:latin typeface="Arial" charset="0"/>
              </a:rPr>
              <a:t> onto other points in the dataset</a:t>
            </a:r>
          </a:p>
          <a:p>
            <a:pPr>
              <a:spcBef>
                <a:spcPct val="50000"/>
              </a:spcBef>
            </a:pPr>
            <a:r>
              <a:rPr lang="en-US" sz="1600" i="1">
                <a:latin typeface="Arial" charset="0"/>
              </a:rPr>
              <a:t>O</a:t>
            </a:r>
            <a:r>
              <a:rPr lang="en-US" sz="1600">
                <a:latin typeface="Arial" charset="0"/>
              </a:rPr>
              <a:t>(</a:t>
            </a:r>
            <a:r>
              <a:rPr lang="en-US" sz="1600" i="1">
                <a:latin typeface="Arial" charset="0"/>
              </a:rPr>
              <a:t>kn</a:t>
            </a:r>
            <a:r>
              <a:rPr lang="en-US" sz="1600" baseline="30000">
                <a:latin typeface="Arial" charset="0"/>
              </a:rPr>
              <a:t>2</a:t>
            </a:r>
            <a:r>
              <a:rPr lang="en-US" sz="1600">
                <a:latin typeface="Arial" charset="0"/>
              </a:rPr>
              <a:t> log </a:t>
            </a:r>
            <a:r>
              <a:rPr lang="en-US" sz="1600" i="1">
                <a:latin typeface="Arial" charset="0"/>
              </a:rPr>
              <a:t>n</a:t>
            </a:r>
            <a:r>
              <a:rPr lang="en-US" sz="1600">
                <a:latin typeface="Arial" charset="0"/>
              </a:rPr>
              <a:t>) time, </a:t>
            </a:r>
            <a:r>
              <a:rPr lang="en-US" sz="1600" i="1">
                <a:latin typeface="Arial" charset="0"/>
              </a:rPr>
              <a:t>O</a:t>
            </a:r>
            <a:r>
              <a:rPr lang="en-US" sz="1600">
                <a:latin typeface="Arial" charset="0"/>
              </a:rPr>
              <a:t>(</a:t>
            </a:r>
            <a:r>
              <a:rPr lang="en-US" sz="1600" i="1">
                <a:latin typeface="Arial" charset="0"/>
              </a:rPr>
              <a:t>kn</a:t>
            </a:r>
            <a:r>
              <a:rPr lang="en-US" sz="1600" baseline="30000">
                <a:latin typeface="Arial" charset="0"/>
              </a:rPr>
              <a:t>2</a:t>
            </a:r>
            <a:r>
              <a:rPr lang="en-US" sz="1600">
                <a:latin typeface="Arial" charset="0"/>
              </a:rPr>
              <a:t>) space</a:t>
            </a:r>
          </a:p>
          <a:p>
            <a:pPr>
              <a:spcBef>
                <a:spcPct val="50000"/>
              </a:spcBef>
            </a:pPr>
            <a:r>
              <a:rPr lang="en-US" sz="1600">
                <a:latin typeface="Arial" charset="0"/>
              </a:rPr>
              <a:t>O(</a:t>
            </a:r>
            <a:r>
              <a:rPr lang="en-US" sz="1600" i="1">
                <a:latin typeface="Arial" charset="0"/>
              </a:rPr>
              <a:t>kn</a:t>
            </a:r>
            <a:r>
              <a:rPr lang="en-US" sz="1600" baseline="30000">
                <a:latin typeface="Arial" charset="0"/>
              </a:rPr>
              <a:t>2</a:t>
            </a:r>
            <a:r>
              <a:rPr lang="en-US" sz="1600">
                <a:latin typeface="Arial" charset="0"/>
              </a:rPr>
              <a:t>) time if use direct address table to store vectors</a:t>
            </a:r>
          </a:p>
          <a:p>
            <a:pPr>
              <a:spcBef>
                <a:spcPct val="50000"/>
              </a:spcBef>
            </a:pPr>
            <a:r>
              <a:rPr lang="en-US" sz="1600">
                <a:latin typeface="Arial" charset="0"/>
              </a:rPr>
              <a:t>Laaksonen &amp; Lemström (2022) present a method that decreases the space complexity to </a:t>
            </a:r>
            <a:r>
              <a:rPr lang="en-US" sz="1600" i="1">
                <a:latin typeface="Arial" charset="0"/>
              </a:rPr>
              <a:t>O</a:t>
            </a:r>
            <a:r>
              <a:rPr lang="en-US" sz="1600">
                <a:latin typeface="Arial" charset="0"/>
              </a:rPr>
              <a:t>(</a:t>
            </a:r>
            <a:r>
              <a:rPr lang="en-US" sz="1600" i="1">
                <a:latin typeface="Arial" charset="0"/>
              </a:rPr>
              <a:t>kn</a:t>
            </a:r>
            <a:r>
              <a:rPr lang="en-US" sz="1600">
                <a:latin typeface="Arial" charset="0"/>
              </a:rPr>
              <a:t>) space</a:t>
            </a:r>
          </a:p>
        </p:txBody>
      </p:sp>
      <p:sp>
        <p:nvSpPr>
          <p:cNvPr id="4" name="TextBox 3">
            <a:extLst>
              <a:ext uri="{FF2B5EF4-FFF2-40B4-BE49-F238E27FC236}">
                <a16:creationId xmlns:a16="http://schemas.microsoft.com/office/drawing/2014/main" id="{57EB7812-1411-0B25-455C-1E5AD729E834}"/>
              </a:ext>
            </a:extLst>
          </p:cNvPr>
          <p:cNvSpPr txBox="1"/>
          <p:nvPr/>
        </p:nvSpPr>
        <p:spPr>
          <a:xfrm>
            <a:off x="6230648" y="4712354"/>
            <a:ext cx="5671931" cy="2123658"/>
          </a:xfrm>
          <a:prstGeom prst="rect">
            <a:avLst/>
          </a:prstGeom>
          <a:noFill/>
        </p:spPr>
        <p:txBody>
          <a:bodyPr wrap="square">
            <a:spAutoFit/>
          </a:bodyPr>
          <a:lstStyle/>
          <a:p>
            <a:r>
              <a:rPr lang="en-GB" sz="1200" b="0" i="0">
                <a:solidFill>
                  <a:srgbClr val="222222"/>
                </a:solidFill>
                <a:effectLst/>
                <a:latin typeface="Verdana" panose="020B0604030504040204" pitchFamily="34" charset="0"/>
                <a:ea typeface="Verdana" panose="020B0604030504040204" pitchFamily="34" charset="0"/>
                <a:cs typeface="Verdana" panose="020B0604030504040204" pitchFamily="34" charset="0"/>
              </a:rPr>
              <a:t>Meredith, D., Lemström, K. and Wiggins, G. A. (2002). Algorithms for discovering repeated patterns in multidimensional representations of polyphonic music. Journal of New Music Research, 31(4), pp. 321-345. [</a:t>
            </a:r>
            <a:r>
              <a:rPr lang="en-GB" sz="1200" b="0" i="0">
                <a:solidFill>
                  <a:srgbClr val="550000"/>
                </a:solidFill>
                <a:effectLst/>
                <a:latin typeface="Verdana" panose="020B0604030504040204" pitchFamily="34" charset="0"/>
                <a:ea typeface="Verdana" panose="020B0604030504040204" pitchFamily="34" charset="0"/>
                <a:cs typeface="Verdana" panose="020B0604030504040204" pitchFamily="34" charset="0"/>
                <a:hlinkClick r:id="rId6"/>
              </a:rPr>
              <a:t>Online publication</a:t>
            </a:r>
            <a:r>
              <a:rPr lang="en-GB" sz="1200" b="0" i="0">
                <a:solidFill>
                  <a:srgbClr val="222222"/>
                </a:solidFill>
                <a:effectLst/>
                <a:latin typeface="Verdana" panose="020B0604030504040204" pitchFamily="34" charset="0"/>
                <a:ea typeface="Verdana" panose="020B0604030504040204" pitchFamily="34" charset="0"/>
                <a:cs typeface="Verdana" panose="020B0604030504040204" pitchFamily="34" charset="0"/>
              </a:rPr>
              <a:t>]</a:t>
            </a:r>
            <a:endParaRPr lang="en-US" sz="1200">
              <a:latin typeface="Verdana" panose="020B0604030504040204" pitchFamily="34" charset="0"/>
              <a:ea typeface="Verdana" panose="020B0604030504040204" pitchFamily="34" charset="0"/>
              <a:cs typeface="Verdana" panose="020B0604030504040204" pitchFamily="34" charset="0"/>
            </a:endParaRPr>
          </a:p>
          <a:p>
            <a:endParaRPr lang="en-GB" sz="1200">
              <a:effectLst/>
              <a:latin typeface="Verdana" panose="020B0604030504040204" pitchFamily="34" charset="0"/>
              <a:ea typeface="Verdana" panose="020B0604030504040204" pitchFamily="34" charset="0"/>
              <a:cs typeface="Verdana" panose="020B0604030504040204" pitchFamily="34" charset="0"/>
            </a:endParaRPr>
          </a:p>
          <a:p>
            <a:r>
              <a:rPr lang="en-GB" sz="1200">
                <a:effectLst/>
                <a:latin typeface="Verdana" panose="020B0604030504040204" pitchFamily="34" charset="0"/>
                <a:ea typeface="Verdana" panose="020B0604030504040204" pitchFamily="34" charset="0"/>
                <a:cs typeface="Verdana" panose="020B0604030504040204" pitchFamily="34" charset="0"/>
              </a:rPr>
              <a:t>Laaksonen, A. and Lemström, K. (2022). On the memory usage of the SIA algorithm family for symbolic music pattern discovery. In Mathematics and Computation in Music (MCM 2022), Lecture Notes in Computer Science, Vol. 13267, pages 180– 191, Cham, Switzerland. Springer. Available online at https://link.springer.com/ content/pdf/10.1007/978-3-031-07015-0_15.pdf. </a:t>
            </a:r>
            <a:endParaRPr lang="en-GB" sz="120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92481136"/>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838200" y="365125"/>
            <a:ext cx="10515600" cy="1171575"/>
          </a:xfrm>
        </p:spPr>
        <p:txBody>
          <a:bodyPr rtlCol="0">
            <a:normAutofit/>
          </a:bodyPr>
          <a:lstStyle/>
          <a:p>
            <a:pPr>
              <a:defRPr/>
            </a:pPr>
            <a:r>
              <a:rPr lang="en-US" dirty="0">
                <a:ea typeface="+mj-ea"/>
                <a:cs typeface="+mj-cs"/>
              </a:rPr>
              <a:t>SIATEC Discovering all occurrences of all </a:t>
            </a:r>
            <a:r>
              <a:rPr lang="en-US" dirty="0" err="1">
                <a:ea typeface="+mj-ea"/>
                <a:cs typeface="+mj-cs"/>
              </a:rPr>
              <a:t>MTPs</a:t>
            </a:r>
            <a:endParaRPr lang="en-US" dirty="0">
              <a:ea typeface="+mj-ea"/>
              <a:cs typeface="+mj-cs"/>
            </a:endParaRPr>
          </a:p>
        </p:txBody>
      </p:sp>
      <p:pic>
        <p:nvPicPr>
          <p:cNvPr id="26626" name="Picture 4" descr="SIA-point-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438" y="1628775"/>
            <a:ext cx="257175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7" name="Picture 5" descr="SIATEC-vector-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114" y="1628775"/>
            <a:ext cx="5792787" cy="165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8" name="Picture 6" descr="SIATEC-time-complex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401" y="3789364"/>
            <a:ext cx="4721225" cy="206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9" name="Text Box 7"/>
          <p:cNvSpPr txBox="1">
            <a:spLocks noChangeArrowheads="1"/>
          </p:cNvSpPr>
          <p:nvPr/>
        </p:nvSpPr>
        <p:spPr bwMode="auto">
          <a:xfrm>
            <a:off x="724590" y="4318000"/>
            <a:ext cx="4032939" cy="15696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a:latin typeface="Times" charset="0"/>
              </a:rPr>
              <a:t>Translational Equivalence Class (TEC) is set of all translationally invariant occurrences of a pattern</a:t>
            </a:r>
          </a:p>
        </p:txBody>
      </p:sp>
      <p:sp>
        <p:nvSpPr>
          <p:cNvPr id="3" name="TextBox 2">
            <a:extLst>
              <a:ext uri="{FF2B5EF4-FFF2-40B4-BE49-F238E27FC236}">
                <a16:creationId xmlns:a16="http://schemas.microsoft.com/office/drawing/2014/main" id="{50E54B44-0DFA-B424-F6B9-E3A1921208E5}"/>
              </a:ext>
            </a:extLst>
          </p:cNvPr>
          <p:cNvSpPr txBox="1"/>
          <p:nvPr/>
        </p:nvSpPr>
        <p:spPr>
          <a:xfrm>
            <a:off x="280746" y="6097918"/>
            <a:ext cx="11630508" cy="523220"/>
          </a:xfrm>
          <a:prstGeom prst="rect">
            <a:avLst/>
          </a:prstGeom>
          <a:noFill/>
        </p:spPr>
        <p:txBody>
          <a:bodyPr wrap="square">
            <a:spAutoFit/>
          </a:bodyPr>
          <a:lstStyle/>
          <a:p>
            <a:r>
              <a:rPr lang="en-GB" sz="1400" b="0" i="0">
                <a:solidFill>
                  <a:srgbClr val="222222"/>
                </a:solidFill>
                <a:effectLst/>
                <a:latin typeface="Verdana" panose="020B0604030504040204" pitchFamily="34" charset="0"/>
                <a:ea typeface="Verdana" panose="020B0604030504040204" pitchFamily="34" charset="0"/>
                <a:cs typeface="Verdana" panose="020B0604030504040204" pitchFamily="34" charset="0"/>
              </a:rPr>
              <a:t>Meredith, D., Lemström, K. and Wiggins, G. A. (2002). Algorithms for discovering repeated patterns in multidimensional representations of polyphonic music. Journal of New Music Research, 31(4), pp. 321-345. [</a:t>
            </a:r>
            <a:r>
              <a:rPr lang="en-GB" sz="1400" b="0" i="0">
                <a:solidFill>
                  <a:srgbClr val="550000"/>
                </a:solidFill>
                <a:effectLst/>
                <a:latin typeface="Verdana" panose="020B0604030504040204" pitchFamily="34" charset="0"/>
                <a:ea typeface="Verdana" panose="020B0604030504040204" pitchFamily="34" charset="0"/>
                <a:cs typeface="Verdana" panose="020B0604030504040204" pitchFamily="34" charset="0"/>
                <a:hlinkClick r:id="rId6"/>
              </a:rPr>
              <a:t>Online publication</a:t>
            </a:r>
            <a:r>
              <a:rPr lang="en-GB" sz="1400" b="0" i="0">
                <a:solidFill>
                  <a:srgbClr val="222222"/>
                </a:solidFill>
                <a:effectLst/>
                <a:latin typeface="Verdana" panose="020B0604030504040204" pitchFamily="34" charset="0"/>
                <a:ea typeface="Verdana" panose="020B0604030504040204" pitchFamily="34" charset="0"/>
                <a:cs typeface="Verdana" panose="020B0604030504040204" pitchFamily="34" charset="0"/>
              </a:rPr>
              <a:t>]</a:t>
            </a:r>
            <a:endParaRPr lang="en-US" sz="140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37356931"/>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270164" y="249312"/>
            <a:ext cx="9885075" cy="1311128"/>
          </a:xfrm>
        </p:spPr>
        <p:txBody>
          <a:bodyPr wrap="square">
            <a:spAutoFit/>
          </a:bodyPr>
          <a:lstStyle/>
          <a:p>
            <a:r>
              <a:rPr lang="en-US">
                <a:latin typeface="Calibri" charset="0"/>
              </a:rPr>
              <a:t>Need for heuristics to isolate interesting MTPs and TECs</a:t>
            </a:r>
          </a:p>
        </p:txBody>
      </p:sp>
      <p:sp>
        <p:nvSpPr>
          <p:cNvPr id="28674" name="Rectangle 3"/>
          <p:cNvSpPr>
            <a:spLocks noGrp="1" noChangeArrowheads="1"/>
          </p:cNvSpPr>
          <p:nvPr>
            <p:ph idx="1"/>
          </p:nvPr>
        </p:nvSpPr>
        <p:spPr>
          <a:xfrm>
            <a:off x="2063750" y="1773239"/>
            <a:ext cx="8110538" cy="4277581"/>
          </a:xfrm>
        </p:spPr>
        <p:txBody>
          <a:bodyPr>
            <a:spAutoFit/>
          </a:bodyPr>
          <a:lstStyle/>
          <a:p>
            <a:pPr>
              <a:lnSpc>
                <a:spcPct val="90000"/>
              </a:lnSpc>
            </a:pPr>
            <a:r>
              <a:rPr lang="en-US" sz="2400" dirty="0">
                <a:latin typeface="Calibri" charset="0"/>
              </a:rPr>
              <a:t>2</a:t>
            </a:r>
            <a:r>
              <a:rPr lang="en-US" sz="2400" i="1" baseline="30000" dirty="0">
                <a:latin typeface="Calibri" charset="0"/>
              </a:rPr>
              <a:t>n </a:t>
            </a:r>
            <a:r>
              <a:rPr lang="en-US" sz="2400" dirty="0">
                <a:latin typeface="Calibri" charset="0"/>
              </a:rPr>
              <a:t>patterns in a dataset of size </a:t>
            </a:r>
            <a:r>
              <a:rPr lang="en-US" sz="2400" i="1" dirty="0">
                <a:latin typeface="Calibri" charset="0"/>
              </a:rPr>
              <a:t>n</a:t>
            </a:r>
          </a:p>
          <a:p>
            <a:pPr>
              <a:lnSpc>
                <a:spcPct val="90000"/>
              </a:lnSpc>
            </a:pPr>
            <a:r>
              <a:rPr lang="en-US" sz="2400" dirty="0">
                <a:latin typeface="Calibri" charset="0"/>
              </a:rPr>
              <a:t>Sum of MTP sizes is &lt; </a:t>
            </a:r>
            <a:r>
              <a:rPr lang="en-US" sz="2400" i="1" dirty="0">
                <a:latin typeface="Calibri" charset="0"/>
              </a:rPr>
              <a:t>n</a:t>
            </a:r>
            <a:r>
              <a:rPr lang="en-US" sz="2400" baseline="30000" dirty="0">
                <a:latin typeface="Calibri" charset="0"/>
              </a:rPr>
              <a:t>2</a:t>
            </a:r>
            <a:r>
              <a:rPr lang="en-US" sz="2400" dirty="0">
                <a:latin typeface="Calibri" charset="0"/>
              </a:rPr>
              <a:t>/2</a:t>
            </a:r>
          </a:p>
          <a:p>
            <a:pPr lvl="1">
              <a:lnSpc>
                <a:spcPct val="90000"/>
              </a:lnSpc>
            </a:pPr>
            <a:r>
              <a:rPr lang="en-US" sz="2000" dirty="0">
                <a:latin typeface="Calibri" charset="0"/>
              </a:rPr>
              <a:t>sum of cardinalities of MTPs is n(n-1)/2</a:t>
            </a:r>
          </a:p>
          <a:p>
            <a:pPr lvl="1">
              <a:lnSpc>
                <a:spcPct val="90000"/>
              </a:lnSpc>
            </a:pPr>
            <a:r>
              <a:rPr lang="en-US" sz="2200" dirty="0">
                <a:latin typeface="Calibri" charset="0"/>
              </a:rPr>
              <a:t>=&gt; SIA generates small fraction of all patterns in a dataset</a:t>
            </a:r>
          </a:p>
          <a:p>
            <a:pPr>
              <a:lnSpc>
                <a:spcPct val="90000"/>
              </a:lnSpc>
            </a:pPr>
            <a:r>
              <a:rPr lang="en-US" sz="2400" dirty="0">
                <a:latin typeface="Calibri" charset="0"/>
              </a:rPr>
              <a:t>Many interesting patterns derivable from MTPs found by SIA</a:t>
            </a:r>
          </a:p>
          <a:p>
            <a:pPr lvl="1">
              <a:lnSpc>
                <a:spcPct val="90000"/>
              </a:lnSpc>
            </a:pPr>
            <a:r>
              <a:rPr lang="en-US" sz="2000" dirty="0">
                <a:latin typeface="Calibri" charset="0"/>
              </a:rPr>
              <a:t>e.g., bounding box or segment spanned by the patterns</a:t>
            </a:r>
          </a:p>
          <a:p>
            <a:pPr>
              <a:lnSpc>
                <a:spcPct val="90000"/>
              </a:lnSpc>
            </a:pPr>
            <a:r>
              <a:rPr lang="en-US" sz="2400" dirty="0">
                <a:latin typeface="Calibri" charset="0"/>
              </a:rPr>
              <a:t>BUT many of the patterns found by SIA are NOT interesting</a:t>
            </a:r>
          </a:p>
          <a:p>
            <a:pPr lvl="2">
              <a:lnSpc>
                <a:spcPct val="90000"/>
              </a:lnSpc>
            </a:pPr>
            <a:r>
              <a:rPr lang="en-US" sz="1800"/>
              <a:t>17519</a:t>
            </a:r>
            <a:r>
              <a:rPr lang="en-US" sz="1800" dirty="0">
                <a:latin typeface="Calibri" charset="0"/>
              </a:rPr>
              <a:t> patterns found by SIA in the fugue from BWV 847</a:t>
            </a:r>
          </a:p>
          <a:p>
            <a:pPr lvl="2">
              <a:lnSpc>
                <a:spcPct val="90000"/>
              </a:lnSpc>
            </a:pPr>
            <a:r>
              <a:rPr lang="en-US" sz="1800" dirty="0">
                <a:latin typeface="Calibri" charset="0"/>
              </a:rPr>
              <a:t>probably about 30 are interesting</a:t>
            </a:r>
          </a:p>
          <a:p>
            <a:pPr>
              <a:lnSpc>
                <a:spcPct val="90000"/>
              </a:lnSpc>
            </a:pPr>
            <a:r>
              <a:rPr lang="en-US" sz="2400" dirty="0">
                <a:latin typeface="Calibri" charset="0"/>
              </a:rPr>
              <a:t>=&gt; Need heuristics for isolating interesting patterns in output of SIA and SIATEC</a:t>
            </a:r>
          </a:p>
        </p:txBody>
      </p:sp>
      <p:sp>
        <p:nvSpPr>
          <p:cNvPr id="3" name="TextBox 2">
            <a:extLst>
              <a:ext uri="{FF2B5EF4-FFF2-40B4-BE49-F238E27FC236}">
                <a16:creationId xmlns:a16="http://schemas.microsoft.com/office/drawing/2014/main" id="{1018E216-0F56-D981-ED1C-DCB47DE633AE}"/>
              </a:ext>
            </a:extLst>
          </p:cNvPr>
          <p:cNvSpPr txBox="1"/>
          <p:nvPr/>
        </p:nvSpPr>
        <p:spPr>
          <a:xfrm>
            <a:off x="234473" y="6050820"/>
            <a:ext cx="11723053" cy="738664"/>
          </a:xfrm>
          <a:prstGeom prst="rect">
            <a:avLst/>
          </a:prstGeom>
          <a:noFill/>
        </p:spPr>
        <p:txBody>
          <a:bodyPr wrap="square">
            <a:spAutoFit/>
          </a:bodyPr>
          <a:lstStyle/>
          <a:p>
            <a:pPr algn="l"/>
            <a:r>
              <a:rPr lang="en-GB" sz="1400" b="0" i="0">
                <a:solidFill>
                  <a:srgbClr val="222222"/>
                </a:solidFill>
                <a:effectLst/>
                <a:latin typeface="verdana" panose="020B0604030504040204" pitchFamily="34" charset="0"/>
              </a:rPr>
              <a:t>Meredith, D., Wiggins, G. A. and Lemström, K. (2001). A Geometric Approach to Repetition Discovery and Pattern Matching in Polyphonic Music. Computer Science Colloquium, Department of Computer Science, King's College London. [</a:t>
            </a:r>
            <a:r>
              <a:rPr lang="en-GB" sz="1400" b="0" i="0">
                <a:solidFill>
                  <a:srgbClr val="550000"/>
                </a:solidFill>
                <a:effectLst/>
                <a:latin typeface="verdana" panose="020B0604030504040204" pitchFamily="34" charset="0"/>
                <a:hlinkClick r:id="rId3"/>
              </a:rPr>
              <a:t>Slides with Notes (PDF, 328KB)</a:t>
            </a:r>
            <a:r>
              <a:rPr lang="en-GB" sz="1400" b="0" i="0">
                <a:solidFill>
                  <a:srgbClr val="222222"/>
                </a:solidFill>
                <a:effectLst/>
                <a:latin typeface="verdana" panose="020B0604030504040204" pitchFamily="34" charset="0"/>
              </a:rPr>
              <a:t>]</a:t>
            </a:r>
          </a:p>
        </p:txBody>
      </p:sp>
    </p:spTree>
    <p:extLst>
      <p:ext uri="{BB962C8B-B14F-4D97-AF65-F5344CB8AC3E}">
        <p14:creationId xmlns:p14="http://schemas.microsoft.com/office/powerpoint/2010/main" val="2790620308"/>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AE8D6-9CD9-4F32-85EF-92E16D9B8866}"/>
              </a:ext>
            </a:extLst>
          </p:cNvPr>
          <p:cNvSpPr>
            <a:spLocks noGrp="1"/>
          </p:cNvSpPr>
          <p:nvPr>
            <p:ph type="title"/>
          </p:nvPr>
        </p:nvSpPr>
        <p:spPr>
          <a:xfrm>
            <a:off x="524435" y="353566"/>
            <a:ext cx="10515600" cy="423769"/>
          </a:xfrm>
        </p:spPr>
        <p:txBody>
          <a:bodyPr>
            <a:normAutofit fontScale="90000"/>
          </a:bodyPr>
          <a:lstStyle/>
          <a:p>
            <a:r>
              <a:rPr lang="en-US"/>
              <a:t>Input encodings</a:t>
            </a:r>
            <a:endParaRPr lang="en-GB"/>
          </a:p>
        </p:txBody>
      </p:sp>
      <p:sp>
        <p:nvSpPr>
          <p:cNvPr id="3" name="Content Placeholder 2">
            <a:extLst>
              <a:ext uri="{FF2B5EF4-FFF2-40B4-BE49-F238E27FC236}">
                <a16:creationId xmlns:a16="http://schemas.microsoft.com/office/drawing/2014/main" id="{6595F2A8-B460-41D2-9179-B2C57BF8773F}"/>
              </a:ext>
            </a:extLst>
          </p:cNvPr>
          <p:cNvSpPr>
            <a:spLocks noGrp="1"/>
          </p:cNvSpPr>
          <p:nvPr>
            <p:ph idx="1"/>
          </p:nvPr>
        </p:nvSpPr>
        <p:spPr>
          <a:xfrm>
            <a:off x="4776006" y="502024"/>
            <a:ext cx="6811648" cy="5958419"/>
          </a:xfrm>
        </p:spPr>
        <p:txBody>
          <a:bodyPr>
            <a:normAutofit fontScale="77500" lnSpcReduction="20000"/>
          </a:bodyPr>
          <a:lstStyle/>
          <a:p>
            <a:r>
              <a:rPr lang="en-US"/>
              <a:t>Input encoding are typically </a:t>
            </a:r>
            <a:r>
              <a:rPr lang="en-US" b="1" i="1"/>
              <a:t>extensional descriptions</a:t>
            </a:r>
            <a:r>
              <a:rPr lang="en-US" b="1"/>
              <a:t> </a:t>
            </a:r>
            <a:r>
              <a:rPr lang="en-US"/>
              <a:t>of musical objects</a:t>
            </a:r>
          </a:p>
          <a:p>
            <a:r>
              <a:rPr lang="en-US"/>
              <a:t>This means they take the form of an explicit listing of the properties of a set of </a:t>
            </a:r>
            <a:r>
              <a:rPr lang="en-US" b="1" i="1"/>
              <a:t>atoms</a:t>
            </a:r>
          </a:p>
          <a:p>
            <a:r>
              <a:rPr lang="en-US"/>
              <a:t>For example</a:t>
            </a:r>
          </a:p>
          <a:p>
            <a:pPr lvl="1"/>
            <a:r>
              <a:rPr lang="en-US"/>
              <a:t>in a </a:t>
            </a:r>
            <a:r>
              <a:rPr lang="en-US" b="1"/>
              <a:t>notated score</a:t>
            </a:r>
            <a:r>
              <a:rPr lang="en-US"/>
              <a:t>, each atom is a </a:t>
            </a:r>
            <a:r>
              <a:rPr lang="en-US" b="1"/>
              <a:t>note</a:t>
            </a:r>
            <a:r>
              <a:rPr lang="en-US"/>
              <a:t> and its properties include its onset time, duration, pitch and so on</a:t>
            </a:r>
          </a:p>
          <a:p>
            <a:pPr lvl="1"/>
            <a:r>
              <a:rPr lang="en-US"/>
              <a:t>in a PCM </a:t>
            </a:r>
            <a:r>
              <a:rPr lang="en-US" b="1"/>
              <a:t>audio file</a:t>
            </a:r>
            <a:r>
              <a:rPr lang="en-US"/>
              <a:t>, each atom is a </a:t>
            </a:r>
            <a:r>
              <a:rPr lang="en-US" b="1"/>
              <a:t>sample</a:t>
            </a:r>
            <a:r>
              <a:rPr lang="en-US"/>
              <a:t> and its properties include its timestamp, its value and its channel</a:t>
            </a:r>
          </a:p>
          <a:p>
            <a:pPr lvl="1"/>
            <a:r>
              <a:rPr lang="en-US"/>
              <a:t>in a </a:t>
            </a:r>
            <a:r>
              <a:rPr lang="en-US" b="1"/>
              <a:t>MIDI file</a:t>
            </a:r>
            <a:r>
              <a:rPr lang="en-US"/>
              <a:t>, each atom is a </a:t>
            </a:r>
            <a:r>
              <a:rPr lang="en-US" b="1"/>
              <a:t>MIDI event </a:t>
            </a:r>
            <a:r>
              <a:rPr lang="en-US"/>
              <a:t>whose properties include its message type and data that depends on its message type</a:t>
            </a:r>
          </a:p>
          <a:p>
            <a:pPr lvl="1"/>
            <a:r>
              <a:rPr lang="en-US"/>
              <a:t>in a </a:t>
            </a:r>
            <a:r>
              <a:rPr lang="en-US" b="1"/>
              <a:t>chord sequence</a:t>
            </a:r>
            <a:r>
              <a:rPr lang="en-US"/>
              <a:t>, each atom is a </a:t>
            </a:r>
            <a:r>
              <a:rPr lang="en-US" b="1"/>
              <a:t>chord</a:t>
            </a:r>
            <a:r>
              <a:rPr lang="en-US"/>
              <a:t> and its properties include the chord root and quality</a:t>
            </a:r>
          </a:p>
          <a:p>
            <a:r>
              <a:rPr lang="en-US"/>
              <a:t>We assume the input encoding does </a:t>
            </a:r>
            <a:r>
              <a:rPr lang="en-US" b="1" i="1"/>
              <a:t>not </a:t>
            </a:r>
            <a:r>
              <a:rPr lang="en-US"/>
              <a:t>represent any groupings of atoms or structural relationships between them</a:t>
            </a:r>
          </a:p>
          <a:p>
            <a:r>
              <a:rPr lang="en-US"/>
              <a:t>An extensional input encoding therefore represents the musical object as though it is a </a:t>
            </a:r>
            <a:r>
              <a:rPr lang="en-US" b="1" i="1"/>
              <a:t>meaningless </a:t>
            </a:r>
            <a:r>
              <a:rPr lang="en-US"/>
              <a:t>collection of unrelated, randomly selected atoms</a:t>
            </a:r>
          </a:p>
          <a:p>
            <a:r>
              <a:rPr lang="en-US"/>
              <a:t>Note that the description of a musical object never needs to be longer than an extensional description</a:t>
            </a:r>
          </a:p>
          <a:p>
            <a:endParaRPr lang="en-GB"/>
          </a:p>
        </p:txBody>
      </p:sp>
      <p:pic>
        <p:nvPicPr>
          <p:cNvPr id="5" name="Picture 4">
            <a:extLst>
              <a:ext uri="{FF2B5EF4-FFF2-40B4-BE49-F238E27FC236}">
                <a16:creationId xmlns:a16="http://schemas.microsoft.com/office/drawing/2014/main" id="{EC885D87-AFED-13D4-ADF0-6410BA7BAEF2}"/>
              </a:ext>
            </a:extLst>
          </p:cNvPr>
          <p:cNvPicPr>
            <a:picLocks noChangeAspect="1"/>
          </p:cNvPicPr>
          <p:nvPr/>
        </p:nvPicPr>
        <p:blipFill>
          <a:blip r:embed="rId2"/>
          <a:stretch>
            <a:fillRect/>
          </a:stretch>
        </p:blipFill>
        <p:spPr>
          <a:xfrm>
            <a:off x="524435" y="1022547"/>
            <a:ext cx="2769712" cy="1718642"/>
          </a:xfrm>
          <a:prstGeom prst="rect">
            <a:avLst/>
          </a:prstGeom>
        </p:spPr>
      </p:pic>
      <p:pic>
        <p:nvPicPr>
          <p:cNvPr id="6" name="Picture 5">
            <a:extLst>
              <a:ext uri="{FF2B5EF4-FFF2-40B4-BE49-F238E27FC236}">
                <a16:creationId xmlns:a16="http://schemas.microsoft.com/office/drawing/2014/main" id="{F98CDCC2-607F-1AB6-D9B6-BAA6CA21236F}"/>
              </a:ext>
            </a:extLst>
          </p:cNvPr>
          <p:cNvPicPr>
            <a:picLocks noChangeAspect="1"/>
          </p:cNvPicPr>
          <p:nvPr/>
        </p:nvPicPr>
        <p:blipFill>
          <a:blip r:embed="rId3"/>
          <a:stretch>
            <a:fillRect/>
          </a:stretch>
        </p:blipFill>
        <p:spPr>
          <a:xfrm>
            <a:off x="524435" y="2986401"/>
            <a:ext cx="841237" cy="1491678"/>
          </a:xfrm>
          <a:prstGeom prst="rect">
            <a:avLst/>
          </a:prstGeom>
        </p:spPr>
      </p:pic>
      <p:pic>
        <p:nvPicPr>
          <p:cNvPr id="8" name="Picture 1" descr="page1image41456304">
            <a:extLst>
              <a:ext uri="{FF2B5EF4-FFF2-40B4-BE49-F238E27FC236}">
                <a16:creationId xmlns:a16="http://schemas.microsoft.com/office/drawing/2014/main" id="{A776504F-0E1D-7021-78ED-CC69C412A1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2026" y="2837992"/>
            <a:ext cx="1998505" cy="27495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ndefined">
            <a:extLst>
              <a:ext uri="{FF2B5EF4-FFF2-40B4-BE49-F238E27FC236}">
                <a16:creationId xmlns:a16="http://schemas.microsoft.com/office/drawing/2014/main" id="{1C4D8CF0-3966-3958-7827-1A09109D9C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918" y="5684373"/>
            <a:ext cx="3870338" cy="837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814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278906" y="233362"/>
            <a:ext cx="6654554" cy="1160432"/>
          </a:xfrm>
        </p:spPr>
        <p:txBody>
          <a:bodyPr rtlCol="0">
            <a:normAutofit fontScale="90000"/>
          </a:bodyPr>
          <a:lstStyle/>
          <a:p>
            <a:pPr>
              <a:defRPr/>
            </a:pPr>
            <a:r>
              <a:rPr lang="en-US" dirty="0">
                <a:ea typeface="+mj-ea"/>
                <a:cs typeface="+mj-cs"/>
              </a:rPr>
              <a:t>Heuristics for isolating the “best” patterns</a:t>
            </a:r>
          </a:p>
        </p:txBody>
      </p:sp>
      <p:graphicFrame>
        <p:nvGraphicFramePr>
          <p:cNvPr id="32777" name="Object 41"/>
          <p:cNvGraphicFramePr>
            <a:graphicFrameLocks noChangeAspect="1"/>
          </p:cNvGraphicFramePr>
          <p:nvPr>
            <p:extLst>
              <p:ext uri="{D42A27DB-BD31-4B8C-83A1-F6EECF244321}">
                <p14:modId xmlns:p14="http://schemas.microsoft.com/office/powerpoint/2010/main" val="2857358304"/>
              </p:ext>
            </p:extLst>
          </p:nvPr>
        </p:nvGraphicFramePr>
        <p:xfrm>
          <a:off x="520568" y="1587228"/>
          <a:ext cx="6022714" cy="2000625"/>
        </p:xfrm>
        <a:graphic>
          <a:graphicData uri="http://schemas.openxmlformats.org/presentationml/2006/ole">
            <mc:AlternateContent xmlns:mc="http://schemas.openxmlformats.org/markup-compatibility/2006">
              <mc:Choice xmlns:v="urn:schemas-microsoft-com:vml" Requires="v">
                <p:oleObj name="Equation" r:id="rId3" imgW="5232400" imgH="1739900" progId="Equation.3">
                  <p:embed/>
                </p:oleObj>
              </mc:Choice>
              <mc:Fallback>
                <p:oleObj name="Equation" r:id="rId3" imgW="5232400" imgH="1739900" progId="Equation.3">
                  <p:embed/>
                  <p:pic>
                    <p:nvPicPr>
                      <p:cNvPr id="32777" name="Object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568" y="1587228"/>
                        <a:ext cx="6022714" cy="2000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3" name="Picture 2">
            <a:extLst>
              <a:ext uri="{FF2B5EF4-FFF2-40B4-BE49-F238E27FC236}">
                <a16:creationId xmlns:a16="http://schemas.microsoft.com/office/drawing/2014/main" id="{6D581A36-4625-41B6-9112-AD1E1B4EE76F}"/>
              </a:ext>
            </a:extLst>
          </p:cNvPr>
          <p:cNvPicPr>
            <a:picLocks noChangeAspect="1"/>
          </p:cNvPicPr>
          <p:nvPr/>
        </p:nvPicPr>
        <p:blipFill>
          <a:blip r:embed="rId5"/>
          <a:stretch>
            <a:fillRect/>
          </a:stretch>
        </p:blipFill>
        <p:spPr>
          <a:xfrm>
            <a:off x="7166107" y="233362"/>
            <a:ext cx="4505325" cy="6391275"/>
          </a:xfrm>
          <a:prstGeom prst="rect">
            <a:avLst/>
          </a:prstGeom>
        </p:spPr>
      </p:pic>
      <p:pic>
        <p:nvPicPr>
          <p:cNvPr id="2" name="Picture 1">
            <a:extLst>
              <a:ext uri="{FF2B5EF4-FFF2-40B4-BE49-F238E27FC236}">
                <a16:creationId xmlns:a16="http://schemas.microsoft.com/office/drawing/2014/main" id="{FE4699B2-E1BD-BA33-E295-E7FF2E7F9C3C}"/>
              </a:ext>
            </a:extLst>
          </p:cNvPr>
          <p:cNvPicPr>
            <a:picLocks noChangeAspect="1"/>
          </p:cNvPicPr>
          <p:nvPr/>
        </p:nvPicPr>
        <p:blipFill>
          <a:blip r:embed="rId6"/>
          <a:stretch>
            <a:fillRect/>
          </a:stretch>
        </p:blipFill>
        <p:spPr>
          <a:xfrm>
            <a:off x="2212064" y="3587853"/>
            <a:ext cx="2954705" cy="1863624"/>
          </a:xfrm>
          <a:prstGeom prst="rect">
            <a:avLst/>
          </a:prstGeom>
        </p:spPr>
      </p:pic>
      <p:sp>
        <p:nvSpPr>
          <p:cNvPr id="5" name="TextBox 4">
            <a:extLst>
              <a:ext uri="{FF2B5EF4-FFF2-40B4-BE49-F238E27FC236}">
                <a16:creationId xmlns:a16="http://schemas.microsoft.com/office/drawing/2014/main" id="{CDE46F79-6744-1F7B-F9A9-E9EF2979B588}"/>
              </a:ext>
            </a:extLst>
          </p:cNvPr>
          <p:cNvSpPr txBox="1"/>
          <p:nvPr/>
        </p:nvSpPr>
        <p:spPr>
          <a:xfrm>
            <a:off x="278904" y="5708253"/>
            <a:ext cx="7884433" cy="461665"/>
          </a:xfrm>
          <a:prstGeom prst="rect">
            <a:avLst/>
          </a:prstGeom>
          <a:noFill/>
        </p:spPr>
        <p:txBody>
          <a:bodyPr wrap="square">
            <a:spAutoFit/>
          </a:bodyPr>
          <a:lstStyle/>
          <a:p>
            <a:r>
              <a:rPr lang="en-GB" sz="1200" b="0" i="0">
                <a:solidFill>
                  <a:srgbClr val="222222"/>
                </a:solidFill>
                <a:effectLst/>
                <a:latin typeface="verdana" panose="020B0604030504040204" pitchFamily="34" charset="0"/>
              </a:rPr>
              <a:t>Meredith, D. (2015). Music analysis and point-set compression. Journal of New Music Research, 44(3), pp. 245-270. [</a:t>
            </a:r>
            <a:r>
              <a:rPr lang="en-GB" sz="1200" b="0" i="0">
                <a:solidFill>
                  <a:srgbClr val="550000"/>
                </a:solidFill>
                <a:effectLst/>
                <a:latin typeface="verdana" panose="020B0604030504040204" pitchFamily="34" charset="0"/>
                <a:hlinkClick r:id="rId7"/>
              </a:rPr>
              <a:t>Online publication</a:t>
            </a:r>
            <a:r>
              <a:rPr lang="en-GB" sz="1200" b="0" i="0">
                <a:solidFill>
                  <a:srgbClr val="222222"/>
                </a:solidFill>
                <a:effectLst/>
                <a:latin typeface="verdana" panose="020B0604030504040204" pitchFamily="34" charset="0"/>
              </a:rPr>
              <a:t>]</a:t>
            </a:r>
            <a:endParaRPr lang="en-US" sz="1200"/>
          </a:p>
        </p:txBody>
      </p:sp>
      <p:sp>
        <p:nvSpPr>
          <p:cNvPr id="7" name="TextBox 6">
            <a:extLst>
              <a:ext uri="{FF2B5EF4-FFF2-40B4-BE49-F238E27FC236}">
                <a16:creationId xmlns:a16="http://schemas.microsoft.com/office/drawing/2014/main" id="{AF8819B2-D2EB-B1A3-69CB-08B5F7B63874}"/>
              </a:ext>
            </a:extLst>
          </p:cNvPr>
          <p:cNvSpPr txBox="1"/>
          <p:nvPr/>
        </p:nvSpPr>
        <p:spPr>
          <a:xfrm>
            <a:off x="278904" y="6169918"/>
            <a:ext cx="7884433" cy="523220"/>
          </a:xfrm>
          <a:prstGeom prst="rect">
            <a:avLst/>
          </a:prstGeom>
          <a:noFill/>
        </p:spPr>
        <p:txBody>
          <a:bodyPr wrap="square">
            <a:spAutoFit/>
          </a:bodyPr>
          <a:lstStyle/>
          <a:p>
            <a:r>
              <a:rPr lang="en-GB" sz="1400">
                <a:effectLst/>
                <a:latin typeface="SFRM1095"/>
              </a:rPr>
              <a:t>Collins, T., Laney, R., Willis, A., and Garthwaite, P. H. (2011). Modeling pattern importance in Chopin’s Mazurkas. </a:t>
            </a:r>
            <a:r>
              <a:rPr lang="en-GB" sz="1400">
                <a:effectLst/>
                <a:latin typeface="SFTI1095"/>
              </a:rPr>
              <a:t>Music Perception</a:t>
            </a:r>
            <a:r>
              <a:rPr lang="en-GB" sz="1400">
                <a:effectLst/>
                <a:latin typeface="SFRM1095"/>
              </a:rPr>
              <a:t>, 28(4):387–414. </a:t>
            </a:r>
            <a:r>
              <a:rPr lang="en-GB" sz="1400">
                <a:effectLst/>
                <a:latin typeface="SFTT1095"/>
              </a:rPr>
              <a:t>https://doi. org/10.1525/mp.2011.28.4.387</a:t>
            </a:r>
            <a:r>
              <a:rPr lang="en-GB" sz="1400">
                <a:effectLst/>
                <a:latin typeface="SFRM1095"/>
              </a:rPr>
              <a:t>. </a:t>
            </a:r>
            <a:endParaRPr lang="en-GB" sz="1400"/>
          </a:p>
        </p:txBody>
      </p:sp>
    </p:spTree>
    <p:extLst>
      <p:ext uri="{BB962C8B-B14F-4D97-AF65-F5344CB8AC3E}">
        <p14:creationId xmlns:p14="http://schemas.microsoft.com/office/powerpoint/2010/main" val="35241732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12271" y="75265"/>
            <a:ext cx="8722709" cy="1144929"/>
          </a:xfrm>
        </p:spPr>
        <p:txBody>
          <a:bodyPr wrap="square">
            <a:spAutoFit/>
          </a:bodyPr>
          <a:lstStyle/>
          <a:p>
            <a:r>
              <a:rPr lang="en-US" dirty="0"/>
              <a:t>COSIATEC</a:t>
            </a:r>
            <a:br>
              <a:rPr lang="en-US" dirty="0"/>
            </a:br>
            <a:r>
              <a:rPr lang="en-US" sz="3200" dirty="0"/>
              <a:t>Compression and covering with </a:t>
            </a:r>
            <a:r>
              <a:rPr lang="en-US" sz="3200" dirty="0" err="1"/>
              <a:t>MTP</a:t>
            </a:r>
            <a:r>
              <a:rPr lang="en-US" sz="3200" dirty="0"/>
              <a:t> </a:t>
            </a:r>
            <a:r>
              <a:rPr lang="en-US" sz="3200" dirty="0" err="1"/>
              <a:t>TECs</a:t>
            </a:r>
            <a:endParaRPr lang="en-US" dirty="0"/>
          </a:p>
        </p:txBody>
      </p:sp>
      <p:grpSp>
        <p:nvGrpSpPr>
          <p:cNvPr id="2" name="Group 1">
            <a:extLst>
              <a:ext uri="{FF2B5EF4-FFF2-40B4-BE49-F238E27FC236}">
                <a16:creationId xmlns:a16="http://schemas.microsoft.com/office/drawing/2014/main" id="{E041B663-5C56-43D1-B554-73E299C627BF}"/>
              </a:ext>
            </a:extLst>
          </p:cNvPr>
          <p:cNvGrpSpPr/>
          <p:nvPr/>
        </p:nvGrpSpPr>
        <p:grpSpPr>
          <a:xfrm>
            <a:off x="5234575" y="1393618"/>
            <a:ext cx="5725155" cy="4610681"/>
            <a:chOff x="2971800" y="1484784"/>
            <a:chExt cx="6248400" cy="5029200"/>
          </a:xfrm>
        </p:grpSpPr>
        <p:sp>
          <p:nvSpPr>
            <p:cNvPr id="82948" name="AutoShape 4"/>
            <p:cNvSpPr>
              <a:spLocks noChangeArrowheads="1"/>
            </p:cNvSpPr>
            <p:nvPr/>
          </p:nvSpPr>
          <p:spPr bwMode="auto">
            <a:xfrm>
              <a:off x="5600700" y="1484784"/>
              <a:ext cx="990600" cy="381000"/>
            </a:xfrm>
            <a:prstGeom prst="flowChartTerminator">
              <a:avLst/>
            </a:prstGeom>
            <a:solidFill>
              <a:schemeClr val="accent1"/>
            </a:solidFill>
            <a:ln w="9525">
              <a:solidFill>
                <a:schemeClr val="tx1"/>
              </a:solidFill>
              <a:miter lim="800000"/>
              <a:headEnd/>
              <a:tailEnd/>
            </a:ln>
          </p:spPr>
          <p:txBody>
            <a:bodyPr wrap="none" anchor="ctr"/>
            <a:lstStyle/>
            <a:p>
              <a:pPr algn="ctr"/>
              <a:r>
                <a:rPr lang="en-US" sz="1600"/>
                <a:t>Start</a:t>
              </a:r>
            </a:p>
          </p:txBody>
        </p:sp>
        <p:sp>
          <p:nvSpPr>
            <p:cNvPr id="82949" name="AutoShape 5"/>
            <p:cNvSpPr>
              <a:spLocks noChangeArrowheads="1"/>
            </p:cNvSpPr>
            <p:nvPr/>
          </p:nvSpPr>
          <p:spPr bwMode="auto">
            <a:xfrm>
              <a:off x="5257800" y="2018184"/>
              <a:ext cx="1676400" cy="381000"/>
            </a:xfrm>
            <a:prstGeom prst="flowChartInputOutput">
              <a:avLst/>
            </a:prstGeom>
            <a:solidFill>
              <a:schemeClr val="accent1"/>
            </a:solidFill>
            <a:ln w="9525">
              <a:solidFill>
                <a:schemeClr val="tx1"/>
              </a:solidFill>
              <a:miter lim="800000"/>
              <a:headEnd/>
              <a:tailEnd/>
            </a:ln>
          </p:spPr>
          <p:txBody>
            <a:bodyPr wrap="none" anchor="ctr"/>
            <a:lstStyle/>
            <a:p>
              <a:pPr algn="ctr"/>
              <a:r>
                <a:rPr lang="en-US" sz="1600"/>
                <a:t>Dataset</a:t>
              </a:r>
            </a:p>
          </p:txBody>
        </p:sp>
        <p:sp>
          <p:nvSpPr>
            <p:cNvPr id="82950" name="AutoShape 6"/>
            <p:cNvSpPr>
              <a:spLocks noChangeArrowheads="1"/>
            </p:cNvSpPr>
            <p:nvPr/>
          </p:nvSpPr>
          <p:spPr bwMode="auto">
            <a:xfrm>
              <a:off x="5448300" y="2551584"/>
              <a:ext cx="1295400" cy="381000"/>
            </a:xfrm>
            <a:prstGeom prst="flowChartProcess">
              <a:avLst/>
            </a:prstGeom>
            <a:solidFill>
              <a:schemeClr val="accent1"/>
            </a:solidFill>
            <a:ln w="9525">
              <a:solidFill>
                <a:schemeClr val="tx1"/>
              </a:solidFill>
              <a:miter lim="800000"/>
              <a:headEnd/>
              <a:tailEnd/>
            </a:ln>
          </p:spPr>
          <p:txBody>
            <a:bodyPr wrap="none" anchor="ctr"/>
            <a:lstStyle/>
            <a:p>
              <a:pPr algn="ctr"/>
              <a:r>
                <a:rPr lang="en-US" sz="1600"/>
                <a:t>SIATEC</a:t>
              </a:r>
            </a:p>
          </p:txBody>
        </p:sp>
        <p:sp>
          <p:nvSpPr>
            <p:cNvPr id="82951" name="AutoShape 7"/>
            <p:cNvSpPr>
              <a:spLocks noChangeArrowheads="1"/>
            </p:cNvSpPr>
            <p:nvPr/>
          </p:nvSpPr>
          <p:spPr bwMode="auto">
            <a:xfrm>
              <a:off x="2971800" y="3084984"/>
              <a:ext cx="6248400" cy="381000"/>
            </a:xfrm>
            <a:prstGeom prst="flowChartInputOutput">
              <a:avLst/>
            </a:prstGeom>
            <a:solidFill>
              <a:schemeClr val="accent1"/>
            </a:solidFill>
            <a:ln w="9525">
              <a:solidFill>
                <a:schemeClr val="tx1"/>
              </a:solidFill>
              <a:miter lim="800000"/>
              <a:headEnd/>
              <a:tailEnd/>
            </a:ln>
          </p:spPr>
          <p:txBody>
            <a:bodyPr wrap="none" anchor="ctr"/>
            <a:lstStyle/>
            <a:p>
              <a:pPr algn="ctr"/>
              <a:r>
                <a:rPr lang="en-US" sz="1600" dirty="0"/>
                <a:t>List of &lt;Pattern, </a:t>
              </a:r>
              <a:r>
                <a:rPr lang="en-US" sz="1600" dirty="0" err="1"/>
                <a:t>Translator_set</a:t>
              </a:r>
              <a:r>
                <a:rPr lang="en-US" sz="1600" dirty="0"/>
                <a:t>&gt; pairs</a:t>
              </a:r>
            </a:p>
          </p:txBody>
        </p:sp>
        <p:sp>
          <p:nvSpPr>
            <p:cNvPr id="82952" name="AutoShape 8"/>
            <p:cNvSpPr>
              <a:spLocks noChangeArrowheads="1"/>
            </p:cNvSpPr>
            <p:nvPr/>
          </p:nvSpPr>
          <p:spPr bwMode="auto">
            <a:xfrm>
              <a:off x="3619500" y="3618384"/>
              <a:ext cx="4953000" cy="381000"/>
            </a:xfrm>
            <a:prstGeom prst="flowChartProcess">
              <a:avLst/>
            </a:prstGeom>
            <a:solidFill>
              <a:schemeClr val="accent1"/>
            </a:solidFill>
            <a:ln w="9525">
              <a:solidFill>
                <a:schemeClr val="tx1"/>
              </a:solidFill>
              <a:miter lim="800000"/>
              <a:headEnd/>
              <a:tailEnd/>
            </a:ln>
          </p:spPr>
          <p:txBody>
            <a:bodyPr wrap="none" anchor="ctr"/>
            <a:lstStyle/>
            <a:p>
              <a:pPr algn="ctr"/>
              <a:r>
                <a:rPr lang="en-US" sz="1600" dirty="0"/>
                <a:t>Add best TEC, &lt;</a:t>
              </a:r>
              <a:r>
                <a:rPr lang="en-US" sz="1600" i="1" dirty="0" err="1"/>
                <a:t>P</a:t>
              </a:r>
              <a:r>
                <a:rPr lang="en-US" sz="1600" dirty="0" err="1"/>
                <a:t>,</a:t>
              </a:r>
              <a:r>
                <a:rPr lang="en-US" sz="1600" i="1" dirty="0" err="1"/>
                <a:t>V</a:t>
              </a:r>
              <a:r>
                <a:rPr lang="en-US" sz="1600" dirty="0"/>
                <a:t>&gt; to encoding</a:t>
              </a:r>
            </a:p>
          </p:txBody>
        </p:sp>
        <p:sp>
          <p:nvSpPr>
            <p:cNvPr id="82953" name="AutoShape 9"/>
            <p:cNvSpPr>
              <a:spLocks noChangeArrowheads="1"/>
            </p:cNvSpPr>
            <p:nvPr/>
          </p:nvSpPr>
          <p:spPr bwMode="auto">
            <a:xfrm>
              <a:off x="3593976" y="4151784"/>
              <a:ext cx="5022304" cy="381000"/>
            </a:xfrm>
            <a:prstGeom prst="flowChartProcess">
              <a:avLst/>
            </a:prstGeom>
            <a:solidFill>
              <a:schemeClr val="accent1"/>
            </a:solidFill>
            <a:ln w="9525">
              <a:solidFill>
                <a:schemeClr val="tx1"/>
              </a:solidFill>
              <a:miter lim="800000"/>
              <a:headEnd/>
              <a:tailEnd/>
            </a:ln>
          </p:spPr>
          <p:txBody>
            <a:bodyPr wrap="none" anchor="ctr"/>
            <a:lstStyle/>
            <a:p>
              <a:pPr algn="ctr"/>
              <a:r>
                <a:rPr lang="en-US" sz="1600"/>
                <a:t>Remove points covered by &lt;</a:t>
              </a:r>
              <a:r>
                <a:rPr lang="en-US" sz="1600" i="1"/>
                <a:t>P</a:t>
              </a:r>
              <a:r>
                <a:rPr lang="en-US" sz="1600"/>
                <a:t>,</a:t>
              </a:r>
              <a:r>
                <a:rPr lang="en-US" sz="1600" i="1"/>
                <a:t>V&gt;</a:t>
              </a:r>
              <a:r>
                <a:rPr lang="en-US" sz="1600"/>
                <a:t> from dataset</a:t>
              </a:r>
            </a:p>
          </p:txBody>
        </p:sp>
        <p:sp>
          <p:nvSpPr>
            <p:cNvPr id="82954" name="AutoShape 10"/>
            <p:cNvSpPr>
              <a:spLocks noChangeArrowheads="1"/>
            </p:cNvSpPr>
            <p:nvPr/>
          </p:nvSpPr>
          <p:spPr bwMode="auto">
            <a:xfrm>
              <a:off x="4800600" y="4685184"/>
              <a:ext cx="2590800" cy="1219200"/>
            </a:xfrm>
            <a:prstGeom prst="flowChartDecision">
              <a:avLst/>
            </a:prstGeom>
            <a:solidFill>
              <a:schemeClr val="accent1"/>
            </a:solidFill>
            <a:ln w="9525">
              <a:solidFill>
                <a:schemeClr val="tx1"/>
              </a:solidFill>
              <a:miter lim="800000"/>
              <a:headEnd/>
              <a:tailEnd/>
            </a:ln>
          </p:spPr>
          <p:txBody>
            <a:bodyPr wrap="none" anchor="ctr"/>
            <a:lstStyle/>
            <a:p>
              <a:pPr algn="ctr"/>
              <a:r>
                <a:rPr lang="en-US" sz="1600"/>
                <a:t>Is dataset empty?</a:t>
              </a:r>
            </a:p>
          </p:txBody>
        </p:sp>
        <p:sp>
          <p:nvSpPr>
            <p:cNvPr id="82955" name="AutoShape 11"/>
            <p:cNvSpPr>
              <a:spLocks noChangeArrowheads="1"/>
            </p:cNvSpPr>
            <p:nvPr/>
          </p:nvSpPr>
          <p:spPr bwMode="auto">
            <a:xfrm>
              <a:off x="5115251" y="6132984"/>
              <a:ext cx="1973560" cy="381000"/>
            </a:xfrm>
            <a:prstGeom prst="flowChartTerminator">
              <a:avLst/>
            </a:prstGeom>
            <a:solidFill>
              <a:schemeClr val="accent1"/>
            </a:solidFill>
            <a:ln w="9525">
              <a:solidFill>
                <a:schemeClr val="tx1"/>
              </a:solidFill>
              <a:miter lim="800000"/>
              <a:headEnd/>
              <a:tailEnd/>
            </a:ln>
          </p:spPr>
          <p:txBody>
            <a:bodyPr wrap="none" anchor="ctr"/>
            <a:lstStyle/>
            <a:p>
              <a:pPr algn="ctr"/>
              <a:r>
                <a:rPr lang="en-US" sz="1600"/>
                <a:t>Output encoding</a:t>
              </a:r>
            </a:p>
          </p:txBody>
        </p:sp>
        <p:sp>
          <p:nvSpPr>
            <p:cNvPr id="82956" name="Text Box 12"/>
            <p:cNvSpPr txBox="1">
              <a:spLocks noChangeArrowheads="1"/>
            </p:cNvSpPr>
            <p:nvPr/>
          </p:nvSpPr>
          <p:spPr bwMode="auto">
            <a:xfrm>
              <a:off x="7315200" y="4974109"/>
              <a:ext cx="609600" cy="3385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a:t>No</a:t>
              </a:r>
            </a:p>
          </p:txBody>
        </p:sp>
        <p:sp>
          <p:nvSpPr>
            <p:cNvPr id="82957" name="Text Box 13"/>
            <p:cNvSpPr txBox="1">
              <a:spLocks noChangeArrowheads="1"/>
            </p:cNvSpPr>
            <p:nvPr/>
          </p:nvSpPr>
          <p:spPr bwMode="auto">
            <a:xfrm>
              <a:off x="6248400" y="5751984"/>
              <a:ext cx="762000" cy="3385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a:t>Yes</a:t>
              </a:r>
            </a:p>
          </p:txBody>
        </p:sp>
        <p:cxnSp>
          <p:nvCxnSpPr>
            <p:cNvPr id="82958" name="AutoShape 14"/>
            <p:cNvCxnSpPr>
              <a:cxnSpLocks noChangeShapeType="1"/>
              <a:stCxn id="82948" idx="2"/>
              <a:endCxn id="82949" idx="1"/>
            </p:cNvCxnSpPr>
            <p:nvPr/>
          </p:nvCxnSpPr>
          <p:spPr bwMode="auto">
            <a:xfrm>
              <a:off x="6096000" y="1865784"/>
              <a:ext cx="0" cy="152400"/>
            </a:xfrm>
            <a:prstGeom prst="straightConnector1">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82959" name="AutoShape 15"/>
            <p:cNvCxnSpPr>
              <a:cxnSpLocks noChangeShapeType="1"/>
              <a:stCxn id="82949" idx="4"/>
              <a:endCxn id="82950" idx="0"/>
            </p:cNvCxnSpPr>
            <p:nvPr/>
          </p:nvCxnSpPr>
          <p:spPr bwMode="auto">
            <a:xfrm>
              <a:off x="6096000" y="2399184"/>
              <a:ext cx="0" cy="152400"/>
            </a:xfrm>
            <a:prstGeom prst="straightConnector1">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82961" name="AutoShape 17"/>
            <p:cNvCxnSpPr>
              <a:cxnSpLocks noChangeShapeType="1"/>
              <a:stCxn id="82950" idx="2"/>
              <a:endCxn id="82951" idx="1"/>
            </p:cNvCxnSpPr>
            <p:nvPr/>
          </p:nvCxnSpPr>
          <p:spPr bwMode="auto">
            <a:xfrm>
              <a:off x="6096000" y="2932584"/>
              <a:ext cx="0" cy="152400"/>
            </a:xfrm>
            <a:prstGeom prst="straightConnector1">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82962" name="AutoShape 18"/>
            <p:cNvCxnSpPr>
              <a:cxnSpLocks noChangeShapeType="1"/>
              <a:stCxn id="82951" idx="4"/>
              <a:endCxn id="82952" idx="0"/>
            </p:cNvCxnSpPr>
            <p:nvPr/>
          </p:nvCxnSpPr>
          <p:spPr bwMode="auto">
            <a:xfrm>
              <a:off x="6096000" y="3465984"/>
              <a:ext cx="0" cy="152400"/>
            </a:xfrm>
            <a:prstGeom prst="straightConnector1">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82963" name="AutoShape 19"/>
            <p:cNvCxnSpPr>
              <a:cxnSpLocks noChangeShapeType="1"/>
              <a:stCxn id="82952" idx="2"/>
              <a:endCxn id="82953" idx="0"/>
            </p:cNvCxnSpPr>
            <p:nvPr/>
          </p:nvCxnSpPr>
          <p:spPr bwMode="auto">
            <a:xfrm>
              <a:off x="6096000" y="3999384"/>
              <a:ext cx="9128" cy="152400"/>
            </a:xfrm>
            <a:prstGeom prst="straightConnector1">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82964" name="AutoShape 20"/>
            <p:cNvCxnSpPr>
              <a:cxnSpLocks noChangeShapeType="1"/>
              <a:stCxn id="82953" idx="2"/>
              <a:endCxn id="82954" idx="0"/>
            </p:cNvCxnSpPr>
            <p:nvPr/>
          </p:nvCxnSpPr>
          <p:spPr bwMode="auto">
            <a:xfrm flipH="1">
              <a:off x="6096000" y="4532784"/>
              <a:ext cx="9128" cy="152400"/>
            </a:xfrm>
            <a:prstGeom prst="straightConnector1">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82965" name="AutoShape 21"/>
            <p:cNvCxnSpPr>
              <a:cxnSpLocks noChangeShapeType="1"/>
              <a:stCxn id="82954" idx="2"/>
              <a:endCxn id="82955" idx="0"/>
            </p:cNvCxnSpPr>
            <p:nvPr/>
          </p:nvCxnSpPr>
          <p:spPr bwMode="auto">
            <a:xfrm>
              <a:off x="6096001" y="5904384"/>
              <a:ext cx="6031" cy="228600"/>
            </a:xfrm>
            <a:prstGeom prst="straightConnector1">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82967" name="AutoShape 23"/>
            <p:cNvCxnSpPr>
              <a:cxnSpLocks noChangeShapeType="1"/>
              <a:stCxn id="82954" idx="3"/>
              <a:endCxn id="82949" idx="5"/>
            </p:cNvCxnSpPr>
            <p:nvPr/>
          </p:nvCxnSpPr>
          <p:spPr bwMode="auto">
            <a:xfrm flipH="1" flipV="1">
              <a:off x="6764338" y="2208684"/>
              <a:ext cx="627062" cy="3086100"/>
            </a:xfrm>
            <a:prstGeom prst="bentConnector3">
              <a:avLst>
                <a:gd name="adj1" fmla="val -408611"/>
              </a:avLst>
            </a:prstGeom>
            <a:noFill/>
            <a:ln w="9525">
              <a:solidFill>
                <a:schemeClr val="tx1"/>
              </a:solidFill>
              <a:miter lim="800000"/>
              <a:headEnd/>
              <a:tailEnd type="triangle" w="med" len="med"/>
            </a:ln>
            <a:extLst>
              <a:ext uri="{909E8E84-426E-40dd-AFC4-6F175D3DCCD1}">
                <a14:hiddenFill xmlns="" xmlns:a14="http://schemas.microsoft.com/office/drawing/2010/main">
                  <a:noFill/>
                </a14:hiddenFill>
              </a:ext>
            </a:extLst>
          </p:spPr>
        </p:cxnSp>
      </p:grpSp>
      <p:pic>
        <p:nvPicPr>
          <p:cNvPr id="3" name="Picture 2">
            <a:extLst>
              <a:ext uri="{FF2B5EF4-FFF2-40B4-BE49-F238E27FC236}">
                <a16:creationId xmlns:a16="http://schemas.microsoft.com/office/drawing/2014/main" id="{5FB2EA72-22FB-44B0-9731-59B097996C91}"/>
              </a:ext>
            </a:extLst>
          </p:cNvPr>
          <p:cNvPicPr>
            <a:picLocks noChangeAspect="1"/>
          </p:cNvPicPr>
          <p:nvPr/>
        </p:nvPicPr>
        <p:blipFill>
          <a:blip r:embed="rId3"/>
          <a:stretch>
            <a:fillRect/>
          </a:stretch>
        </p:blipFill>
        <p:spPr>
          <a:xfrm>
            <a:off x="9060739" y="184805"/>
            <a:ext cx="2814631" cy="1817001"/>
          </a:xfrm>
          <a:prstGeom prst="rect">
            <a:avLst/>
          </a:prstGeom>
          <a:ln>
            <a:solidFill>
              <a:schemeClr val="accent1"/>
            </a:solidFill>
          </a:ln>
        </p:spPr>
      </p:pic>
      <p:pic>
        <p:nvPicPr>
          <p:cNvPr id="24" name="Picture 23" descr="bwv847b-done.png">
            <a:extLst>
              <a:ext uri="{FF2B5EF4-FFF2-40B4-BE49-F238E27FC236}">
                <a16:creationId xmlns:a16="http://schemas.microsoft.com/office/drawing/2014/main" id="{964E2AF4-759D-4925-8054-25F9B2AD3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271" y="1555543"/>
            <a:ext cx="6706802" cy="1047938"/>
          </a:xfrm>
          <a:prstGeom prst="rect">
            <a:avLst/>
          </a:prstGeom>
        </p:spPr>
      </p:pic>
      <p:sp>
        <p:nvSpPr>
          <p:cNvPr id="25" name="Content Placeholder 2">
            <a:extLst>
              <a:ext uri="{FF2B5EF4-FFF2-40B4-BE49-F238E27FC236}">
                <a16:creationId xmlns:a16="http://schemas.microsoft.com/office/drawing/2014/main" id="{02FABB9D-CC76-4FC4-9F50-6BEB249302A8}"/>
              </a:ext>
            </a:extLst>
          </p:cNvPr>
          <p:cNvSpPr>
            <a:spLocks noGrp="1"/>
          </p:cNvSpPr>
          <p:nvPr>
            <p:ph idx="1"/>
          </p:nvPr>
        </p:nvSpPr>
        <p:spPr>
          <a:xfrm>
            <a:off x="212271" y="2765405"/>
            <a:ext cx="5022304" cy="3410108"/>
          </a:xfrm>
        </p:spPr>
        <p:txBody>
          <a:bodyPr>
            <a:normAutofit fontScale="85000" lnSpcReduction="10000"/>
          </a:bodyPr>
          <a:lstStyle/>
          <a:p>
            <a:r>
              <a:rPr lang="en-GB" dirty="0"/>
              <a:t>Computes a set of </a:t>
            </a:r>
            <a:r>
              <a:rPr lang="en-GB" dirty="0" err="1"/>
              <a:t>TECs</a:t>
            </a:r>
            <a:r>
              <a:rPr lang="en-GB" dirty="0"/>
              <a:t> that collectively cover the input dataset</a:t>
            </a:r>
          </a:p>
          <a:p>
            <a:r>
              <a:rPr lang="en-GB" dirty="0"/>
              <a:t>The dataset is exclusively and exhaustively partitioned into TEC covered sets</a:t>
            </a:r>
          </a:p>
          <a:p>
            <a:r>
              <a:rPr lang="en-GB" dirty="0"/>
              <a:t>Typically gives better compression than the other strategies tried</a:t>
            </a:r>
          </a:p>
          <a:p>
            <a:r>
              <a:rPr lang="en-GB" dirty="0"/>
              <a:t>GetBestTEC runs SIATEC and selects the best TEC using the heuristics</a:t>
            </a:r>
          </a:p>
        </p:txBody>
      </p:sp>
      <p:sp>
        <p:nvSpPr>
          <p:cNvPr id="5" name="TextBox 4">
            <a:extLst>
              <a:ext uri="{FF2B5EF4-FFF2-40B4-BE49-F238E27FC236}">
                <a16:creationId xmlns:a16="http://schemas.microsoft.com/office/drawing/2014/main" id="{F99148C8-84C0-B809-AF24-468B4ED29605}"/>
              </a:ext>
            </a:extLst>
          </p:cNvPr>
          <p:cNvSpPr txBox="1"/>
          <p:nvPr/>
        </p:nvSpPr>
        <p:spPr>
          <a:xfrm>
            <a:off x="212271" y="6320683"/>
            <a:ext cx="11802656" cy="461665"/>
          </a:xfrm>
          <a:prstGeom prst="rect">
            <a:avLst/>
          </a:prstGeom>
          <a:noFill/>
        </p:spPr>
        <p:txBody>
          <a:bodyPr wrap="square">
            <a:spAutoFit/>
          </a:bodyPr>
          <a:lstStyle/>
          <a:p>
            <a:r>
              <a:rPr lang="en-GB" sz="1200" b="0" i="0">
                <a:solidFill>
                  <a:srgbClr val="222222"/>
                </a:solidFill>
                <a:effectLst/>
                <a:latin typeface="verdana" panose="020B0604030504040204" pitchFamily="34" charset="0"/>
              </a:rPr>
              <a:t>Meredith, D., Lemström, K. and Wiggins, G. A. (2003). Algorithms for discovering repeated patterns in multidimensional representations of polyphonic music. Cambridge Music Processing Colloquium 2003, Department of Engineering, University of Cambridge. [</a:t>
            </a:r>
            <a:r>
              <a:rPr lang="en-GB" sz="1200" b="0" i="0">
                <a:solidFill>
                  <a:srgbClr val="550000"/>
                </a:solidFill>
                <a:effectLst/>
                <a:latin typeface="verdana" panose="020B0604030504040204" pitchFamily="34" charset="0"/>
                <a:hlinkClick r:id="rId5"/>
              </a:rPr>
              <a:t>Full paper</a:t>
            </a:r>
            <a:r>
              <a:rPr lang="en-GB" sz="1200" b="0" i="0">
                <a:solidFill>
                  <a:srgbClr val="222222"/>
                </a:solidFill>
                <a:effectLst/>
                <a:latin typeface="verdana" panose="020B0604030504040204" pitchFamily="34" charset="0"/>
              </a:rPr>
              <a:t>]</a:t>
            </a:r>
            <a:endParaRPr lang="en-US" sz="1200"/>
          </a:p>
        </p:txBody>
      </p:sp>
    </p:spTree>
    <p:extLst>
      <p:ext uri="{BB962C8B-B14F-4D97-AF65-F5344CB8AC3E}">
        <p14:creationId xmlns:p14="http://schemas.microsoft.com/office/powerpoint/2010/main" val="2217244651"/>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863F-FBCE-1FC5-6744-67E662C0D1FF}"/>
              </a:ext>
            </a:extLst>
          </p:cNvPr>
          <p:cNvSpPr>
            <a:spLocks noGrp="1"/>
          </p:cNvSpPr>
          <p:nvPr>
            <p:ph type="title"/>
          </p:nvPr>
        </p:nvSpPr>
        <p:spPr>
          <a:xfrm>
            <a:off x="838200" y="365125"/>
            <a:ext cx="10515600" cy="549275"/>
          </a:xfrm>
        </p:spPr>
        <p:txBody>
          <a:bodyPr>
            <a:normAutofit fontScale="90000"/>
          </a:bodyPr>
          <a:lstStyle/>
          <a:p>
            <a:r>
              <a:rPr lang="en-US"/>
              <a:t>Example COSIATEC output</a:t>
            </a:r>
          </a:p>
        </p:txBody>
      </p:sp>
      <p:sp>
        <p:nvSpPr>
          <p:cNvPr id="3" name="Content Placeholder 2">
            <a:extLst>
              <a:ext uri="{FF2B5EF4-FFF2-40B4-BE49-F238E27FC236}">
                <a16:creationId xmlns:a16="http://schemas.microsoft.com/office/drawing/2014/main" id="{3D532B7E-1AC4-E472-7BB8-C9C655EF4A02}"/>
              </a:ext>
            </a:extLst>
          </p:cNvPr>
          <p:cNvSpPr>
            <a:spLocks noGrp="1"/>
          </p:cNvSpPr>
          <p:nvPr>
            <p:ph idx="1"/>
          </p:nvPr>
        </p:nvSpPr>
        <p:spPr>
          <a:xfrm>
            <a:off x="838200" y="4049833"/>
            <a:ext cx="10515600" cy="2576254"/>
          </a:xfrm>
        </p:spPr>
        <p:txBody>
          <a:bodyPr>
            <a:normAutofit fontScale="55000" lnSpcReduction="20000"/>
          </a:bodyPr>
          <a:lstStyle/>
          <a:p>
            <a:r>
              <a:rPr lang="en-US"/>
              <a:t>numberOfNotes 751</a:t>
            </a:r>
          </a:p>
          <a:p>
            <a:r>
              <a:rPr lang="en-US"/>
              <a:t>compressionRatio 2.7712177121771218</a:t>
            </a:r>
          </a:p>
          <a:p>
            <a:r>
              <a:rPr lang="en-US"/>
              <a:t>runningTime 9606</a:t>
            </a:r>
          </a:p>
          <a:p>
            <a:r>
              <a:rPr lang="en-US"/>
              <a:t>encodingLength 271</a:t>
            </a:r>
          </a:p>
          <a:p>
            <a:r>
              <a:rPr lang="en-US"/>
              <a:t>encodingLengthWithoutResidualPointSet 259</a:t>
            </a:r>
          </a:p>
          <a:p>
            <a:r>
              <a:rPr lang="en-US"/>
              <a:t>numberOfResidualPoints 12</a:t>
            </a:r>
          </a:p>
          <a:p>
            <a:r>
              <a:rPr lang="en-US"/>
              <a:t>percentageOfResidualPoints 1.5978695073235685</a:t>
            </a:r>
          </a:p>
          <a:p>
            <a:r>
              <a:rPr lang="en-US"/>
              <a:t>compressionRatioWithoutResidualPointSet 2.853281853281853</a:t>
            </a:r>
          </a:p>
          <a:p>
            <a:r>
              <a:rPr lang="en-US"/>
              <a:t>numberOfTECs 29</a:t>
            </a:r>
          </a:p>
          <a:p>
            <a:endParaRPr lang="en-US"/>
          </a:p>
        </p:txBody>
      </p:sp>
      <p:pic>
        <p:nvPicPr>
          <p:cNvPr id="4" name="Picture 3">
            <a:extLst>
              <a:ext uri="{FF2B5EF4-FFF2-40B4-BE49-F238E27FC236}">
                <a16:creationId xmlns:a16="http://schemas.microsoft.com/office/drawing/2014/main" id="{2C69F708-B0EB-4B02-E091-E6382FCA02D9}"/>
              </a:ext>
            </a:extLst>
          </p:cNvPr>
          <p:cNvPicPr>
            <a:picLocks noChangeAspect="1"/>
          </p:cNvPicPr>
          <p:nvPr/>
        </p:nvPicPr>
        <p:blipFill>
          <a:blip r:embed="rId4"/>
          <a:stretch>
            <a:fillRect/>
          </a:stretch>
        </p:blipFill>
        <p:spPr>
          <a:xfrm>
            <a:off x="838200" y="1133436"/>
            <a:ext cx="10515600" cy="2697360"/>
          </a:xfrm>
          <a:prstGeom prst="rect">
            <a:avLst/>
          </a:prstGeom>
        </p:spPr>
      </p:pic>
      <p:pic>
        <p:nvPicPr>
          <p:cNvPr id="5" name="1-04 The Well-Tempered Clavier, Book I_ Fugue No. 2 in C Minor, BWV 847.m4a">
            <a:hlinkClick r:id="" action="ppaction://media"/>
            <a:extLst>
              <a:ext uri="{FF2B5EF4-FFF2-40B4-BE49-F238E27FC236}">
                <a16:creationId xmlns:a16="http://schemas.microsoft.com/office/drawing/2014/main" id="{CFF53E37-82F6-BB55-00E7-95C376B7F9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1594" y="4880405"/>
            <a:ext cx="313551" cy="313551"/>
          </a:xfrm>
          <a:prstGeom prst="rect">
            <a:avLst/>
          </a:prstGeom>
        </p:spPr>
      </p:pic>
    </p:spTree>
    <p:extLst>
      <p:ext uri="{BB962C8B-B14F-4D97-AF65-F5344CB8AC3E}">
        <p14:creationId xmlns:p14="http://schemas.microsoft.com/office/powerpoint/2010/main" val="2651963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4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970" y="218086"/>
            <a:ext cx="10722757" cy="1132837"/>
          </a:xfrm>
        </p:spPr>
        <p:txBody>
          <a:bodyPr>
            <a:normAutofit fontScale="90000"/>
          </a:bodyPr>
          <a:lstStyle/>
          <a:p>
            <a:r>
              <a:rPr lang="en-US" dirty="0"/>
              <a:t>SIATECCompress</a:t>
            </a:r>
            <a:br>
              <a:rPr lang="en-US" dirty="0"/>
            </a:br>
            <a:r>
              <a:rPr lang="en-US" sz="3600" dirty="0"/>
              <a:t>Compression and covering with </a:t>
            </a:r>
            <a:r>
              <a:rPr lang="en-US" sz="3600" dirty="0" err="1"/>
              <a:t>MTP</a:t>
            </a:r>
            <a:r>
              <a:rPr lang="en-US" sz="3600" dirty="0"/>
              <a:t> </a:t>
            </a:r>
            <a:r>
              <a:rPr lang="en-US" sz="3600" dirty="0" err="1"/>
              <a:t>TECs</a:t>
            </a:r>
            <a:endParaRPr lang="en-US" dirty="0"/>
          </a:p>
        </p:txBody>
      </p:sp>
      <p:pic>
        <p:nvPicPr>
          <p:cNvPr id="4" name="Picture 3"/>
          <p:cNvPicPr>
            <a:picLocks noChangeAspect="1"/>
          </p:cNvPicPr>
          <p:nvPr/>
        </p:nvPicPr>
        <p:blipFill>
          <a:blip r:embed="rId2"/>
          <a:stretch>
            <a:fillRect/>
          </a:stretch>
        </p:blipFill>
        <p:spPr>
          <a:xfrm>
            <a:off x="275643" y="1425531"/>
            <a:ext cx="6681747" cy="5214384"/>
          </a:xfrm>
          <a:prstGeom prst="rect">
            <a:avLst/>
          </a:prstGeom>
        </p:spPr>
      </p:pic>
      <p:sp>
        <p:nvSpPr>
          <p:cNvPr id="5" name="Rounded Rectangular Callout 4"/>
          <p:cNvSpPr/>
          <p:nvPr/>
        </p:nvSpPr>
        <p:spPr>
          <a:xfrm>
            <a:off x="3591338" y="4759777"/>
            <a:ext cx="2925575" cy="1230206"/>
          </a:xfrm>
          <a:prstGeom prst="wedgeRoundRectCallout">
            <a:avLst>
              <a:gd name="adj1" fmla="val -38785"/>
              <a:gd name="adj2" fmla="val -6608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Adds a TEC to encoding if its &lt;</a:t>
            </a:r>
            <a:r>
              <a:rPr lang="en-US" dirty="0" err="1"/>
              <a:t>P,Θ</a:t>
            </a:r>
            <a:r>
              <a:rPr lang="en-US" dirty="0"/>
              <a:t>&gt; representation is shorter than the set of new points covered</a:t>
            </a:r>
          </a:p>
        </p:txBody>
      </p:sp>
      <p:sp>
        <p:nvSpPr>
          <p:cNvPr id="7" name="Content Placeholder 2">
            <a:extLst>
              <a:ext uri="{FF2B5EF4-FFF2-40B4-BE49-F238E27FC236}">
                <a16:creationId xmlns:a16="http://schemas.microsoft.com/office/drawing/2014/main" id="{80EE2A1C-A6E7-4979-967C-98B93F895E9A}"/>
              </a:ext>
            </a:extLst>
          </p:cNvPr>
          <p:cNvSpPr>
            <a:spLocks noGrp="1"/>
          </p:cNvSpPr>
          <p:nvPr>
            <p:ph idx="1"/>
          </p:nvPr>
        </p:nvSpPr>
        <p:spPr>
          <a:xfrm>
            <a:off x="7239000" y="1425532"/>
            <a:ext cx="4677356" cy="5290954"/>
          </a:xfrm>
        </p:spPr>
        <p:txBody>
          <a:bodyPr>
            <a:normAutofit fontScale="92500" lnSpcReduction="10000"/>
          </a:bodyPr>
          <a:lstStyle/>
          <a:p>
            <a:r>
              <a:rPr lang="en-GB" dirty="0"/>
              <a:t>Sorts </a:t>
            </a:r>
            <a:r>
              <a:rPr lang="en-GB" dirty="0" err="1"/>
              <a:t>TECs</a:t>
            </a:r>
            <a:r>
              <a:rPr lang="en-GB" dirty="0"/>
              <a:t> into decreasing order by "quality"</a:t>
            </a:r>
          </a:p>
          <a:p>
            <a:pPr lvl="1"/>
            <a:r>
              <a:rPr lang="en-GB" dirty="0"/>
              <a:t>Quality is a function of compression factor, compactness and coverage</a:t>
            </a:r>
          </a:p>
          <a:p>
            <a:r>
              <a:rPr lang="en-GB" dirty="0"/>
              <a:t>Scans list, adding </a:t>
            </a:r>
            <a:r>
              <a:rPr lang="en-GB" dirty="0" err="1"/>
              <a:t>TECs</a:t>
            </a:r>
            <a:r>
              <a:rPr lang="en-GB" dirty="0"/>
              <a:t> to output encoding if they increase encoding length by less than the number of extra points that they cover</a:t>
            </a:r>
          </a:p>
          <a:p>
            <a:r>
              <a:rPr lang="en-GB" dirty="0"/>
              <a:t>TEC covered sets in the generated cover may intersect</a:t>
            </a:r>
          </a:p>
          <a:p>
            <a:r>
              <a:rPr lang="en-GB" dirty="0"/>
              <a:t>Typically lower compression factor than COSIATEC</a:t>
            </a:r>
          </a:p>
        </p:txBody>
      </p:sp>
    </p:spTree>
    <p:extLst>
      <p:ext uri="{BB962C8B-B14F-4D97-AF65-F5344CB8AC3E}">
        <p14:creationId xmlns:p14="http://schemas.microsoft.com/office/powerpoint/2010/main" val="44044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863F-FBCE-1FC5-6744-67E662C0D1FF}"/>
              </a:ext>
            </a:extLst>
          </p:cNvPr>
          <p:cNvSpPr>
            <a:spLocks noGrp="1"/>
          </p:cNvSpPr>
          <p:nvPr>
            <p:ph type="title"/>
          </p:nvPr>
        </p:nvSpPr>
        <p:spPr>
          <a:xfrm>
            <a:off x="838200" y="365126"/>
            <a:ext cx="10515600" cy="602284"/>
          </a:xfrm>
        </p:spPr>
        <p:txBody>
          <a:bodyPr>
            <a:normAutofit fontScale="90000"/>
          </a:bodyPr>
          <a:lstStyle/>
          <a:p>
            <a:r>
              <a:rPr lang="en-US"/>
              <a:t>Example SIATECCompress output</a:t>
            </a:r>
          </a:p>
        </p:txBody>
      </p:sp>
      <p:sp>
        <p:nvSpPr>
          <p:cNvPr id="3" name="Content Placeholder 2">
            <a:extLst>
              <a:ext uri="{FF2B5EF4-FFF2-40B4-BE49-F238E27FC236}">
                <a16:creationId xmlns:a16="http://schemas.microsoft.com/office/drawing/2014/main" id="{3D532B7E-1AC4-E472-7BB8-C9C655EF4A02}"/>
              </a:ext>
            </a:extLst>
          </p:cNvPr>
          <p:cNvSpPr>
            <a:spLocks noGrp="1"/>
          </p:cNvSpPr>
          <p:nvPr>
            <p:ph idx="1"/>
          </p:nvPr>
        </p:nvSpPr>
        <p:spPr>
          <a:xfrm>
            <a:off x="838200" y="3962400"/>
            <a:ext cx="10515600" cy="2663687"/>
          </a:xfrm>
        </p:spPr>
        <p:txBody>
          <a:bodyPr>
            <a:normAutofit fontScale="55000" lnSpcReduction="20000"/>
          </a:bodyPr>
          <a:lstStyle/>
          <a:p>
            <a:r>
              <a:rPr lang="en-US"/>
              <a:t>numberOfNotes 751</a:t>
            </a:r>
          </a:p>
          <a:p>
            <a:r>
              <a:rPr lang="en-US"/>
              <a:t>compressionRatio 1.4930417495029822</a:t>
            </a:r>
          </a:p>
          <a:p>
            <a:r>
              <a:rPr lang="en-US"/>
              <a:t>runningTime 8024</a:t>
            </a:r>
          </a:p>
          <a:p>
            <a:r>
              <a:rPr lang="en-US"/>
              <a:t>encodingLength 503</a:t>
            </a:r>
          </a:p>
          <a:p>
            <a:r>
              <a:rPr lang="en-US"/>
              <a:t>encodingLengthWithoutResidualPointSet 406</a:t>
            </a:r>
          </a:p>
          <a:p>
            <a:r>
              <a:rPr lang="en-US"/>
              <a:t>numberOfResidualPoints 97</a:t>
            </a:r>
          </a:p>
          <a:p>
            <a:r>
              <a:rPr lang="en-US"/>
              <a:t>percentageOfResidualPoints 12.916111850865512</a:t>
            </a:r>
          </a:p>
          <a:p>
            <a:r>
              <a:rPr lang="en-US"/>
              <a:t>compressionRatioWithoutResidualPointSet 1.6108374384236452</a:t>
            </a:r>
          </a:p>
          <a:p>
            <a:r>
              <a:rPr lang="en-US"/>
              <a:t>numberOfTECs 27</a:t>
            </a:r>
          </a:p>
        </p:txBody>
      </p:sp>
      <p:pic>
        <p:nvPicPr>
          <p:cNvPr id="5" name="1-04 The Well-Tempered Clavier, Book I_ Fugue No. 2 in C Minor, BWV 847.m4a">
            <a:hlinkClick r:id="" action="ppaction://media"/>
            <a:extLst>
              <a:ext uri="{FF2B5EF4-FFF2-40B4-BE49-F238E27FC236}">
                <a16:creationId xmlns:a16="http://schemas.microsoft.com/office/drawing/2014/main" id="{CFF53E37-82F6-BB55-00E7-95C376B7F9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11594" y="4880405"/>
            <a:ext cx="313551" cy="313551"/>
          </a:xfrm>
          <a:prstGeom prst="rect">
            <a:avLst/>
          </a:prstGeom>
        </p:spPr>
      </p:pic>
      <p:pic>
        <p:nvPicPr>
          <p:cNvPr id="6" name="Picture 5">
            <a:extLst>
              <a:ext uri="{FF2B5EF4-FFF2-40B4-BE49-F238E27FC236}">
                <a16:creationId xmlns:a16="http://schemas.microsoft.com/office/drawing/2014/main" id="{749E85E7-82DA-71CC-26D3-EA2044BCDCA6}"/>
              </a:ext>
            </a:extLst>
          </p:cNvPr>
          <p:cNvPicPr>
            <a:picLocks noChangeAspect="1"/>
          </p:cNvPicPr>
          <p:nvPr/>
        </p:nvPicPr>
        <p:blipFill>
          <a:blip r:embed="rId5"/>
          <a:stretch>
            <a:fillRect/>
          </a:stretch>
        </p:blipFill>
        <p:spPr>
          <a:xfrm>
            <a:off x="838200" y="967410"/>
            <a:ext cx="10935971" cy="2805190"/>
          </a:xfrm>
          <a:prstGeom prst="rect">
            <a:avLst/>
          </a:prstGeom>
        </p:spPr>
      </p:pic>
    </p:spTree>
    <p:extLst>
      <p:ext uri="{BB962C8B-B14F-4D97-AF65-F5344CB8AC3E}">
        <p14:creationId xmlns:p14="http://schemas.microsoft.com/office/powerpoint/2010/main" val="3036313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4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014" y="276317"/>
            <a:ext cx="5971777" cy="1325563"/>
          </a:xfrm>
        </p:spPr>
        <p:txBody>
          <a:bodyPr>
            <a:normAutofit/>
          </a:bodyPr>
          <a:lstStyle/>
          <a:p>
            <a:r>
              <a:rPr lang="en-US" sz="4000"/>
              <a:t>Forth’s algorithm </a:t>
            </a:r>
            <a:br>
              <a:rPr lang="en-US" sz="4000"/>
            </a:br>
            <a:r>
              <a:rPr lang="en-US" sz="2800"/>
              <a:t>(Forth 2012, Forth and Wiggins 2009)</a:t>
            </a:r>
          </a:p>
        </p:txBody>
      </p:sp>
      <p:pic>
        <p:nvPicPr>
          <p:cNvPr id="4" name="Picture 3"/>
          <p:cNvPicPr>
            <a:picLocks noChangeAspect="1"/>
          </p:cNvPicPr>
          <p:nvPr/>
        </p:nvPicPr>
        <p:blipFill>
          <a:blip r:embed="rId2"/>
          <a:stretch>
            <a:fillRect/>
          </a:stretch>
        </p:blipFill>
        <p:spPr>
          <a:xfrm>
            <a:off x="376014" y="2243952"/>
            <a:ext cx="6366617" cy="2664296"/>
          </a:xfrm>
          <a:prstGeom prst="rect">
            <a:avLst/>
          </a:prstGeom>
        </p:spPr>
      </p:pic>
      <p:pic>
        <p:nvPicPr>
          <p:cNvPr id="3" name="Picture 2">
            <a:extLst>
              <a:ext uri="{FF2B5EF4-FFF2-40B4-BE49-F238E27FC236}">
                <a16:creationId xmlns:a16="http://schemas.microsoft.com/office/drawing/2014/main" id="{773BF113-B23C-83D7-13EE-B6BC1BB0B8F2}"/>
              </a:ext>
            </a:extLst>
          </p:cNvPr>
          <p:cNvPicPr>
            <a:picLocks noChangeAspect="1"/>
          </p:cNvPicPr>
          <p:nvPr/>
        </p:nvPicPr>
        <p:blipFill>
          <a:blip r:embed="rId3"/>
          <a:stretch>
            <a:fillRect/>
          </a:stretch>
        </p:blipFill>
        <p:spPr>
          <a:xfrm>
            <a:off x="6954827" y="73609"/>
            <a:ext cx="4979127" cy="5897217"/>
          </a:xfrm>
          <a:prstGeom prst="rect">
            <a:avLst/>
          </a:prstGeom>
        </p:spPr>
      </p:pic>
      <p:sp>
        <p:nvSpPr>
          <p:cNvPr id="6" name="TextBox 5">
            <a:extLst>
              <a:ext uri="{FF2B5EF4-FFF2-40B4-BE49-F238E27FC236}">
                <a16:creationId xmlns:a16="http://schemas.microsoft.com/office/drawing/2014/main" id="{2762D844-D497-DE88-BEB8-F5C5FCD79565}"/>
              </a:ext>
            </a:extLst>
          </p:cNvPr>
          <p:cNvSpPr txBox="1"/>
          <p:nvPr/>
        </p:nvSpPr>
        <p:spPr>
          <a:xfrm>
            <a:off x="258046" y="5089985"/>
            <a:ext cx="6366616" cy="1569660"/>
          </a:xfrm>
          <a:prstGeom prst="rect">
            <a:avLst/>
          </a:prstGeom>
          <a:noFill/>
        </p:spPr>
        <p:txBody>
          <a:bodyPr wrap="square">
            <a:spAutoFit/>
          </a:bodyPr>
          <a:lstStyle/>
          <a:p>
            <a:r>
              <a:rPr lang="en-GB" sz="1200">
                <a:effectLst/>
                <a:latin typeface="SFRM1095"/>
              </a:rPr>
              <a:t>Forth, J. and Wiggins, G. A. (2009). An approach for identifying salient repetition in multidimensional representations of polyphonic music. In Chan, J., Daykin, J. W., and Rahman, M. S., editors, </a:t>
            </a:r>
            <a:r>
              <a:rPr lang="en-GB" sz="1200">
                <a:effectLst/>
                <a:latin typeface="SFTI1095"/>
              </a:rPr>
              <a:t>London Algorithmics 2008: Theory and Practice</a:t>
            </a:r>
            <a:r>
              <a:rPr lang="en-GB" sz="1200">
                <a:effectLst/>
                <a:latin typeface="SFRM1095"/>
              </a:rPr>
              <a:t>, pages 44–58. College Publications, London. </a:t>
            </a:r>
            <a:r>
              <a:rPr lang="en-GB" sz="1200">
                <a:effectLst/>
                <a:latin typeface="SFTT1095"/>
              </a:rPr>
              <a:t>https://research.gold.ac.uk/id/eprint/8578/1/ forth-wiggins-2009.pdf</a:t>
            </a:r>
            <a:r>
              <a:rPr lang="en-GB" sz="1200">
                <a:effectLst/>
                <a:latin typeface="SFRM1095"/>
              </a:rPr>
              <a:t>.</a:t>
            </a:r>
          </a:p>
          <a:p>
            <a:endParaRPr lang="en-GB" sz="1200"/>
          </a:p>
          <a:p>
            <a:r>
              <a:rPr lang="en-GB" sz="1200">
                <a:effectLst/>
                <a:latin typeface="SFRM1095"/>
              </a:rPr>
              <a:t>Forth, J. C. (2012). </a:t>
            </a:r>
            <a:r>
              <a:rPr lang="en-GB" sz="1200">
                <a:effectLst/>
                <a:latin typeface="SFTI1095"/>
              </a:rPr>
              <a:t>Cognitively-Motivated Geometric Methods of Pattern Discovery and Models of Similarity in Music</a:t>
            </a:r>
            <a:r>
              <a:rPr lang="en-GB" sz="1200">
                <a:effectLst/>
                <a:latin typeface="SFRM1095"/>
              </a:rPr>
              <a:t>. PhD thesis, Department of Computing, Goldsmiths, University of London. </a:t>
            </a:r>
            <a:r>
              <a:rPr lang="en-GB" sz="1200">
                <a:effectLst/>
                <a:latin typeface="SFTT1095"/>
              </a:rPr>
              <a:t>http://research.gold.ac.uk/id/eprint/7803/</a:t>
            </a:r>
            <a:r>
              <a:rPr lang="en-GB" sz="1200">
                <a:effectLst/>
                <a:latin typeface="SFRM1095"/>
              </a:rPr>
              <a:t>. </a:t>
            </a:r>
            <a:endParaRPr lang="en-GB" sz="1200"/>
          </a:p>
        </p:txBody>
      </p:sp>
      <p:sp>
        <p:nvSpPr>
          <p:cNvPr id="8" name="TextBox 7">
            <a:extLst>
              <a:ext uri="{FF2B5EF4-FFF2-40B4-BE49-F238E27FC236}">
                <a16:creationId xmlns:a16="http://schemas.microsoft.com/office/drawing/2014/main" id="{69D7F30F-1C17-6D08-B9DF-8F94709874BB}"/>
              </a:ext>
            </a:extLst>
          </p:cNvPr>
          <p:cNvSpPr txBox="1"/>
          <p:nvPr/>
        </p:nvSpPr>
        <p:spPr>
          <a:xfrm>
            <a:off x="6620797" y="6013314"/>
            <a:ext cx="5313157" cy="769441"/>
          </a:xfrm>
          <a:prstGeom prst="rect">
            <a:avLst/>
          </a:prstGeom>
          <a:noFill/>
        </p:spPr>
        <p:txBody>
          <a:bodyPr wrap="square">
            <a:spAutoFit/>
          </a:bodyPr>
          <a:lstStyle/>
          <a:p>
            <a:r>
              <a:rPr lang="en-GB" sz="1100" b="0" i="0">
                <a:solidFill>
                  <a:srgbClr val="222222"/>
                </a:solidFill>
                <a:effectLst/>
                <a:latin typeface="verdana" panose="020B0604030504040204" pitchFamily="34" charset="0"/>
              </a:rPr>
              <a:t>Pseudocode from: Meredith, D. (2016). Analysing music with point-set compression algorithms. In Meredith, D. (ed.) </a:t>
            </a:r>
            <a:r>
              <a:rPr lang="en-GB" sz="1100" b="0" i="1">
                <a:solidFill>
                  <a:srgbClr val="550000"/>
                </a:solidFill>
                <a:effectLst/>
                <a:latin typeface="verdana" panose="020B0604030504040204" pitchFamily="34" charset="0"/>
                <a:hlinkClick r:id="rId4"/>
              </a:rPr>
              <a:t>Computational Music Analysis</a:t>
            </a:r>
            <a:r>
              <a:rPr lang="en-GB" sz="1100" b="0" i="0">
                <a:solidFill>
                  <a:srgbClr val="222222"/>
                </a:solidFill>
                <a:effectLst/>
                <a:latin typeface="verdana" panose="020B0604030504040204" pitchFamily="34" charset="0"/>
              </a:rPr>
              <a:t>, pp. 335-366. Springer. [</a:t>
            </a:r>
            <a:r>
              <a:rPr lang="en-GB" sz="1100" b="0" i="0">
                <a:solidFill>
                  <a:srgbClr val="550000"/>
                </a:solidFill>
                <a:effectLst/>
                <a:latin typeface="verdana" panose="020B0604030504040204" pitchFamily="34" charset="0"/>
                <a:hlinkClick r:id="rId5"/>
              </a:rPr>
              <a:t>On SpringerLink</a:t>
            </a:r>
            <a:r>
              <a:rPr lang="en-GB" sz="1100" b="0" i="0">
                <a:solidFill>
                  <a:srgbClr val="222222"/>
                </a:solidFill>
                <a:effectLst/>
                <a:latin typeface="verdana" panose="020B0604030504040204" pitchFamily="34" charset="0"/>
              </a:rPr>
              <a:t>] [</a:t>
            </a:r>
            <a:r>
              <a:rPr lang="en-GB" sz="1100" b="0" i="0">
                <a:solidFill>
                  <a:srgbClr val="550000"/>
                </a:solidFill>
                <a:effectLst/>
                <a:latin typeface="verdana" panose="020B0604030504040204" pitchFamily="34" charset="0"/>
                <a:hlinkClick r:id="rId6"/>
              </a:rPr>
              <a:t>Author-created copy</a:t>
            </a:r>
            <a:r>
              <a:rPr lang="en-GB" sz="1100" b="0" i="0">
                <a:solidFill>
                  <a:srgbClr val="222222"/>
                </a:solidFill>
                <a:effectLst/>
                <a:latin typeface="verdana" panose="020B0604030504040204" pitchFamily="34" charset="0"/>
              </a:rPr>
              <a:t>]</a:t>
            </a:r>
            <a:endParaRPr lang="en-US" sz="1100"/>
          </a:p>
        </p:txBody>
      </p:sp>
    </p:spTree>
    <p:extLst>
      <p:ext uri="{BB962C8B-B14F-4D97-AF65-F5344CB8AC3E}">
        <p14:creationId xmlns:p14="http://schemas.microsoft.com/office/powerpoint/2010/main" val="1879435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a:t>Forth’s algorithm</a:t>
            </a:r>
            <a:br>
              <a:rPr lang="en-US" sz="2800"/>
            </a:br>
            <a:r>
              <a:rPr lang="en-GB" sz="2800" dirty="0">
                <a:latin typeface="Calibri" charset="0"/>
              </a:rPr>
              <a:t>J.S. Bach, Fugue in C minor, BWV 847</a:t>
            </a:r>
            <a:endParaRPr lang="en-US" sz="2800"/>
          </a:p>
        </p:txBody>
      </p:sp>
      <p:sp>
        <p:nvSpPr>
          <p:cNvPr id="3" name="Content Placeholder 2"/>
          <p:cNvSpPr>
            <a:spLocks noGrp="1"/>
          </p:cNvSpPr>
          <p:nvPr>
            <p:ph idx="1"/>
          </p:nvPr>
        </p:nvSpPr>
        <p:spPr>
          <a:xfrm>
            <a:off x="1981200" y="3901440"/>
            <a:ext cx="8229600" cy="2634942"/>
          </a:xfrm>
        </p:spPr>
        <p:txBody>
          <a:bodyPr>
            <a:normAutofit fontScale="55000" lnSpcReduction="20000"/>
          </a:bodyPr>
          <a:lstStyle/>
          <a:p>
            <a:pPr marL="0" indent="0">
              <a:buNone/>
            </a:pPr>
            <a:r>
              <a:rPr lang="en-US"/>
              <a:t>numberOfNotes 751</a:t>
            </a:r>
          </a:p>
          <a:p>
            <a:pPr marL="0" indent="0">
              <a:buNone/>
            </a:pPr>
            <a:r>
              <a:rPr lang="en-US"/>
              <a:t>compressionRatio 1.636165577342048</a:t>
            </a:r>
          </a:p>
          <a:p>
            <a:pPr marL="0" indent="0">
              <a:buNone/>
            </a:pPr>
            <a:r>
              <a:rPr lang="en-US"/>
              <a:t>runningTime 643</a:t>
            </a:r>
          </a:p>
          <a:p>
            <a:pPr marL="0" indent="0">
              <a:buNone/>
            </a:pPr>
            <a:r>
              <a:rPr lang="en-US"/>
              <a:t>encodingLength 459</a:t>
            </a:r>
          </a:p>
          <a:p>
            <a:pPr marL="0" indent="0">
              <a:buNone/>
            </a:pPr>
            <a:r>
              <a:rPr lang="en-US"/>
              <a:t>encodingLengthWithoutResidualPointSet 362</a:t>
            </a:r>
          </a:p>
          <a:p>
            <a:pPr marL="0" indent="0">
              <a:buNone/>
            </a:pPr>
            <a:r>
              <a:rPr lang="en-US"/>
              <a:t>numberOfResidualPoints 97</a:t>
            </a:r>
          </a:p>
          <a:p>
            <a:pPr marL="0" indent="0">
              <a:buNone/>
            </a:pPr>
            <a:r>
              <a:rPr lang="en-US"/>
              <a:t>percentageOfResidualPoints 12.916111850865512</a:t>
            </a:r>
          </a:p>
          <a:p>
            <a:pPr marL="0" indent="0">
              <a:buNone/>
            </a:pPr>
            <a:r>
              <a:rPr lang="en-US"/>
              <a:t>compressionRatioWithoutResidualPointSet 1.8066298342541436</a:t>
            </a:r>
          </a:p>
          <a:p>
            <a:pPr marL="0" indent="0">
              <a:buNone/>
            </a:pPr>
            <a:r>
              <a:rPr lang="en-US"/>
              <a:t>numberOfTECs 15</a:t>
            </a:r>
          </a:p>
          <a:p>
            <a:pPr marL="0" indent="0">
              <a:buNone/>
            </a:pPr>
            <a:endParaRPr lang="en-US"/>
          </a:p>
        </p:txBody>
      </p:sp>
      <p:pic>
        <p:nvPicPr>
          <p:cNvPr id="8" name="Picture 7">
            <a:extLst>
              <a:ext uri="{FF2B5EF4-FFF2-40B4-BE49-F238E27FC236}">
                <a16:creationId xmlns:a16="http://schemas.microsoft.com/office/drawing/2014/main" id="{1319360C-8F38-058F-E2AE-E1776401F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521322"/>
            <a:ext cx="7772400" cy="2313214"/>
          </a:xfrm>
          <a:prstGeom prst="rect">
            <a:avLst/>
          </a:prstGeom>
        </p:spPr>
      </p:pic>
    </p:spTree>
    <p:extLst>
      <p:ext uri="{BB962C8B-B14F-4D97-AF65-F5344CB8AC3E}">
        <p14:creationId xmlns:p14="http://schemas.microsoft.com/office/powerpoint/2010/main" val="3432430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SIACT and SIAR</a:t>
            </a:r>
            <a:br>
              <a:rPr lang="en-US"/>
            </a:br>
            <a:r>
              <a:rPr lang="en-US"/>
              <a:t>(Collins et al. 2010, Collins 2011)</a:t>
            </a:r>
          </a:p>
        </p:txBody>
      </p:sp>
      <p:pic>
        <p:nvPicPr>
          <p:cNvPr id="4" name="Picture 3"/>
          <p:cNvPicPr>
            <a:picLocks noChangeAspect="1"/>
          </p:cNvPicPr>
          <p:nvPr/>
        </p:nvPicPr>
        <p:blipFill>
          <a:blip r:embed="rId2"/>
          <a:stretch>
            <a:fillRect/>
          </a:stretch>
        </p:blipFill>
        <p:spPr>
          <a:xfrm>
            <a:off x="4522033" y="1850267"/>
            <a:ext cx="7560840" cy="4770246"/>
          </a:xfrm>
          <a:prstGeom prst="rect">
            <a:avLst/>
          </a:prstGeom>
        </p:spPr>
      </p:pic>
      <p:pic>
        <p:nvPicPr>
          <p:cNvPr id="5" name="Picture 4" descr="SIA-point-set">
            <a:extLst>
              <a:ext uri="{FF2B5EF4-FFF2-40B4-BE49-F238E27FC236}">
                <a16:creationId xmlns:a16="http://schemas.microsoft.com/office/drawing/2014/main" id="{11110A58-4A30-4815-BCFB-5C7D7AE68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317" y="4622000"/>
            <a:ext cx="1490212" cy="149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SIA-vector-table">
            <a:extLst>
              <a:ext uri="{FF2B5EF4-FFF2-40B4-BE49-F238E27FC236}">
                <a16:creationId xmlns:a16="http://schemas.microsoft.com/office/drawing/2014/main" id="{F739FDA3-18FF-4906-89E8-11A532B22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0622" y="4531965"/>
            <a:ext cx="2568317" cy="1515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Diagonal Stripe 6">
            <a:extLst>
              <a:ext uri="{FF2B5EF4-FFF2-40B4-BE49-F238E27FC236}">
                <a16:creationId xmlns:a16="http://schemas.microsoft.com/office/drawing/2014/main" id="{F96822E4-39B9-4811-AEE9-840EAD426E8F}"/>
              </a:ext>
            </a:extLst>
          </p:cNvPr>
          <p:cNvSpPr/>
          <p:nvPr/>
        </p:nvSpPr>
        <p:spPr>
          <a:xfrm rot="16200000">
            <a:off x="2921600" y="4540561"/>
            <a:ext cx="1034146" cy="2000537"/>
          </a:xfrm>
          <a:prstGeom prst="diagStripe">
            <a:avLst>
              <a:gd name="adj" fmla="val 52884"/>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A9BC8139-28C9-4214-9AB9-D494F4AAD7BE}"/>
              </a:ext>
            </a:extLst>
          </p:cNvPr>
          <p:cNvSpPr txBox="1"/>
          <p:nvPr/>
        </p:nvSpPr>
        <p:spPr>
          <a:xfrm>
            <a:off x="3734607" y="6047014"/>
            <a:ext cx="497252" cy="369332"/>
          </a:xfrm>
          <a:prstGeom prst="rect">
            <a:avLst/>
          </a:prstGeom>
          <a:noFill/>
        </p:spPr>
        <p:txBody>
          <a:bodyPr wrap="none" rtlCol="0">
            <a:spAutoFit/>
          </a:bodyPr>
          <a:lstStyle/>
          <a:p>
            <a:r>
              <a:rPr lang="en-GB" dirty="0"/>
              <a:t>r=2</a:t>
            </a:r>
          </a:p>
        </p:txBody>
      </p:sp>
      <p:pic>
        <p:nvPicPr>
          <p:cNvPr id="9" name="Picture 8">
            <a:extLst>
              <a:ext uri="{FF2B5EF4-FFF2-40B4-BE49-F238E27FC236}">
                <a16:creationId xmlns:a16="http://schemas.microsoft.com/office/drawing/2014/main" id="{31FF9FA5-184B-48B4-8336-772E3DF9CCA8}"/>
              </a:ext>
            </a:extLst>
          </p:cNvPr>
          <p:cNvPicPr>
            <a:picLocks noChangeAspect="1"/>
          </p:cNvPicPr>
          <p:nvPr/>
        </p:nvPicPr>
        <p:blipFill>
          <a:blip r:embed="rId5"/>
          <a:stretch>
            <a:fillRect/>
          </a:stretch>
        </p:blipFill>
        <p:spPr>
          <a:xfrm>
            <a:off x="425496" y="1850267"/>
            <a:ext cx="3806363" cy="2285780"/>
          </a:xfrm>
          <a:prstGeom prst="rect">
            <a:avLst/>
          </a:prstGeom>
        </p:spPr>
      </p:pic>
      <p:sp>
        <p:nvSpPr>
          <p:cNvPr id="10" name="Oval 9">
            <a:extLst>
              <a:ext uri="{FF2B5EF4-FFF2-40B4-BE49-F238E27FC236}">
                <a16:creationId xmlns:a16="http://schemas.microsoft.com/office/drawing/2014/main" id="{C5F2D5D9-B815-4131-8CFB-3FEF25F88D7C}"/>
              </a:ext>
            </a:extLst>
          </p:cNvPr>
          <p:cNvSpPr/>
          <p:nvPr/>
        </p:nvSpPr>
        <p:spPr>
          <a:xfrm>
            <a:off x="1573877" y="3388662"/>
            <a:ext cx="193480" cy="227480"/>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00CCE04-6771-4122-8F26-C65975ECA2C5}"/>
              </a:ext>
            </a:extLst>
          </p:cNvPr>
          <p:cNvSpPr/>
          <p:nvPr/>
        </p:nvSpPr>
        <p:spPr>
          <a:xfrm>
            <a:off x="1371600" y="3320307"/>
            <a:ext cx="193480" cy="227480"/>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5C43795D-512D-433C-B7EF-CC51349AFF5A}"/>
              </a:ext>
            </a:extLst>
          </p:cNvPr>
          <p:cNvSpPr/>
          <p:nvPr/>
        </p:nvSpPr>
        <p:spPr>
          <a:xfrm>
            <a:off x="787858" y="2724218"/>
            <a:ext cx="207223" cy="247583"/>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28445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90774"/>
          </a:xfrm>
        </p:spPr>
        <p:txBody>
          <a:bodyPr>
            <a:noAutofit/>
          </a:bodyPr>
          <a:lstStyle/>
          <a:p>
            <a:r>
              <a:rPr lang="en-US" sz="2800"/>
              <a:t>COSIACTTEC</a:t>
            </a:r>
            <a:br>
              <a:rPr lang="en-US" sz="2800"/>
            </a:br>
            <a:r>
              <a:rPr lang="en-GB" sz="2800" dirty="0">
                <a:latin typeface="Calibri" charset="0"/>
              </a:rPr>
              <a:t>J.S. Bach, Fugue in C minor, BWV 847</a:t>
            </a:r>
            <a:endParaRPr lang="en-US" sz="2800"/>
          </a:p>
        </p:txBody>
      </p:sp>
      <p:sp>
        <p:nvSpPr>
          <p:cNvPr id="3" name="Content Placeholder 2"/>
          <p:cNvSpPr>
            <a:spLocks noGrp="1"/>
          </p:cNvSpPr>
          <p:nvPr>
            <p:ph idx="1"/>
          </p:nvPr>
        </p:nvSpPr>
        <p:spPr>
          <a:xfrm>
            <a:off x="1981200" y="3690472"/>
            <a:ext cx="8229600" cy="2435692"/>
          </a:xfrm>
        </p:spPr>
        <p:txBody>
          <a:bodyPr>
            <a:normAutofit fontScale="47500" lnSpcReduction="20000"/>
          </a:bodyPr>
          <a:lstStyle/>
          <a:p>
            <a:r>
              <a:rPr lang="en-US"/>
              <a:t>numberOfNotes 751</a:t>
            </a:r>
          </a:p>
          <a:p>
            <a:r>
              <a:rPr lang="en-US"/>
              <a:t>compressionRatio 2.589655172413793</a:t>
            </a:r>
          </a:p>
          <a:p>
            <a:r>
              <a:rPr lang="en-US"/>
              <a:t>runningTime 1899</a:t>
            </a:r>
          </a:p>
          <a:p>
            <a:r>
              <a:rPr lang="en-US"/>
              <a:t>encodingLength 290</a:t>
            </a:r>
          </a:p>
          <a:p>
            <a:r>
              <a:rPr lang="en-US"/>
              <a:t>encodingLengthWithoutResidualPointSet 205</a:t>
            </a:r>
          </a:p>
          <a:p>
            <a:r>
              <a:rPr lang="en-US"/>
              <a:t>numberOfResidualPoints 85</a:t>
            </a:r>
          </a:p>
          <a:p>
            <a:r>
              <a:rPr lang="en-US"/>
              <a:t>percentageOfResidualPoints 11.318242343541945</a:t>
            </a:r>
          </a:p>
          <a:p>
            <a:r>
              <a:rPr lang="en-US"/>
              <a:t>compressionRatioWithoutResidualPointSet 3.2487804878048783</a:t>
            </a:r>
          </a:p>
          <a:p>
            <a:r>
              <a:rPr lang="en-US"/>
              <a:t>numberOfTECs 20</a:t>
            </a:r>
          </a:p>
          <a:p>
            <a:endParaRPr lang="en-US"/>
          </a:p>
        </p:txBody>
      </p:sp>
      <p:pic>
        <p:nvPicPr>
          <p:cNvPr id="5" name="1-04 The Well-Tempered Clavier, Book 1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42641" y="3484378"/>
            <a:ext cx="812800" cy="812800"/>
          </a:xfrm>
          <a:prstGeom prst="rect">
            <a:avLst/>
          </a:prstGeom>
        </p:spPr>
      </p:pic>
      <p:pic>
        <p:nvPicPr>
          <p:cNvPr id="7" name="Picture 6">
            <a:extLst>
              <a:ext uri="{FF2B5EF4-FFF2-40B4-BE49-F238E27FC236}">
                <a16:creationId xmlns:a16="http://schemas.microsoft.com/office/drawing/2014/main" id="{524F3B77-1180-CB47-2601-22BE4C9001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0" y="1183640"/>
            <a:ext cx="7772400" cy="2313214"/>
          </a:xfrm>
          <a:prstGeom prst="rect">
            <a:avLst/>
          </a:prstGeom>
        </p:spPr>
      </p:pic>
    </p:spTree>
    <p:extLst>
      <p:ext uri="{BB962C8B-B14F-4D97-AF65-F5344CB8AC3E}">
        <p14:creationId xmlns:p14="http://schemas.microsoft.com/office/powerpoint/2010/main" val="2477227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3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90774"/>
          </a:xfrm>
        </p:spPr>
        <p:txBody>
          <a:bodyPr>
            <a:noAutofit/>
          </a:bodyPr>
          <a:lstStyle/>
          <a:p>
            <a:r>
              <a:rPr lang="en-US" sz="2800"/>
              <a:t>COSIARTEC</a:t>
            </a:r>
            <a:br>
              <a:rPr lang="en-US" sz="2800"/>
            </a:br>
            <a:r>
              <a:rPr lang="en-GB" sz="2800" dirty="0">
                <a:latin typeface="Calibri" charset="0"/>
              </a:rPr>
              <a:t>J.S. Bach, Fugue in C minor, BWV 847</a:t>
            </a:r>
            <a:endParaRPr lang="en-US" sz="2800"/>
          </a:p>
        </p:txBody>
      </p:sp>
      <p:sp>
        <p:nvSpPr>
          <p:cNvPr id="3" name="Content Placeholder 2"/>
          <p:cNvSpPr>
            <a:spLocks noGrp="1"/>
          </p:cNvSpPr>
          <p:nvPr>
            <p:ph idx="1"/>
          </p:nvPr>
        </p:nvSpPr>
        <p:spPr>
          <a:xfrm>
            <a:off x="1981200" y="3690472"/>
            <a:ext cx="8229600" cy="2435692"/>
          </a:xfrm>
        </p:spPr>
        <p:txBody>
          <a:bodyPr>
            <a:normAutofit fontScale="47500" lnSpcReduction="20000"/>
          </a:bodyPr>
          <a:lstStyle/>
          <a:p>
            <a:r>
              <a:rPr lang="en-US"/>
              <a:t>numberOfNotes 751</a:t>
            </a:r>
          </a:p>
          <a:p>
            <a:r>
              <a:rPr lang="en-US"/>
              <a:t>compressionRatio 2.554421768707483</a:t>
            </a:r>
          </a:p>
          <a:p>
            <a:r>
              <a:rPr lang="en-US"/>
              <a:t>runningTime 5223</a:t>
            </a:r>
          </a:p>
          <a:p>
            <a:r>
              <a:rPr lang="en-US"/>
              <a:t>encodingLength 294</a:t>
            </a:r>
          </a:p>
          <a:p>
            <a:r>
              <a:rPr lang="en-US"/>
              <a:t>encodingLengthWithoutResidualPointSet 254</a:t>
            </a:r>
          </a:p>
          <a:p>
            <a:r>
              <a:rPr lang="en-US"/>
              <a:t>numberOfResidualPoints 40</a:t>
            </a:r>
          </a:p>
          <a:p>
            <a:r>
              <a:rPr lang="en-US"/>
              <a:t>percentageOfResidualPoints 5.326231691078562</a:t>
            </a:r>
          </a:p>
          <a:p>
            <a:r>
              <a:rPr lang="en-US"/>
              <a:t>compressionRatioWithoutResidualPointSet 2.7992125984251968</a:t>
            </a:r>
          </a:p>
          <a:p>
            <a:r>
              <a:rPr lang="en-US"/>
              <a:t>numberOfTECs 28</a:t>
            </a:r>
          </a:p>
          <a:p>
            <a:endParaRPr lang="en-US"/>
          </a:p>
        </p:txBody>
      </p:sp>
      <p:pic>
        <p:nvPicPr>
          <p:cNvPr id="5" name="1-04 The Well-Tempered Clavier, Book 1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42641" y="3484378"/>
            <a:ext cx="812800" cy="812800"/>
          </a:xfrm>
          <a:prstGeom prst="rect">
            <a:avLst/>
          </a:prstGeom>
        </p:spPr>
      </p:pic>
      <p:pic>
        <p:nvPicPr>
          <p:cNvPr id="7" name="Picture 6">
            <a:extLst>
              <a:ext uri="{FF2B5EF4-FFF2-40B4-BE49-F238E27FC236}">
                <a16:creationId xmlns:a16="http://schemas.microsoft.com/office/drawing/2014/main" id="{D8D2B1EF-79F8-6FBF-61DA-3C4131BAD2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0" y="1183640"/>
            <a:ext cx="7772400" cy="2313214"/>
          </a:xfrm>
          <a:prstGeom prst="rect">
            <a:avLst/>
          </a:prstGeom>
        </p:spPr>
      </p:pic>
    </p:spTree>
    <p:extLst>
      <p:ext uri="{BB962C8B-B14F-4D97-AF65-F5344CB8AC3E}">
        <p14:creationId xmlns:p14="http://schemas.microsoft.com/office/powerpoint/2010/main" val="4188927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3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90AA7-BFAE-4392-A6D1-F58869A3BD02}"/>
              </a:ext>
            </a:extLst>
          </p:cNvPr>
          <p:cNvSpPr>
            <a:spLocks noGrp="1"/>
          </p:cNvSpPr>
          <p:nvPr>
            <p:ph type="title"/>
          </p:nvPr>
        </p:nvSpPr>
        <p:spPr>
          <a:xfrm>
            <a:off x="446173" y="365125"/>
            <a:ext cx="10515600" cy="529121"/>
          </a:xfrm>
        </p:spPr>
        <p:txBody>
          <a:bodyPr>
            <a:normAutofit fontScale="90000"/>
          </a:bodyPr>
          <a:lstStyle/>
          <a:p>
            <a:r>
              <a:rPr lang="en-US"/>
              <a:t>The musical surface or input encoding</a:t>
            </a:r>
            <a:endParaRPr lang="en-GB"/>
          </a:p>
        </p:txBody>
      </p:sp>
      <p:sp>
        <p:nvSpPr>
          <p:cNvPr id="3" name="Content Placeholder 2">
            <a:extLst>
              <a:ext uri="{FF2B5EF4-FFF2-40B4-BE49-F238E27FC236}">
                <a16:creationId xmlns:a16="http://schemas.microsoft.com/office/drawing/2014/main" id="{3CD745AC-E678-494A-9487-36F0B98ABD7E}"/>
              </a:ext>
            </a:extLst>
          </p:cNvPr>
          <p:cNvSpPr>
            <a:spLocks noGrp="1"/>
          </p:cNvSpPr>
          <p:nvPr>
            <p:ph idx="1"/>
          </p:nvPr>
        </p:nvSpPr>
        <p:spPr>
          <a:xfrm>
            <a:off x="4399334" y="1111624"/>
            <a:ext cx="7272713" cy="5381251"/>
          </a:xfrm>
        </p:spPr>
        <p:txBody>
          <a:bodyPr>
            <a:normAutofit fontScale="92500" lnSpcReduction="20000"/>
          </a:bodyPr>
          <a:lstStyle/>
          <a:p>
            <a:r>
              <a:rPr lang="en-US"/>
              <a:t>Input encodings represent the musical object at some particular level of granularity or detail</a:t>
            </a:r>
          </a:p>
          <a:p>
            <a:r>
              <a:rPr lang="en-US"/>
              <a:t>They represent only certain </a:t>
            </a:r>
            <a:r>
              <a:rPr lang="en-US" b="1" i="1"/>
              <a:t>structural aspects </a:t>
            </a:r>
            <a:r>
              <a:rPr lang="en-US"/>
              <a:t>of the musical object</a:t>
            </a:r>
          </a:p>
          <a:p>
            <a:pPr lvl="1"/>
            <a:r>
              <a:rPr lang="en-US"/>
              <a:t>e.g., OPNDV file (bottom left) gives onset, pitch name, duration and voice, but says nothing about metre or grouping</a:t>
            </a:r>
          </a:p>
          <a:p>
            <a:r>
              <a:rPr lang="en-US"/>
              <a:t>We assume input encodings give a </a:t>
            </a:r>
            <a:r>
              <a:rPr lang="en-US" b="1" i="1"/>
              <a:t>complete and accurate</a:t>
            </a:r>
            <a:r>
              <a:rPr lang="en-US"/>
              <a:t> description of the structural aspects of the musical object in which we’re interested</a:t>
            </a:r>
          </a:p>
          <a:p>
            <a:r>
              <a:rPr lang="en-US"/>
              <a:t>Input encodings usually provide enough information for a </a:t>
            </a:r>
            <a:r>
              <a:rPr lang="en-US" b="1" i="1"/>
              <a:t>performance</a:t>
            </a:r>
            <a:r>
              <a:rPr lang="en-US"/>
              <a:t> of the musical object to be </a:t>
            </a:r>
            <a:r>
              <a:rPr lang="en-US" b="1" i="1"/>
              <a:t>rendered</a:t>
            </a:r>
          </a:p>
          <a:p>
            <a:pPr lvl="1"/>
            <a:r>
              <a:rPr lang="en-US"/>
              <a:t>either by a human, if the encoding is, e.g., a score or lead sheet</a:t>
            </a:r>
          </a:p>
          <a:p>
            <a:pPr lvl="1"/>
            <a:r>
              <a:rPr lang="en-US"/>
              <a:t>or a machine, if the encoding is, e.g., a MIDI file, magnetic tape, vinyl record or audio file</a:t>
            </a:r>
            <a:endParaRPr lang="en-GB"/>
          </a:p>
        </p:txBody>
      </p:sp>
      <p:pic>
        <p:nvPicPr>
          <p:cNvPr id="5" name="Picture 4">
            <a:extLst>
              <a:ext uri="{FF2B5EF4-FFF2-40B4-BE49-F238E27FC236}">
                <a16:creationId xmlns:a16="http://schemas.microsoft.com/office/drawing/2014/main" id="{915F2E75-3BFF-FD73-0DA5-8BFD69B9D51F}"/>
              </a:ext>
            </a:extLst>
          </p:cNvPr>
          <p:cNvPicPr>
            <a:picLocks noChangeAspect="1"/>
          </p:cNvPicPr>
          <p:nvPr/>
        </p:nvPicPr>
        <p:blipFill>
          <a:blip r:embed="rId2"/>
          <a:stretch>
            <a:fillRect/>
          </a:stretch>
        </p:blipFill>
        <p:spPr>
          <a:xfrm>
            <a:off x="446173" y="970827"/>
            <a:ext cx="2769712" cy="1718642"/>
          </a:xfrm>
          <a:prstGeom prst="rect">
            <a:avLst/>
          </a:prstGeom>
        </p:spPr>
      </p:pic>
      <p:pic>
        <p:nvPicPr>
          <p:cNvPr id="6" name="Picture 5">
            <a:extLst>
              <a:ext uri="{FF2B5EF4-FFF2-40B4-BE49-F238E27FC236}">
                <a16:creationId xmlns:a16="http://schemas.microsoft.com/office/drawing/2014/main" id="{2C9F7122-2BC6-F296-CEAB-E259F691D57C}"/>
              </a:ext>
            </a:extLst>
          </p:cNvPr>
          <p:cNvPicPr>
            <a:picLocks noChangeAspect="1"/>
          </p:cNvPicPr>
          <p:nvPr/>
        </p:nvPicPr>
        <p:blipFill>
          <a:blip r:embed="rId3"/>
          <a:stretch>
            <a:fillRect/>
          </a:stretch>
        </p:blipFill>
        <p:spPr>
          <a:xfrm>
            <a:off x="446173" y="2870541"/>
            <a:ext cx="841237" cy="1491678"/>
          </a:xfrm>
          <a:prstGeom prst="rect">
            <a:avLst/>
          </a:prstGeom>
        </p:spPr>
      </p:pic>
      <p:pic>
        <p:nvPicPr>
          <p:cNvPr id="4" name="Picture 3">
            <a:extLst>
              <a:ext uri="{FF2B5EF4-FFF2-40B4-BE49-F238E27FC236}">
                <a16:creationId xmlns:a16="http://schemas.microsoft.com/office/drawing/2014/main" id="{122BB866-E42E-112B-D961-45F7F8704E0E}"/>
              </a:ext>
            </a:extLst>
          </p:cNvPr>
          <p:cNvPicPr>
            <a:picLocks noChangeAspect="1"/>
          </p:cNvPicPr>
          <p:nvPr/>
        </p:nvPicPr>
        <p:blipFill>
          <a:blip r:embed="rId4"/>
          <a:stretch>
            <a:fillRect/>
          </a:stretch>
        </p:blipFill>
        <p:spPr>
          <a:xfrm>
            <a:off x="446173" y="5385284"/>
            <a:ext cx="3852432" cy="1342137"/>
          </a:xfrm>
          <a:prstGeom prst="rect">
            <a:avLst/>
          </a:prstGeom>
        </p:spPr>
      </p:pic>
      <p:pic>
        <p:nvPicPr>
          <p:cNvPr id="8" name="Picture 1" descr="page1image41456304">
            <a:extLst>
              <a:ext uri="{FF2B5EF4-FFF2-40B4-BE49-F238E27FC236}">
                <a16:creationId xmlns:a16="http://schemas.microsoft.com/office/drawing/2014/main" id="{9A02F791-E8B0-43DD-B766-22ACA67628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14" y="2825391"/>
            <a:ext cx="1751540" cy="2409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334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6AB24-BAF9-416C-92EC-4389C8FE30F9}"/>
              </a:ext>
            </a:extLst>
          </p:cNvPr>
          <p:cNvSpPr>
            <a:spLocks noGrp="1"/>
          </p:cNvSpPr>
          <p:nvPr>
            <p:ph type="title"/>
          </p:nvPr>
        </p:nvSpPr>
        <p:spPr/>
        <p:txBody>
          <a:bodyPr/>
          <a:lstStyle/>
          <a:p>
            <a:r>
              <a:rPr lang="en-GB" dirty="0"/>
              <a:t>Compression-driven point-set pattern discovery in music</a:t>
            </a:r>
          </a:p>
        </p:txBody>
      </p:sp>
      <p:sp>
        <p:nvSpPr>
          <p:cNvPr id="3" name="Content Placeholder 2">
            <a:extLst>
              <a:ext uri="{FF2B5EF4-FFF2-40B4-BE49-F238E27FC236}">
                <a16:creationId xmlns:a16="http://schemas.microsoft.com/office/drawing/2014/main" id="{2FDFD8F8-EBE4-4F9D-9432-E186398E7CB9}"/>
              </a:ext>
            </a:extLst>
          </p:cNvPr>
          <p:cNvSpPr>
            <a:spLocks noGrp="1"/>
          </p:cNvSpPr>
          <p:nvPr>
            <p:ph idx="1"/>
          </p:nvPr>
        </p:nvSpPr>
        <p:spPr>
          <a:xfrm>
            <a:off x="6571139" y="1853195"/>
            <a:ext cx="5184550" cy="4351338"/>
          </a:xfrm>
        </p:spPr>
        <p:txBody>
          <a:bodyPr>
            <a:normAutofit fontScale="62500" lnSpcReduction="20000"/>
          </a:bodyPr>
          <a:lstStyle/>
          <a:p>
            <a:r>
              <a:rPr lang="en-GB" dirty="0"/>
              <a:t>Principle of parsimony:</a:t>
            </a:r>
          </a:p>
          <a:p>
            <a:pPr lvl="1"/>
            <a:r>
              <a:rPr lang="en-GB" dirty="0"/>
              <a:t>Given two models that equally accurately describe the data, the simpler one is less likely to be an accurate description by chance</a:t>
            </a:r>
          </a:p>
          <a:p>
            <a:r>
              <a:rPr lang="en-GB" dirty="0"/>
              <a:t>Have applied compression-based point-set cover algorithms to a number of different musicological tasks with some success</a:t>
            </a:r>
          </a:p>
          <a:p>
            <a:pPr lvl="1"/>
            <a:r>
              <a:rPr lang="en-GB" dirty="0"/>
              <a:t>classification of folk songs, simulation of human analyses, discovery of subjects and counter-subjects in fugues</a:t>
            </a:r>
          </a:p>
          <a:p>
            <a:r>
              <a:rPr lang="en-GB" dirty="0"/>
              <a:t>Some evidence that better compression is correlated with better performance (Louboutin and Meredith, </a:t>
            </a:r>
            <a:r>
              <a:rPr lang="en-GB" dirty="0" err="1"/>
              <a:t>JNMR</a:t>
            </a:r>
            <a:r>
              <a:rPr lang="en-GB" dirty="0"/>
              <a:t>, 2016) and better simulation of cognition (Collins </a:t>
            </a:r>
            <a:r>
              <a:rPr lang="en-GB" i="1" dirty="0"/>
              <a:t>et al.,</a:t>
            </a:r>
            <a:r>
              <a:rPr lang="en-GB" dirty="0"/>
              <a:t> Music Perception, 2011)</a:t>
            </a:r>
          </a:p>
          <a:p>
            <a:r>
              <a:rPr lang="en-GB" dirty="0"/>
              <a:t>Motivated to develop techniques that give us better compression, in the hope that the more compressed encodings of musical objects will represent better ways of understanding them</a:t>
            </a:r>
          </a:p>
        </p:txBody>
      </p:sp>
      <p:grpSp>
        <p:nvGrpSpPr>
          <p:cNvPr id="4" name="Group 3">
            <a:extLst>
              <a:ext uri="{FF2B5EF4-FFF2-40B4-BE49-F238E27FC236}">
                <a16:creationId xmlns:a16="http://schemas.microsoft.com/office/drawing/2014/main" id="{BB48ECCF-C3BA-453E-A661-E7C015130161}"/>
              </a:ext>
            </a:extLst>
          </p:cNvPr>
          <p:cNvGrpSpPr/>
          <p:nvPr/>
        </p:nvGrpSpPr>
        <p:grpSpPr>
          <a:xfrm>
            <a:off x="191483" y="2033057"/>
            <a:ext cx="6195531" cy="3936473"/>
            <a:chOff x="1524000" y="2105431"/>
            <a:chExt cx="9144000" cy="4733111"/>
          </a:xfrm>
        </p:grpSpPr>
        <p:pic>
          <p:nvPicPr>
            <p:cNvPr id="5" name="Picture 4" descr="bwv847b-done.png">
              <a:extLst>
                <a:ext uri="{FF2B5EF4-FFF2-40B4-BE49-F238E27FC236}">
                  <a16:creationId xmlns:a16="http://schemas.microsoft.com/office/drawing/2014/main" id="{4B4BA442-C5AD-4F7B-9A7B-787449263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304459"/>
              <a:ext cx="9144000" cy="1428750"/>
            </a:xfrm>
            <a:prstGeom prst="rect">
              <a:avLst/>
            </a:prstGeom>
          </p:spPr>
        </p:pic>
        <p:pic>
          <p:nvPicPr>
            <p:cNvPr id="6" name="Picture 5" descr="bwv847b-done-SIATECCompress.png">
              <a:extLst>
                <a:ext uri="{FF2B5EF4-FFF2-40B4-BE49-F238E27FC236}">
                  <a16:creationId xmlns:a16="http://schemas.microsoft.com/office/drawing/2014/main" id="{6A0CC503-756C-4E0C-8300-C49E675BA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854603"/>
              <a:ext cx="9144000" cy="1432322"/>
            </a:xfrm>
            <a:prstGeom prst="rect">
              <a:avLst/>
            </a:prstGeom>
          </p:spPr>
        </p:pic>
        <p:sp>
          <p:nvSpPr>
            <p:cNvPr id="7" name="TextBox 6">
              <a:extLst>
                <a:ext uri="{FF2B5EF4-FFF2-40B4-BE49-F238E27FC236}">
                  <a16:creationId xmlns:a16="http://schemas.microsoft.com/office/drawing/2014/main" id="{0D7AE27F-F581-49CA-B102-0B1196628759}"/>
                </a:ext>
              </a:extLst>
            </p:cNvPr>
            <p:cNvSpPr txBox="1"/>
            <p:nvPr/>
          </p:nvSpPr>
          <p:spPr>
            <a:xfrm>
              <a:off x="5544436" y="2105431"/>
              <a:ext cx="1328569" cy="490603"/>
            </a:xfrm>
            <a:prstGeom prst="rect">
              <a:avLst/>
            </a:prstGeom>
            <a:solidFill>
              <a:schemeClr val="bg1"/>
            </a:solidFill>
          </p:spPr>
          <p:txBody>
            <a:bodyPr wrap="none" rtlCol="0">
              <a:spAutoFit/>
            </a:bodyPr>
            <a:lstStyle/>
            <a:p>
              <a:r>
                <a:rPr lang="en-US" sz="1100" dirty="0"/>
                <a:t>COSIATEC</a:t>
              </a:r>
            </a:p>
          </p:txBody>
        </p:sp>
        <p:sp>
          <p:nvSpPr>
            <p:cNvPr id="8" name="TextBox 7">
              <a:extLst>
                <a:ext uri="{FF2B5EF4-FFF2-40B4-BE49-F238E27FC236}">
                  <a16:creationId xmlns:a16="http://schemas.microsoft.com/office/drawing/2014/main" id="{0ECA9BFA-999B-4FE0-AD88-DF1564582CAE}"/>
                </a:ext>
              </a:extLst>
            </p:cNvPr>
            <p:cNvSpPr txBox="1"/>
            <p:nvPr/>
          </p:nvSpPr>
          <p:spPr>
            <a:xfrm>
              <a:off x="5215643" y="3658596"/>
              <a:ext cx="2032466" cy="490603"/>
            </a:xfrm>
            <a:prstGeom prst="rect">
              <a:avLst/>
            </a:prstGeom>
            <a:solidFill>
              <a:schemeClr val="bg1"/>
            </a:solidFill>
          </p:spPr>
          <p:txBody>
            <a:bodyPr wrap="none" rtlCol="0">
              <a:spAutoFit/>
            </a:bodyPr>
            <a:lstStyle/>
            <a:p>
              <a:r>
                <a:rPr lang="en-US" sz="1050" dirty="0"/>
                <a:t>SIATECCompress</a:t>
              </a:r>
            </a:p>
          </p:txBody>
        </p:sp>
        <p:pic>
          <p:nvPicPr>
            <p:cNvPr id="9" name="Picture 8" descr="bwv847b-done-Forth.png">
              <a:extLst>
                <a:ext uri="{FF2B5EF4-FFF2-40B4-BE49-F238E27FC236}">
                  <a16:creationId xmlns:a16="http://schemas.microsoft.com/office/drawing/2014/main" id="{7172571F-DC90-415A-907B-EF4D7949E8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406220"/>
              <a:ext cx="9144000" cy="1432322"/>
            </a:xfrm>
            <a:prstGeom prst="rect">
              <a:avLst/>
            </a:prstGeom>
          </p:spPr>
        </p:pic>
        <p:sp>
          <p:nvSpPr>
            <p:cNvPr id="10" name="TextBox 9">
              <a:extLst>
                <a:ext uri="{FF2B5EF4-FFF2-40B4-BE49-F238E27FC236}">
                  <a16:creationId xmlns:a16="http://schemas.microsoft.com/office/drawing/2014/main" id="{938E6810-40E9-4EC0-BCC2-D482004BEA6B}"/>
                </a:ext>
              </a:extLst>
            </p:cNvPr>
            <p:cNvSpPr txBox="1"/>
            <p:nvPr/>
          </p:nvSpPr>
          <p:spPr>
            <a:xfrm>
              <a:off x="5175705" y="5205023"/>
              <a:ext cx="2075212" cy="490603"/>
            </a:xfrm>
            <a:prstGeom prst="rect">
              <a:avLst/>
            </a:prstGeom>
            <a:solidFill>
              <a:schemeClr val="bg1"/>
            </a:solidFill>
          </p:spPr>
          <p:txBody>
            <a:bodyPr wrap="none" rtlCol="0">
              <a:spAutoFit/>
            </a:bodyPr>
            <a:lstStyle/>
            <a:p>
              <a:r>
                <a:rPr lang="en-US" sz="1100" dirty="0"/>
                <a:t>Forth’s algorithm</a:t>
              </a:r>
            </a:p>
          </p:txBody>
        </p:sp>
      </p:grpSp>
    </p:spTree>
    <p:extLst>
      <p:ext uri="{BB962C8B-B14F-4D97-AF65-F5344CB8AC3E}">
        <p14:creationId xmlns:p14="http://schemas.microsoft.com/office/powerpoint/2010/main" val="234932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D5928AC-8840-47F0-8157-FE9AD32C15B9}"/>
              </a:ext>
            </a:extLst>
          </p:cNvPr>
          <p:cNvSpPr txBox="1"/>
          <p:nvPr/>
        </p:nvSpPr>
        <p:spPr>
          <a:xfrm>
            <a:off x="336001" y="4648564"/>
            <a:ext cx="359998" cy="400110"/>
          </a:xfrm>
          <a:prstGeom prst="rect">
            <a:avLst/>
          </a:prstGeom>
          <a:noFill/>
        </p:spPr>
        <p:txBody>
          <a:bodyPr wrap="square" rtlCol="0">
            <a:spAutoFit/>
          </a:bodyPr>
          <a:lstStyle/>
          <a:p>
            <a:r>
              <a:rPr lang="en-GB" sz="2000" dirty="0"/>
              <a:t>0</a:t>
            </a:r>
            <a:endParaRPr lang="en-GB" sz="1400" dirty="0"/>
          </a:p>
        </p:txBody>
      </p:sp>
      <p:sp>
        <p:nvSpPr>
          <p:cNvPr id="13" name="TextBox 12">
            <a:extLst>
              <a:ext uri="{FF2B5EF4-FFF2-40B4-BE49-F238E27FC236}">
                <a16:creationId xmlns:a16="http://schemas.microsoft.com/office/drawing/2014/main" id="{A0C699B3-5E6B-4C3E-96BD-14879C826575}"/>
              </a:ext>
            </a:extLst>
          </p:cNvPr>
          <p:cNvSpPr txBox="1"/>
          <p:nvPr/>
        </p:nvSpPr>
        <p:spPr>
          <a:xfrm>
            <a:off x="336001" y="3939632"/>
            <a:ext cx="359998" cy="400110"/>
          </a:xfrm>
          <a:prstGeom prst="rect">
            <a:avLst/>
          </a:prstGeom>
          <a:noFill/>
        </p:spPr>
        <p:txBody>
          <a:bodyPr wrap="square" rtlCol="0">
            <a:spAutoFit/>
          </a:bodyPr>
          <a:lstStyle/>
          <a:p>
            <a:r>
              <a:rPr lang="en-GB" sz="2000" dirty="0"/>
              <a:t>1</a:t>
            </a:r>
            <a:endParaRPr lang="en-GB" sz="1400" dirty="0"/>
          </a:p>
        </p:txBody>
      </p:sp>
      <p:sp>
        <p:nvSpPr>
          <p:cNvPr id="14" name="TextBox 13">
            <a:extLst>
              <a:ext uri="{FF2B5EF4-FFF2-40B4-BE49-F238E27FC236}">
                <a16:creationId xmlns:a16="http://schemas.microsoft.com/office/drawing/2014/main" id="{F807DB18-8D36-4178-A11C-3CA2AB0C0A1F}"/>
              </a:ext>
            </a:extLst>
          </p:cNvPr>
          <p:cNvSpPr txBox="1"/>
          <p:nvPr/>
        </p:nvSpPr>
        <p:spPr>
          <a:xfrm>
            <a:off x="336001" y="3230700"/>
            <a:ext cx="359998" cy="400110"/>
          </a:xfrm>
          <a:prstGeom prst="rect">
            <a:avLst/>
          </a:prstGeom>
          <a:noFill/>
        </p:spPr>
        <p:txBody>
          <a:bodyPr wrap="square" rtlCol="0">
            <a:spAutoFit/>
          </a:bodyPr>
          <a:lstStyle/>
          <a:p>
            <a:r>
              <a:rPr lang="en-GB" sz="2000" dirty="0"/>
              <a:t>2</a:t>
            </a:r>
            <a:endParaRPr lang="en-GB" sz="1400" dirty="0"/>
          </a:p>
        </p:txBody>
      </p:sp>
      <p:sp>
        <p:nvSpPr>
          <p:cNvPr id="15" name="TextBox 14">
            <a:extLst>
              <a:ext uri="{FF2B5EF4-FFF2-40B4-BE49-F238E27FC236}">
                <a16:creationId xmlns:a16="http://schemas.microsoft.com/office/drawing/2014/main" id="{F260951E-D731-4392-AA6B-7AFE8DFA6412}"/>
              </a:ext>
            </a:extLst>
          </p:cNvPr>
          <p:cNvSpPr txBox="1"/>
          <p:nvPr/>
        </p:nvSpPr>
        <p:spPr>
          <a:xfrm>
            <a:off x="336001" y="2521768"/>
            <a:ext cx="359998" cy="400110"/>
          </a:xfrm>
          <a:prstGeom prst="rect">
            <a:avLst/>
          </a:prstGeom>
          <a:noFill/>
        </p:spPr>
        <p:txBody>
          <a:bodyPr wrap="square" rtlCol="0">
            <a:spAutoFit/>
          </a:bodyPr>
          <a:lstStyle/>
          <a:p>
            <a:r>
              <a:rPr lang="en-GB" sz="2000" dirty="0"/>
              <a:t>3</a:t>
            </a:r>
            <a:endParaRPr lang="en-GB" sz="1400" dirty="0"/>
          </a:p>
        </p:txBody>
      </p:sp>
      <p:sp>
        <p:nvSpPr>
          <p:cNvPr id="18" name="TextBox 17">
            <a:extLst>
              <a:ext uri="{FF2B5EF4-FFF2-40B4-BE49-F238E27FC236}">
                <a16:creationId xmlns:a16="http://schemas.microsoft.com/office/drawing/2014/main" id="{7C7517D1-C3DB-4F6B-9F5F-573963CBB8A0}"/>
              </a:ext>
            </a:extLst>
          </p:cNvPr>
          <p:cNvSpPr txBox="1"/>
          <p:nvPr/>
        </p:nvSpPr>
        <p:spPr>
          <a:xfrm>
            <a:off x="336001" y="1812836"/>
            <a:ext cx="359998" cy="400110"/>
          </a:xfrm>
          <a:prstGeom prst="rect">
            <a:avLst/>
          </a:prstGeom>
          <a:noFill/>
        </p:spPr>
        <p:txBody>
          <a:bodyPr wrap="square" rtlCol="0">
            <a:spAutoFit/>
          </a:bodyPr>
          <a:lstStyle/>
          <a:p>
            <a:r>
              <a:rPr lang="en-GB" sz="2000" dirty="0"/>
              <a:t>4</a:t>
            </a:r>
            <a:endParaRPr lang="en-GB" sz="1400" dirty="0"/>
          </a:p>
        </p:txBody>
      </p:sp>
      <p:sp>
        <p:nvSpPr>
          <p:cNvPr id="2" name="Title 1">
            <a:extLst>
              <a:ext uri="{FF2B5EF4-FFF2-40B4-BE49-F238E27FC236}">
                <a16:creationId xmlns:a16="http://schemas.microsoft.com/office/drawing/2014/main" id="{1FEBC453-93CF-43AA-B769-4FE01595AAC5}"/>
              </a:ext>
            </a:extLst>
          </p:cNvPr>
          <p:cNvSpPr>
            <a:spLocks noGrp="1"/>
          </p:cNvSpPr>
          <p:nvPr>
            <p:ph type="title"/>
          </p:nvPr>
        </p:nvSpPr>
        <p:spPr>
          <a:xfrm>
            <a:off x="838200" y="365125"/>
            <a:ext cx="10515600" cy="847271"/>
          </a:xfrm>
        </p:spPr>
        <p:txBody>
          <a:bodyPr>
            <a:normAutofit fontScale="90000"/>
          </a:bodyPr>
          <a:lstStyle/>
          <a:p>
            <a:r>
              <a:rPr lang="en-GB" dirty="0" err="1"/>
              <a:t>RecurSIA</a:t>
            </a:r>
            <a:r>
              <a:rPr lang="en-GB" dirty="0"/>
              <a:t>: Recursive translatable pattern discovery</a:t>
            </a:r>
          </a:p>
        </p:txBody>
      </p:sp>
      <p:pic>
        <p:nvPicPr>
          <p:cNvPr id="4" name="Picture 3">
            <a:extLst>
              <a:ext uri="{FF2B5EF4-FFF2-40B4-BE49-F238E27FC236}">
                <a16:creationId xmlns:a16="http://schemas.microsoft.com/office/drawing/2014/main" id="{A83F27BE-6E6F-4442-BD93-D58DB6C3EF6F}"/>
              </a:ext>
            </a:extLst>
          </p:cNvPr>
          <p:cNvPicPr>
            <a:picLocks noChangeAspect="1"/>
          </p:cNvPicPr>
          <p:nvPr/>
        </p:nvPicPr>
        <p:blipFill>
          <a:blip r:embed="rId2"/>
          <a:stretch>
            <a:fillRect/>
          </a:stretch>
        </p:blipFill>
        <p:spPr>
          <a:xfrm>
            <a:off x="7536000" y="2422031"/>
            <a:ext cx="4135891" cy="2013938"/>
          </a:xfrm>
          <a:prstGeom prst="rect">
            <a:avLst/>
          </a:prstGeom>
        </p:spPr>
      </p:pic>
      <p:cxnSp>
        <p:nvCxnSpPr>
          <p:cNvPr id="8" name="Straight Connector 7">
            <a:extLst>
              <a:ext uri="{FF2B5EF4-FFF2-40B4-BE49-F238E27FC236}">
                <a16:creationId xmlns:a16="http://schemas.microsoft.com/office/drawing/2014/main" id="{AF25EBEE-291C-4A91-A56C-B81FA6256915}"/>
              </a:ext>
            </a:extLst>
          </p:cNvPr>
          <p:cNvCxnSpPr>
            <a:cxnSpLocks/>
          </p:cNvCxnSpPr>
          <p:nvPr/>
        </p:nvCxnSpPr>
        <p:spPr>
          <a:xfrm flipH="1">
            <a:off x="696000" y="4869000"/>
            <a:ext cx="684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E9B55A-D9AD-4DF3-8CE3-70A074A81431}"/>
              </a:ext>
            </a:extLst>
          </p:cNvPr>
          <p:cNvCxnSpPr>
            <a:cxnSpLocks/>
          </p:cNvCxnSpPr>
          <p:nvPr/>
        </p:nvCxnSpPr>
        <p:spPr>
          <a:xfrm flipV="1">
            <a:off x="696000" y="1624693"/>
            <a:ext cx="0" cy="3244308"/>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13DDCF2-C892-41AA-9A47-158DA9394E00}"/>
              </a:ext>
            </a:extLst>
          </p:cNvPr>
          <p:cNvSpPr txBox="1"/>
          <p:nvPr/>
        </p:nvSpPr>
        <p:spPr>
          <a:xfrm>
            <a:off x="545156" y="4988164"/>
            <a:ext cx="314510" cy="400110"/>
          </a:xfrm>
          <a:prstGeom prst="rect">
            <a:avLst/>
          </a:prstGeom>
          <a:noFill/>
        </p:spPr>
        <p:txBody>
          <a:bodyPr wrap="none" rtlCol="0">
            <a:spAutoFit/>
          </a:bodyPr>
          <a:lstStyle/>
          <a:p>
            <a:r>
              <a:rPr lang="en-GB" sz="2000" dirty="0"/>
              <a:t>0</a:t>
            </a:r>
            <a:endParaRPr lang="en-GB" dirty="0"/>
          </a:p>
        </p:txBody>
      </p:sp>
      <p:sp>
        <p:nvSpPr>
          <p:cNvPr id="36" name="TextBox 35">
            <a:extLst>
              <a:ext uri="{FF2B5EF4-FFF2-40B4-BE49-F238E27FC236}">
                <a16:creationId xmlns:a16="http://schemas.microsoft.com/office/drawing/2014/main" id="{374D86FF-75CD-4A41-8ED0-4CDF2F0419E7}"/>
              </a:ext>
            </a:extLst>
          </p:cNvPr>
          <p:cNvSpPr txBox="1"/>
          <p:nvPr/>
        </p:nvSpPr>
        <p:spPr>
          <a:xfrm>
            <a:off x="1056000" y="4998149"/>
            <a:ext cx="720000" cy="400110"/>
          </a:xfrm>
          <a:prstGeom prst="rect">
            <a:avLst/>
          </a:prstGeom>
          <a:noFill/>
        </p:spPr>
        <p:txBody>
          <a:bodyPr wrap="square" rtlCol="0">
            <a:spAutoFit/>
          </a:bodyPr>
          <a:lstStyle/>
          <a:p>
            <a:pPr algn="ctr"/>
            <a:r>
              <a:rPr lang="en-GB" sz="2000" dirty="0"/>
              <a:t>1</a:t>
            </a:r>
            <a:endParaRPr lang="en-GB" dirty="0"/>
          </a:p>
        </p:txBody>
      </p:sp>
      <p:sp>
        <p:nvSpPr>
          <p:cNvPr id="37" name="TextBox 36">
            <a:extLst>
              <a:ext uri="{FF2B5EF4-FFF2-40B4-BE49-F238E27FC236}">
                <a16:creationId xmlns:a16="http://schemas.microsoft.com/office/drawing/2014/main" id="{D36B8453-290A-436A-83A3-51C857141BD7}"/>
              </a:ext>
            </a:extLst>
          </p:cNvPr>
          <p:cNvSpPr txBox="1"/>
          <p:nvPr/>
        </p:nvSpPr>
        <p:spPr>
          <a:xfrm>
            <a:off x="1776000" y="4992793"/>
            <a:ext cx="720000" cy="400110"/>
          </a:xfrm>
          <a:prstGeom prst="rect">
            <a:avLst/>
          </a:prstGeom>
          <a:noFill/>
        </p:spPr>
        <p:txBody>
          <a:bodyPr wrap="square" rtlCol="0">
            <a:spAutoFit/>
          </a:bodyPr>
          <a:lstStyle/>
          <a:p>
            <a:pPr algn="ctr"/>
            <a:r>
              <a:rPr lang="en-GB" sz="2000" dirty="0"/>
              <a:t>2</a:t>
            </a:r>
            <a:endParaRPr lang="en-GB" dirty="0"/>
          </a:p>
        </p:txBody>
      </p:sp>
      <p:sp>
        <p:nvSpPr>
          <p:cNvPr id="38" name="TextBox 37">
            <a:extLst>
              <a:ext uri="{FF2B5EF4-FFF2-40B4-BE49-F238E27FC236}">
                <a16:creationId xmlns:a16="http://schemas.microsoft.com/office/drawing/2014/main" id="{2D4C3011-4A7B-4DC6-9F33-38378F2E5876}"/>
              </a:ext>
            </a:extLst>
          </p:cNvPr>
          <p:cNvSpPr txBox="1"/>
          <p:nvPr/>
        </p:nvSpPr>
        <p:spPr>
          <a:xfrm>
            <a:off x="2496000" y="5003505"/>
            <a:ext cx="720000" cy="400110"/>
          </a:xfrm>
          <a:prstGeom prst="rect">
            <a:avLst/>
          </a:prstGeom>
          <a:noFill/>
        </p:spPr>
        <p:txBody>
          <a:bodyPr wrap="square" rtlCol="0">
            <a:spAutoFit/>
          </a:bodyPr>
          <a:lstStyle/>
          <a:p>
            <a:pPr algn="ctr"/>
            <a:r>
              <a:rPr lang="en-GB" sz="2000" dirty="0"/>
              <a:t>3</a:t>
            </a:r>
            <a:endParaRPr lang="en-GB" dirty="0"/>
          </a:p>
        </p:txBody>
      </p:sp>
      <p:sp>
        <p:nvSpPr>
          <p:cNvPr id="39" name="TextBox 38">
            <a:extLst>
              <a:ext uri="{FF2B5EF4-FFF2-40B4-BE49-F238E27FC236}">
                <a16:creationId xmlns:a16="http://schemas.microsoft.com/office/drawing/2014/main" id="{63F8A933-6C64-444A-A0F3-6B6C422455E8}"/>
              </a:ext>
            </a:extLst>
          </p:cNvPr>
          <p:cNvSpPr txBox="1"/>
          <p:nvPr/>
        </p:nvSpPr>
        <p:spPr>
          <a:xfrm>
            <a:off x="3216000" y="4998149"/>
            <a:ext cx="720000" cy="400110"/>
          </a:xfrm>
          <a:prstGeom prst="rect">
            <a:avLst/>
          </a:prstGeom>
          <a:noFill/>
        </p:spPr>
        <p:txBody>
          <a:bodyPr wrap="square" rtlCol="0">
            <a:spAutoFit/>
          </a:bodyPr>
          <a:lstStyle/>
          <a:p>
            <a:pPr algn="ctr"/>
            <a:r>
              <a:rPr lang="en-GB" sz="2000" dirty="0"/>
              <a:t>4</a:t>
            </a:r>
            <a:endParaRPr lang="en-GB" dirty="0"/>
          </a:p>
        </p:txBody>
      </p:sp>
      <p:sp>
        <p:nvSpPr>
          <p:cNvPr id="40" name="TextBox 39">
            <a:extLst>
              <a:ext uri="{FF2B5EF4-FFF2-40B4-BE49-F238E27FC236}">
                <a16:creationId xmlns:a16="http://schemas.microsoft.com/office/drawing/2014/main" id="{0C13D9A4-D6EC-4525-B015-7B92ABEB636C}"/>
              </a:ext>
            </a:extLst>
          </p:cNvPr>
          <p:cNvSpPr txBox="1"/>
          <p:nvPr/>
        </p:nvSpPr>
        <p:spPr>
          <a:xfrm>
            <a:off x="3936000" y="4999683"/>
            <a:ext cx="720000" cy="400110"/>
          </a:xfrm>
          <a:prstGeom prst="rect">
            <a:avLst/>
          </a:prstGeom>
          <a:noFill/>
        </p:spPr>
        <p:txBody>
          <a:bodyPr wrap="square" rtlCol="0">
            <a:spAutoFit/>
          </a:bodyPr>
          <a:lstStyle/>
          <a:p>
            <a:pPr algn="ctr"/>
            <a:r>
              <a:rPr lang="en-GB" sz="2000" dirty="0"/>
              <a:t>5</a:t>
            </a:r>
            <a:endParaRPr lang="en-GB" dirty="0"/>
          </a:p>
        </p:txBody>
      </p:sp>
      <p:sp>
        <p:nvSpPr>
          <p:cNvPr id="41" name="TextBox 40">
            <a:extLst>
              <a:ext uri="{FF2B5EF4-FFF2-40B4-BE49-F238E27FC236}">
                <a16:creationId xmlns:a16="http://schemas.microsoft.com/office/drawing/2014/main" id="{A485F437-340B-4F3C-8D4A-350BDFFC20EB}"/>
              </a:ext>
            </a:extLst>
          </p:cNvPr>
          <p:cNvSpPr txBox="1"/>
          <p:nvPr/>
        </p:nvSpPr>
        <p:spPr>
          <a:xfrm>
            <a:off x="4656000" y="4994327"/>
            <a:ext cx="720000" cy="400110"/>
          </a:xfrm>
          <a:prstGeom prst="rect">
            <a:avLst/>
          </a:prstGeom>
          <a:noFill/>
        </p:spPr>
        <p:txBody>
          <a:bodyPr wrap="square" rtlCol="0">
            <a:spAutoFit/>
          </a:bodyPr>
          <a:lstStyle/>
          <a:p>
            <a:pPr algn="ctr"/>
            <a:r>
              <a:rPr lang="en-GB" sz="2000" dirty="0"/>
              <a:t>6</a:t>
            </a:r>
            <a:endParaRPr lang="en-GB" dirty="0"/>
          </a:p>
        </p:txBody>
      </p:sp>
      <p:sp>
        <p:nvSpPr>
          <p:cNvPr id="42" name="TextBox 41">
            <a:extLst>
              <a:ext uri="{FF2B5EF4-FFF2-40B4-BE49-F238E27FC236}">
                <a16:creationId xmlns:a16="http://schemas.microsoft.com/office/drawing/2014/main" id="{E1231C12-D823-4C0E-88FC-7DA2ED8B347B}"/>
              </a:ext>
            </a:extLst>
          </p:cNvPr>
          <p:cNvSpPr txBox="1"/>
          <p:nvPr/>
        </p:nvSpPr>
        <p:spPr>
          <a:xfrm>
            <a:off x="5376000" y="5005039"/>
            <a:ext cx="720000" cy="400110"/>
          </a:xfrm>
          <a:prstGeom prst="rect">
            <a:avLst/>
          </a:prstGeom>
          <a:noFill/>
        </p:spPr>
        <p:txBody>
          <a:bodyPr wrap="square" rtlCol="0">
            <a:spAutoFit/>
          </a:bodyPr>
          <a:lstStyle/>
          <a:p>
            <a:pPr algn="ctr"/>
            <a:r>
              <a:rPr lang="en-GB" sz="2000" dirty="0"/>
              <a:t>7</a:t>
            </a:r>
            <a:endParaRPr lang="en-GB" dirty="0"/>
          </a:p>
        </p:txBody>
      </p:sp>
      <p:sp>
        <p:nvSpPr>
          <p:cNvPr id="43" name="TextBox 42">
            <a:extLst>
              <a:ext uri="{FF2B5EF4-FFF2-40B4-BE49-F238E27FC236}">
                <a16:creationId xmlns:a16="http://schemas.microsoft.com/office/drawing/2014/main" id="{AB51266E-6973-405C-A6EC-B19D19113273}"/>
              </a:ext>
            </a:extLst>
          </p:cNvPr>
          <p:cNvSpPr txBox="1"/>
          <p:nvPr/>
        </p:nvSpPr>
        <p:spPr>
          <a:xfrm>
            <a:off x="6096000" y="4999683"/>
            <a:ext cx="720000" cy="400110"/>
          </a:xfrm>
          <a:prstGeom prst="rect">
            <a:avLst/>
          </a:prstGeom>
          <a:noFill/>
        </p:spPr>
        <p:txBody>
          <a:bodyPr wrap="square" rtlCol="0">
            <a:spAutoFit/>
          </a:bodyPr>
          <a:lstStyle/>
          <a:p>
            <a:pPr algn="ctr"/>
            <a:r>
              <a:rPr lang="en-GB" sz="2000" dirty="0"/>
              <a:t>8</a:t>
            </a:r>
            <a:endParaRPr lang="en-GB" dirty="0"/>
          </a:p>
        </p:txBody>
      </p:sp>
      <p:sp>
        <p:nvSpPr>
          <p:cNvPr id="44" name="TextBox 43">
            <a:extLst>
              <a:ext uri="{FF2B5EF4-FFF2-40B4-BE49-F238E27FC236}">
                <a16:creationId xmlns:a16="http://schemas.microsoft.com/office/drawing/2014/main" id="{3CAF2227-7BE6-4FE3-8480-550DB8E44308}"/>
              </a:ext>
            </a:extLst>
          </p:cNvPr>
          <p:cNvSpPr txBox="1"/>
          <p:nvPr/>
        </p:nvSpPr>
        <p:spPr>
          <a:xfrm>
            <a:off x="6816000" y="4988164"/>
            <a:ext cx="720000" cy="400110"/>
          </a:xfrm>
          <a:prstGeom prst="rect">
            <a:avLst/>
          </a:prstGeom>
          <a:noFill/>
        </p:spPr>
        <p:txBody>
          <a:bodyPr wrap="square" rtlCol="0">
            <a:spAutoFit/>
          </a:bodyPr>
          <a:lstStyle/>
          <a:p>
            <a:pPr algn="ctr"/>
            <a:r>
              <a:rPr lang="en-GB" sz="2000" dirty="0"/>
              <a:t>9</a:t>
            </a:r>
            <a:endParaRPr lang="en-GB" dirty="0"/>
          </a:p>
        </p:txBody>
      </p:sp>
      <p:sp>
        <p:nvSpPr>
          <p:cNvPr id="45" name="Oval 44">
            <a:extLst>
              <a:ext uri="{FF2B5EF4-FFF2-40B4-BE49-F238E27FC236}">
                <a16:creationId xmlns:a16="http://schemas.microsoft.com/office/drawing/2014/main" id="{5CEB2C61-C2AA-426F-A65E-BCE52F361340}"/>
              </a:ext>
            </a:extLst>
          </p:cNvPr>
          <p:cNvSpPr/>
          <p:nvPr/>
        </p:nvSpPr>
        <p:spPr>
          <a:xfrm>
            <a:off x="627556" y="4773316"/>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47E35442-21B9-4868-8724-7C4BD9361945}"/>
              </a:ext>
            </a:extLst>
          </p:cNvPr>
          <p:cNvSpPr/>
          <p:nvPr/>
        </p:nvSpPr>
        <p:spPr>
          <a:xfrm>
            <a:off x="627556" y="406438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D05E7B98-D31C-4FDB-A98A-A891CFC02F08}"/>
              </a:ext>
            </a:extLst>
          </p:cNvPr>
          <p:cNvSpPr/>
          <p:nvPr/>
        </p:nvSpPr>
        <p:spPr>
          <a:xfrm>
            <a:off x="1347557" y="4773316"/>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CBFC709F-E2EE-47F4-8459-A0453D843941}"/>
              </a:ext>
            </a:extLst>
          </p:cNvPr>
          <p:cNvSpPr/>
          <p:nvPr/>
        </p:nvSpPr>
        <p:spPr>
          <a:xfrm>
            <a:off x="1347557" y="406438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887231CE-709A-4697-B034-C080AB371D52}"/>
              </a:ext>
            </a:extLst>
          </p:cNvPr>
          <p:cNvSpPr/>
          <p:nvPr/>
        </p:nvSpPr>
        <p:spPr>
          <a:xfrm>
            <a:off x="2067557" y="406438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43ABDBE2-3935-4159-824F-FBEF980519AB}"/>
              </a:ext>
            </a:extLst>
          </p:cNvPr>
          <p:cNvSpPr/>
          <p:nvPr/>
        </p:nvSpPr>
        <p:spPr>
          <a:xfrm>
            <a:off x="2787557" y="4772240"/>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80AE53EB-10D5-40E1-B789-FA98D2AF2886}"/>
              </a:ext>
            </a:extLst>
          </p:cNvPr>
          <p:cNvSpPr/>
          <p:nvPr/>
        </p:nvSpPr>
        <p:spPr>
          <a:xfrm>
            <a:off x="2787557" y="406438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8F0A5A4E-E0BE-4966-9638-B88FC8D65735}"/>
              </a:ext>
            </a:extLst>
          </p:cNvPr>
          <p:cNvSpPr/>
          <p:nvPr/>
        </p:nvSpPr>
        <p:spPr>
          <a:xfrm>
            <a:off x="3507556" y="4772240"/>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1A5F82DD-7E60-4E48-BEB3-5C19C4A44B0B}"/>
              </a:ext>
            </a:extLst>
          </p:cNvPr>
          <p:cNvSpPr/>
          <p:nvPr/>
        </p:nvSpPr>
        <p:spPr>
          <a:xfrm>
            <a:off x="4227557" y="4773316"/>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A3F9CDA1-3B51-40E8-82B3-4B0C3AA87E71}"/>
              </a:ext>
            </a:extLst>
          </p:cNvPr>
          <p:cNvSpPr/>
          <p:nvPr/>
        </p:nvSpPr>
        <p:spPr>
          <a:xfrm>
            <a:off x="4227557" y="406438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165C99BC-14F5-43E7-BD22-91D0CE3C2BC8}"/>
              </a:ext>
            </a:extLst>
          </p:cNvPr>
          <p:cNvSpPr/>
          <p:nvPr/>
        </p:nvSpPr>
        <p:spPr>
          <a:xfrm>
            <a:off x="4947558" y="4773316"/>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C9B80D90-B882-4D06-ABF2-7BF96EA23A33}"/>
              </a:ext>
            </a:extLst>
          </p:cNvPr>
          <p:cNvSpPr/>
          <p:nvPr/>
        </p:nvSpPr>
        <p:spPr>
          <a:xfrm>
            <a:off x="4947558" y="406438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1425D538-1E2D-4916-A883-C2C3FCBAD52E}"/>
              </a:ext>
            </a:extLst>
          </p:cNvPr>
          <p:cNvSpPr/>
          <p:nvPr/>
        </p:nvSpPr>
        <p:spPr>
          <a:xfrm>
            <a:off x="5667558" y="406438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910AFD60-A001-49E9-A984-3307C1605FFC}"/>
              </a:ext>
            </a:extLst>
          </p:cNvPr>
          <p:cNvSpPr/>
          <p:nvPr/>
        </p:nvSpPr>
        <p:spPr>
          <a:xfrm>
            <a:off x="6387558" y="4772240"/>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CE9C9E32-2FB0-4BD4-9FFA-23CF48CCF79F}"/>
              </a:ext>
            </a:extLst>
          </p:cNvPr>
          <p:cNvSpPr/>
          <p:nvPr/>
        </p:nvSpPr>
        <p:spPr>
          <a:xfrm>
            <a:off x="6387558" y="406438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91473A2D-7289-4A4D-A16E-7F3276AC7D1C}"/>
              </a:ext>
            </a:extLst>
          </p:cNvPr>
          <p:cNvSpPr/>
          <p:nvPr/>
        </p:nvSpPr>
        <p:spPr>
          <a:xfrm>
            <a:off x="7107557" y="4772240"/>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FC46CE79-283C-4F27-84EF-EF48387F84AB}"/>
              </a:ext>
            </a:extLst>
          </p:cNvPr>
          <p:cNvSpPr/>
          <p:nvPr/>
        </p:nvSpPr>
        <p:spPr>
          <a:xfrm>
            <a:off x="627556" y="2646520"/>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46B9EBC6-BD7E-4E00-A482-96021B15B36C}"/>
              </a:ext>
            </a:extLst>
          </p:cNvPr>
          <p:cNvSpPr/>
          <p:nvPr/>
        </p:nvSpPr>
        <p:spPr>
          <a:xfrm>
            <a:off x="627556" y="1937588"/>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05CB369-D0C3-48B6-877C-95B2FDF004B7}"/>
              </a:ext>
            </a:extLst>
          </p:cNvPr>
          <p:cNvSpPr/>
          <p:nvPr/>
        </p:nvSpPr>
        <p:spPr>
          <a:xfrm>
            <a:off x="1347557" y="2646520"/>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FB7D6356-0112-4591-8EDC-89EB47C5F075}"/>
              </a:ext>
            </a:extLst>
          </p:cNvPr>
          <p:cNvSpPr/>
          <p:nvPr/>
        </p:nvSpPr>
        <p:spPr>
          <a:xfrm>
            <a:off x="1347557" y="1937588"/>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B77975E2-B25D-4ABD-96E4-A76CAD95A646}"/>
              </a:ext>
            </a:extLst>
          </p:cNvPr>
          <p:cNvSpPr/>
          <p:nvPr/>
        </p:nvSpPr>
        <p:spPr>
          <a:xfrm>
            <a:off x="2067557" y="1937588"/>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7D7FC68D-DA74-4044-A9FE-EFF86C464605}"/>
              </a:ext>
            </a:extLst>
          </p:cNvPr>
          <p:cNvSpPr/>
          <p:nvPr/>
        </p:nvSpPr>
        <p:spPr>
          <a:xfrm>
            <a:off x="2787557" y="264544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501A48B2-EA7C-4C71-B305-D6706C7A80AE}"/>
              </a:ext>
            </a:extLst>
          </p:cNvPr>
          <p:cNvSpPr/>
          <p:nvPr/>
        </p:nvSpPr>
        <p:spPr>
          <a:xfrm>
            <a:off x="2787557" y="1937588"/>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48E44797-2016-41C7-841C-A1745D92A4AB}"/>
              </a:ext>
            </a:extLst>
          </p:cNvPr>
          <p:cNvSpPr/>
          <p:nvPr/>
        </p:nvSpPr>
        <p:spPr>
          <a:xfrm>
            <a:off x="3507556" y="264544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695783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D5928AC-8840-47F0-8157-FE9AD32C15B9}"/>
              </a:ext>
            </a:extLst>
          </p:cNvPr>
          <p:cNvSpPr txBox="1"/>
          <p:nvPr/>
        </p:nvSpPr>
        <p:spPr>
          <a:xfrm>
            <a:off x="336001" y="4648564"/>
            <a:ext cx="359998" cy="400110"/>
          </a:xfrm>
          <a:prstGeom prst="rect">
            <a:avLst/>
          </a:prstGeom>
          <a:noFill/>
        </p:spPr>
        <p:txBody>
          <a:bodyPr wrap="square" rtlCol="0">
            <a:spAutoFit/>
          </a:bodyPr>
          <a:lstStyle/>
          <a:p>
            <a:r>
              <a:rPr lang="en-GB" sz="2000" dirty="0"/>
              <a:t>0</a:t>
            </a:r>
            <a:endParaRPr lang="en-GB" sz="1400" dirty="0"/>
          </a:p>
        </p:txBody>
      </p:sp>
      <p:sp>
        <p:nvSpPr>
          <p:cNvPr id="13" name="TextBox 12">
            <a:extLst>
              <a:ext uri="{FF2B5EF4-FFF2-40B4-BE49-F238E27FC236}">
                <a16:creationId xmlns:a16="http://schemas.microsoft.com/office/drawing/2014/main" id="{A0C699B3-5E6B-4C3E-96BD-14879C826575}"/>
              </a:ext>
            </a:extLst>
          </p:cNvPr>
          <p:cNvSpPr txBox="1"/>
          <p:nvPr/>
        </p:nvSpPr>
        <p:spPr>
          <a:xfrm>
            <a:off x="336001" y="3939632"/>
            <a:ext cx="359998" cy="400110"/>
          </a:xfrm>
          <a:prstGeom prst="rect">
            <a:avLst/>
          </a:prstGeom>
          <a:noFill/>
        </p:spPr>
        <p:txBody>
          <a:bodyPr wrap="square" rtlCol="0">
            <a:spAutoFit/>
          </a:bodyPr>
          <a:lstStyle/>
          <a:p>
            <a:r>
              <a:rPr lang="en-GB" sz="2000" dirty="0"/>
              <a:t>1</a:t>
            </a:r>
            <a:endParaRPr lang="en-GB" sz="1400" dirty="0"/>
          </a:p>
        </p:txBody>
      </p:sp>
      <p:sp>
        <p:nvSpPr>
          <p:cNvPr id="14" name="TextBox 13">
            <a:extLst>
              <a:ext uri="{FF2B5EF4-FFF2-40B4-BE49-F238E27FC236}">
                <a16:creationId xmlns:a16="http://schemas.microsoft.com/office/drawing/2014/main" id="{F807DB18-8D36-4178-A11C-3CA2AB0C0A1F}"/>
              </a:ext>
            </a:extLst>
          </p:cNvPr>
          <p:cNvSpPr txBox="1"/>
          <p:nvPr/>
        </p:nvSpPr>
        <p:spPr>
          <a:xfrm>
            <a:off x="336001" y="3230700"/>
            <a:ext cx="359998" cy="400110"/>
          </a:xfrm>
          <a:prstGeom prst="rect">
            <a:avLst/>
          </a:prstGeom>
          <a:noFill/>
        </p:spPr>
        <p:txBody>
          <a:bodyPr wrap="square" rtlCol="0">
            <a:spAutoFit/>
          </a:bodyPr>
          <a:lstStyle/>
          <a:p>
            <a:r>
              <a:rPr lang="en-GB" sz="2000" dirty="0"/>
              <a:t>2</a:t>
            </a:r>
            <a:endParaRPr lang="en-GB" sz="1400" dirty="0"/>
          </a:p>
        </p:txBody>
      </p:sp>
      <p:sp>
        <p:nvSpPr>
          <p:cNvPr id="15" name="TextBox 14">
            <a:extLst>
              <a:ext uri="{FF2B5EF4-FFF2-40B4-BE49-F238E27FC236}">
                <a16:creationId xmlns:a16="http://schemas.microsoft.com/office/drawing/2014/main" id="{F260951E-D731-4392-AA6B-7AFE8DFA6412}"/>
              </a:ext>
            </a:extLst>
          </p:cNvPr>
          <p:cNvSpPr txBox="1"/>
          <p:nvPr/>
        </p:nvSpPr>
        <p:spPr>
          <a:xfrm>
            <a:off x="336001" y="2521768"/>
            <a:ext cx="359998" cy="400110"/>
          </a:xfrm>
          <a:prstGeom prst="rect">
            <a:avLst/>
          </a:prstGeom>
          <a:noFill/>
        </p:spPr>
        <p:txBody>
          <a:bodyPr wrap="square" rtlCol="0">
            <a:spAutoFit/>
          </a:bodyPr>
          <a:lstStyle/>
          <a:p>
            <a:r>
              <a:rPr lang="en-GB" sz="2000" dirty="0"/>
              <a:t>3</a:t>
            </a:r>
            <a:endParaRPr lang="en-GB" sz="1400" dirty="0"/>
          </a:p>
        </p:txBody>
      </p:sp>
      <p:sp>
        <p:nvSpPr>
          <p:cNvPr id="18" name="TextBox 17">
            <a:extLst>
              <a:ext uri="{FF2B5EF4-FFF2-40B4-BE49-F238E27FC236}">
                <a16:creationId xmlns:a16="http://schemas.microsoft.com/office/drawing/2014/main" id="{7C7517D1-C3DB-4F6B-9F5F-573963CBB8A0}"/>
              </a:ext>
            </a:extLst>
          </p:cNvPr>
          <p:cNvSpPr txBox="1"/>
          <p:nvPr/>
        </p:nvSpPr>
        <p:spPr>
          <a:xfrm>
            <a:off x="336001" y="1812836"/>
            <a:ext cx="359998" cy="400110"/>
          </a:xfrm>
          <a:prstGeom prst="rect">
            <a:avLst/>
          </a:prstGeom>
          <a:noFill/>
        </p:spPr>
        <p:txBody>
          <a:bodyPr wrap="square" rtlCol="0">
            <a:spAutoFit/>
          </a:bodyPr>
          <a:lstStyle/>
          <a:p>
            <a:r>
              <a:rPr lang="en-GB" sz="2000" dirty="0"/>
              <a:t>4</a:t>
            </a:r>
            <a:endParaRPr lang="en-GB" sz="1400" dirty="0"/>
          </a:p>
        </p:txBody>
      </p:sp>
      <p:sp>
        <p:nvSpPr>
          <p:cNvPr id="2" name="Title 1">
            <a:extLst>
              <a:ext uri="{FF2B5EF4-FFF2-40B4-BE49-F238E27FC236}">
                <a16:creationId xmlns:a16="http://schemas.microsoft.com/office/drawing/2014/main" id="{1FEBC453-93CF-43AA-B769-4FE01595AAC5}"/>
              </a:ext>
            </a:extLst>
          </p:cNvPr>
          <p:cNvSpPr>
            <a:spLocks noGrp="1"/>
          </p:cNvSpPr>
          <p:nvPr>
            <p:ph type="title"/>
          </p:nvPr>
        </p:nvSpPr>
        <p:spPr>
          <a:xfrm>
            <a:off x="838200" y="365125"/>
            <a:ext cx="10515600" cy="847271"/>
          </a:xfrm>
        </p:spPr>
        <p:txBody>
          <a:bodyPr>
            <a:normAutofit fontScale="90000"/>
          </a:bodyPr>
          <a:lstStyle/>
          <a:p>
            <a:r>
              <a:rPr lang="en-GB" dirty="0" err="1"/>
              <a:t>RecurSIA</a:t>
            </a:r>
            <a:r>
              <a:rPr lang="en-GB" dirty="0"/>
              <a:t>: Recursive translatable pattern discovery</a:t>
            </a:r>
          </a:p>
        </p:txBody>
      </p:sp>
      <p:pic>
        <p:nvPicPr>
          <p:cNvPr id="4" name="Picture 3">
            <a:extLst>
              <a:ext uri="{FF2B5EF4-FFF2-40B4-BE49-F238E27FC236}">
                <a16:creationId xmlns:a16="http://schemas.microsoft.com/office/drawing/2014/main" id="{A83F27BE-6E6F-4442-BD93-D58DB6C3EF6F}"/>
              </a:ext>
            </a:extLst>
          </p:cNvPr>
          <p:cNvPicPr>
            <a:picLocks noChangeAspect="1"/>
          </p:cNvPicPr>
          <p:nvPr/>
        </p:nvPicPr>
        <p:blipFill>
          <a:blip r:embed="rId2"/>
          <a:stretch>
            <a:fillRect/>
          </a:stretch>
        </p:blipFill>
        <p:spPr>
          <a:xfrm>
            <a:off x="7536000" y="2422031"/>
            <a:ext cx="4135891" cy="2013938"/>
          </a:xfrm>
          <a:prstGeom prst="rect">
            <a:avLst/>
          </a:prstGeom>
        </p:spPr>
      </p:pic>
      <p:cxnSp>
        <p:nvCxnSpPr>
          <p:cNvPr id="8" name="Straight Connector 7">
            <a:extLst>
              <a:ext uri="{FF2B5EF4-FFF2-40B4-BE49-F238E27FC236}">
                <a16:creationId xmlns:a16="http://schemas.microsoft.com/office/drawing/2014/main" id="{AF25EBEE-291C-4A91-A56C-B81FA6256915}"/>
              </a:ext>
            </a:extLst>
          </p:cNvPr>
          <p:cNvCxnSpPr>
            <a:cxnSpLocks/>
          </p:cNvCxnSpPr>
          <p:nvPr/>
        </p:nvCxnSpPr>
        <p:spPr>
          <a:xfrm flipH="1">
            <a:off x="696000" y="4869000"/>
            <a:ext cx="684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E9B55A-D9AD-4DF3-8CE3-70A074A81431}"/>
              </a:ext>
            </a:extLst>
          </p:cNvPr>
          <p:cNvCxnSpPr>
            <a:cxnSpLocks/>
          </p:cNvCxnSpPr>
          <p:nvPr/>
        </p:nvCxnSpPr>
        <p:spPr>
          <a:xfrm flipV="1">
            <a:off x="696000" y="1624693"/>
            <a:ext cx="0" cy="3244308"/>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13DDCF2-C892-41AA-9A47-158DA9394E00}"/>
              </a:ext>
            </a:extLst>
          </p:cNvPr>
          <p:cNvSpPr txBox="1"/>
          <p:nvPr/>
        </p:nvSpPr>
        <p:spPr>
          <a:xfrm>
            <a:off x="545156" y="4988164"/>
            <a:ext cx="314510" cy="400110"/>
          </a:xfrm>
          <a:prstGeom prst="rect">
            <a:avLst/>
          </a:prstGeom>
          <a:noFill/>
        </p:spPr>
        <p:txBody>
          <a:bodyPr wrap="none" rtlCol="0">
            <a:spAutoFit/>
          </a:bodyPr>
          <a:lstStyle/>
          <a:p>
            <a:r>
              <a:rPr lang="en-GB" sz="2000" dirty="0"/>
              <a:t>0</a:t>
            </a:r>
            <a:endParaRPr lang="en-GB" dirty="0"/>
          </a:p>
        </p:txBody>
      </p:sp>
      <p:sp>
        <p:nvSpPr>
          <p:cNvPr id="36" name="TextBox 35">
            <a:extLst>
              <a:ext uri="{FF2B5EF4-FFF2-40B4-BE49-F238E27FC236}">
                <a16:creationId xmlns:a16="http://schemas.microsoft.com/office/drawing/2014/main" id="{374D86FF-75CD-4A41-8ED0-4CDF2F0419E7}"/>
              </a:ext>
            </a:extLst>
          </p:cNvPr>
          <p:cNvSpPr txBox="1"/>
          <p:nvPr/>
        </p:nvSpPr>
        <p:spPr>
          <a:xfrm>
            <a:off x="1056000" y="4998149"/>
            <a:ext cx="720000" cy="400110"/>
          </a:xfrm>
          <a:prstGeom prst="rect">
            <a:avLst/>
          </a:prstGeom>
          <a:noFill/>
        </p:spPr>
        <p:txBody>
          <a:bodyPr wrap="square" rtlCol="0">
            <a:spAutoFit/>
          </a:bodyPr>
          <a:lstStyle/>
          <a:p>
            <a:pPr algn="ctr"/>
            <a:r>
              <a:rPr lang="en-GB" sz="2000" dirty="0"/>
              <a:t>1</a:t>
            </a:r>
            <a:endParaRPr lang="en-GB" dirty="0"/>
          </a:p>
        </p:txBody>
      </p:sp>
      <p:sp>
        <p:nvSpPr>
          <p:cNvPr id="37" name="TextBox 36">
            <a:extLst>
              <a:ext uri="{FF2B5EF4-FFF2-40B4-BE49-F238E27FC236}">
                <a16:creationId xmlns:a16="http://schemas.microsoft.com/office/drawing/2014/main" id="{D36B8453-290A-436A-83A3-51C857141BD7}"/>
              </a:ext>
            </a:extLst>
          </p:cNvPr>
          <p:cNvSpPr txBox="1"/>
          <p:nvPr/>
        </p:nvSpPr>
        <p:spPr>
          <a:xfrm>
            <a:off x="1776000" y="4992793"/>
            <a:ext cx="720000" cy="400110"/>
          </a:xfrm>
          <a:prstGeom prst="rect">
            <a:avLst/>
          </a:prstGeom>
          <a:noFill/>
        </p:spPr>
        <p:txBody>
          <a:bodyPr wrap="square" rtlCol="0">
            <a:spAutoFit/>
          </a:bodyPr>
          <a:lstStyle/>
          <a:p>
            <a:pPr algn="ctr"/>
            <a:r>
              <a:rPr lang="en-GB" sz="2000" dirty="0"/>
              <a:t>2</a:t>
            </a:r>
            <a:endParaRPr lang="en-GB" dirty="0"/>
          </a:p>
        </p:txBody>
      </p:sp>
      <p:sp>
        <p:nvSpPr>
          <p:cNvPr id="38" name="TextBox 37">
            <a:extLst>
              <a:ext uri="{FF2B5EF4-FFF2-40B4-BE49-F238E27FC236}">
                <a16:creationId xmlns:a16="http://schemas.microsoft.com/office/drawing/2014/main" id="{2D4C3011-4A7B-4DC6-9F33-38378F2E5876}"/>
              </a:ext>
            </a:extLst>
          </p:cNvPr>
          <p:cNvSpPr txBox="1"/>
          <p:nvPr/>
        </p:nvSpPr>
        <p:spPr>
          <a:xfrm>
            <a:off x="2496000" y="5003505"/>
            <a:ext cx="720000" cy="400110"/>
          </a:xfrm>
          <a:prstGeom prst="rect">
            <a:avLst/>
          </a:prstGeom>
          <a:noFill/>
        </p:spPr>
        <p:txBody>
          <a:bodyPr wrap="square" rtlCol="0">
            <a:spAutoFit/>
          </a:bodyPr>
          <a:lstStyle/>
          <a:p>
            <a:pPr algn="ctr"/>
            <a:r>
              <a:rPr lang="en-GB" sz="2000" dirty="0"/>
              <a:t>3</a:t>
            </a:r>
            <a:endParaRPr lang="en-GB" dirty="0"/>
          </a:p>
        </p:txBody>
      </p:sp>
      <p:sp>
        <p:nvSpPr>
          <p:cNvPr id="39" name="TextBox 38">
            <a:extLst>
              <a:ext uri="{FF2B5EF4-FFF2-40B4-BE49-F238E27FC236}">
                <a16:creationId xmlns:a16="http://schemas.microsoft.com/office/drawing/2014/main" id="{63F8A933-6C64-444A-A0F3-6B6C422455E8}"/>
              </a:ext>
            </a:extLst>
          </p:cNvPr>
          <p:cNvSpPr txBox="1"/>
          <p:nvPr/>
        </p:nvSpPr>
        <p:spPr>
          <a:xfrm>
            <a:off x="3216000" y="4998149"/>
            <a:ext cx="720000" cy="400110"/>
          </a:xfrm>
          <a:prstGeom prst="rect">
            <a:avLst/>
          </a:prstGeom>
          <a:noFill/>
        </p:spPr>
        <p:txBody>
          <a:bodyPr wrap="square" rtlCol="0">
            <a:spAutoFit/>
          </a:bodyPr>
          <a:lstStyle/>
          <a:p>
            <a:pPr algn="ctr"/>
            <a:r>
              <a:rPr lang="en-GB" sz="2000" dirty="0"/>
              <a:t>4</a:t>
            </a:r>
            <a:endParaRPr lang="en-GB" dirty="0"/>
          </a:p>
        </p:txBody>
      </p:sp>
      <p:sp>
        <p:nvSpPr>
          <p:cNvPr id="40" name="TextBox 39">
            <a:extLst>
              <a:ext uri="{FF2B5EF4-FFF2-40B4-BE49-F238E27FC236}">
                <a16:creationId xmlns:a16="http://schemas.microsoft.com/office/drawing/2014/main" id="{0C13D9A4-D6EC-4525-B015-7B92ABEB636C}"/>
              </a:ext>
            </a:extLst>
          </p:cNvPr>
          <p:cNvSpPr txBox="1"/>
          <p:nvPr/>
        </p:nvSpPr>
        <p:spPr>
          <a:xfrm>
            <a:off x="3936000" y="4999683"/>
            <a:ext cx="720000" cy="400110"/>
          </a:xfrm>
          <a:prstGeom prst="rect">
            <a:avLst/>
          </a:prstGeom>
          <a:noFill/>
        </p:spPr>
        <p:txBody>
          <a:bodyPr wrap="square" rtlCol="0">
            <a:spAutoFit/>
          </a:bodyPr>
          <a:lstStyle/>
          <a:p>
            <a:pPr algn="ctr"/>
            <a:r>
              <a:rPr lang="en-GB" sz="2000" dirty="0"/>
              <a:t>5</a:t>
            </a:r>
            <a:endParaRPr lang="en-GB" dirty="0"/>
          </a:p>
        </p:txBody>
      </p:sp>
      <p:sp>
        <p:nvSpPr>
          <p:cNvPr id="41" name="TextBox 40">
            <a:extLst>
              <a:ext uri="{FF2B5EF4-FFF2-40B4-BE49-F238E27FC236}">
                <a16:creationId xmlns:a16="http://schemas.microsoft.com/office/drawing/2014/main" id="{A485F437-340B-4F3C-8D4A-350BDFFC20EB}"/>
              </a:ext>
            </a:extLst>
          </p:cNvPr>
          <p:cNvSpPr txBox="1"/>
          <p:nvPr/>
        </p:nvSpPr>
        <p:spPr>
          <a:xfrm>
            <a:off x="4656000" y="4994327"/>
            <a:ext cx="720000" cy="400110"/>
          </a:xfrm>
          <a:prstGeom prst="rect">
            <a:avLst/>
          </a:prstGeom>
          <a:noFill/>
        </p:spPr>
        <p:txBody>
          <a:bodyPr wrap="square" rtlCol="0">
            <a:spAutoFit/>
          </a:bodyPr>
          <a:lstStyle/>
          <a:p>
            <a:pPr algn="ctr"/>
            <a:r>
              <a:rPr lang="en-GB" sz="2000" dirty="0"/>
              <a:t>6</a:t>
            </a:r>
            <a:endParaRPr lang="en-GB" dirty="0"/>
          </a:p>
        </p:txBody>
      </p:sp>
      <p:sp>
        <p:nvSpPr>
          <p:cNvPr id="42" name="TextBox 41">
            <a:extLst>
              <a:ext uri="{FF2B5EF4-FFF2-40B4-BE49-F238E27FC236}">
                <a16:creationId xmlns:a16="http://schemas.microsoft.com/office/drawing/2014/main" id="{E1231C12-D823-4C0E-88FC-7DA2ED8B347B}"/>
              </a:ext>
            </a:extLst>
          </p:cNvPr>
          <p:cNvSpPr txBox="1"/>
          <p:nvPr/>
        </p:nvSpPr>
        <p:spPr>
          <a:xfrm>
            <a:off x="5376000" y="5005039"/>
            <a:ext cx="720000" cy="400110"/>
          </a:xfrm>
          <a:prstGeom prst="rect">
            <a:avLst/>
          </a:prstGeom>
          <a:noFill/>
        </p:spPr>
        <p:txBody>
          <a:bodyPr wrap="square" rtlCol="0">
            <a:spAutoFit/>
          </a:bodyPr>
          <a:lstStyle/>
          <a:p>
            <a:pPr algn="ctr"/>
            <a:r>
              <a:rPr lang="en-GB" sz="2000" dirty="0"/>
              <a:t>7</a:t>
            </a:r>
            <a:endParaRPr lang="en-GB" dirty="0"/>
          </a:p>
        </p:txBody>
      </p:sp>
      <p:sp>
        <p:nvSpPr>
          <p:cNvPr id="43" name="TextBox 42">
            <a:extLst>
              <a:ext uri="{FF2B5EF4-FFF2-40B4-BE49-F238E27FC236}">
                <a16:creationId xmlns:a16="http://schemas.microsoft.com/office/drawing/2014/main" id="{AB51266E-6973-405C-A6EC-B19D19113273}"/>
              </a:ext>
            </a:extLst>
          </p:cNvPr>
          <p:cNvSpPr txBox="1"/>
          <p:nvPr/>
        </p:nvSpPr>
        <p:spPr>
          <a:xfrm>
            <a:off x="6096000" y="4999683"/>
            <a:ext cx="720000" cy="400110"/>
          </a:xfrm>
          <a:prstGeom prst="rect">
            <a:avLst/>
          </a:prstGeom>
          <a:noFill/>
        </p:spPr>
        <p:txBody>
          <a:bodyPr wrap="square" rtlCol="0">
            <a:spAutoFit/>
          </a:bodyPr>
          <a:lstStyle/>
          <a:p>
            <a:pPr algn="ctr"/>
            <a:r>
              <a:rPr lang="en-GB" sz="2000" dirty="0"/>
              <a:t>8</a:t>
            </a:r>
            <a:endParaRPr lang="en-GB" dirty="0"/>
          </a:p>
        </p:txBody>
      </p:sp>
      <p:sp>
        <p:nvSpPr>
          <p:cNvPr id="44" name="TextBox 43">
            <a:extLst>
              <a:ext uri="{FF2B5EF4-FFF2-40B4-BE49-F238E27FC236}">
                <a16:creationId xmlns:a16="http://schemas.microsoft.com/office/drawing/2014/main" id="{3CAF2227-7BE6-4FE3-8480-550DB8E44308}"/>
              </a:ext>
            </a:extLst>
          </p:cNvPr>
          <p:cNvSpPr txBox="1"/>
          <p:nvPr/>
        </p:nvSpPr>
        <p:spPr>
          <a:xfrm>
            <a:off x="6816000" y="4988164"/>
            <a:ext cx="720000" cy="400110"/>
          </a:xfrm>
          <a:prstGeom prst="rect">
            <a:avLst/>
          </a:prstGeom>
          <a:noFill/>
        </p:spPr>
        <p:txBody>
          <a:bodyPr wrap="square" rtlCol="0">
            <a:spAutoFit/>
          </a:bodyPr>
          <a:lstStyle/>
          <a:p>
            <a:pPr algn="ctr"/>
            <a:r>
              <a:rPr lang="en-GB" sz="2000" dirty="0"/>
              <a:t>9</a:t>
            </a:r>
            <a:endParaRPr lang="en-GB" dirty="0"/>
          </a:p>
        </p:txBody>
      </p:sp>
      <p:sp>
        <p:nvSpPr>
          <p:cNvPr id="45" name="Oval 44">
            <a:extLst>
              <a:ext uri="{FF2B5EF4-FFF2-40B4-BE49-F238E27FC236}">
                <a16:creationId xmlns:a16="http://schemas.microsoft.com/office/drawing/2014/main" id="{5CEB2C61-C2AA-426F-A65E-BCE52F361340}"/>
              </a:ext>
            </a:extLst>
          </p:cNvPr>
          <p:cNvSpPr/>
          <p:nvPr/>
        </p:nvSpPr>
        <p:spPr>
          <a:xfrm>
            <a:off x="627556" y="4773316"/>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47E35442-21B9-4868-8724-7C4BD9361945}"/>
              </a:ext>
            </a:extLst>
          </p:cNvPr>
          <p:cNvSpPr/>
          <p:nvPr/>
        </p:nvSpPr>
        <p:spPr>
          <a:xfrm>
            <a:off x="627556" y="406438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D05E7B98-D31C-4FDB-A98A-A891CFC02F08}"/>
              </a:ext>
            </a:extLst>
          </p:cNvPr>
          <p:cNvSpPr/>
          <p:nvPr/>
        </p:nvSpPr>
        <p:spPr>
          <a:xfrm>
            <a:off x="1347557" y="4773316"/>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CBFC709F-E2EE-47F4-8459-A0453D843941}"/>
              </a:ext>
            </a:extLst>
          </p:cNvPr>
          <p:cNvSpPr/>
          <p:nvPr/>
        </p:nvSpPr>
        <p:spPr>
          <a:xfrm>
            <a:off x="1347557" y="406438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887231CE-709A-4697-B034-C080AB371D52}"/>
              </a:ext>
            </a:extLst>
          </p:cNvPr>
          <p:cNvSpPr/>
          <p:nvPr/>
        </p:nvSpPr>
        <p:spPr>
          <a:xfrm>
            <a:off x="2067557" y="406438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43ABDBE2-3935-4159-824F-FBEF980519AB}"/>
              </a:ext>
            </a:extLst>
          </p:cNvPr>
          <p:cNvSpPr/>
          <p:nvPr/>
        </p:nvSpPr>
        <p:spPr>
          <a:xfrm>
            <a:off x="2787557" y="4772240"/>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80AE53EB-10D5-40E1-B789-FA98D2AF2886}"/>
              </a:ext>
            </a:extLst>
          </p:cNvPr>
          <p:cNvSpPr/>
          <p:nvPr/>
        </p:nvSpPr>
        <p:spPr>
          <a:xfrm>
            <a:off x="2787557" y="406438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8F0A5A4E-E0BE-4966-9638-B88FC8D65735}"/>
              </a:ext>
            </a:extLst>
          </p:cNvPr>
          <p:cNvSpPr/>
          <p:nvPr/>
        </p:nvSpPr>
        <p:spPr>
          <a:xfrm>
            <a:off x="3507556" y="4772240"/>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1A5F82DD-7E60-4E48-BEB3-5C19C4A44B0B}"/>
              </a:ext>
            </a:extLst>
          </p:cNvPr>
          <p:cNvSpPr/>
          <p:nvPr/>
        </p:nvSpPr>
        <p:spPr>
          <a:xfrm>
            <a:off x="4227557" y="4773316"/>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A3F9CDA1-3B51-40E8-82B3-4B0C3AA87E71}"/>
              </a:ext>
            </a:extLst>
          </p:cNvPr>
          <p:cNvSpPr/>
          <p:nvPr/>
        </p:nvSpPr>
        <p:spPr>
          <a:xfrm>
            <a:off x="4227557" y="406438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165C99BC-14F5-43E7-BD22-91D0CE3C2BC8}"/>
              </a:ext>
            </a:extLst>
          </p:cNvPr>
          <p:cNvSpPr/>
          <p:nvPr/>
        </p:nvSpPr>
        <p:spPr>
          <a:xfrm>
            <a:off x="4947558" y="4773316"/>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C9B80D90-B882-4D06-ABF2-7BF96EA23A33}"/>
              </a:ext>
            </a:extLst>
          </p:cNvPr>
          <p:cNvSpPr/>
          <p:nvPr/>
        </p:nvSpPr>
        <p:spPr>
          <a:xfrm>
            <a:off x="4947558" y="406438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1425D538-1E2D-4916-A883-C2C3FCBAD52E}"/>
              </a:ext>
            </a:extLst>
          </p:cNvPr>
          <p:cNvSpPr/>
          <p:nvPr/>
        </p:nvSpPr>
        <p:spPr>
          <a:xfrm>
            <a:off x="5667558" y="406438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910AFD60-A001-49E9-A984-3307C1605FFC}"/>
              </a:ext>
            </a:extLst>
          </p:cNvPr>
          <p:cNvSpPr/>
          <p:nvPr/>
        </p:nvSpPr>
        <p:spPr>
          <a:xfrm>
            <a:off x="6387558" y="4772240"/>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CE9C9E32-2FB0-4BD4-9FFA-23CF48CCF79F}"/>
              </a:ext>
            </a:extLst>
          </p:cNvPr>
          <p:cNvSpPr/>
          <p:nvPr/>
        </p:nvSpPr>
        <p:spPr>
          <a:xfrm>
            <a:off x="6387558" y="406438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91473A2D-7289-4A4D-A16E-7F3276AC7D1C}"/>
              </a:ext>
            </a:extLst>
          </p:cNvPr>
          <p:cNvSpPr/>
          <p:nvPr/>
        </p:nvSpPr>
        <p:spPr>
          <a:xfrm>
            <a:off x="7107557" y="4772240"/>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FC46CE79-283C-4F27-84EF-EF48387F84AB}"/>
              </a:ext>
            </a:extLst>
          </p:cNvPr>
          <p:cNvSpPr/>
          <p:nvPr/>
        </p:nvSpPr>
        <p:spPr>
          <a:xfrm>
            <a:off x="627556" y="2646520"/>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46B9EBC6-BD7E-4E00-A482-96021B15B36C}"/>
              </a:ext>
            </a:extLst>
          </p:cNvPr>
          <p:cNvSpPr/>
          <p:nvPr/>
        </p:nvSpPr>
        <p:spPr>
          <a:xfrm>
            <a:off x="627556" y="1937588"/>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05CB369-D0C3-48B6-877C-95B2FDF004B7}"/>
              </a:ext>
            </a:extLst>
          </p:cNvPr>
          <p:cNvSpPr/>
          <p:nvPr/>
        </p:nvSpPr>
        <p:spPr>
          <a:xfrm>
            <a:off x="1347557" y="2646520"/>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FB7D6356-0112-4591-8EDC-89EB47C5F075}"/>
              </a:ext>
            </a:extLst>
          </p:cNvPr>
          <p:cNvSpPr/>
          <p:nvPr/>
        </p:nvSpPr>
        <p:spPr>
          <a:xfrm>
            <a:off x="1347557" y="1937588"/>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B77975E2-B25D-4ABD-96E4-A76CAD95A646}"/>
              </a:ext>
            </a:extLst>
          </p:cNvPr>
          <p:cNvSpPr/>
          <p:nvPr/>
        </p:nvSpPr>
        <p:spPr>
          <a:xfrm>
            <a:off x="2067557" y="1937588"/>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7D7FC68D-DA74-4044-A9FE-EFF86C464605}"/>
              </a:ext>
            </a:extLst>
          </p:cNvPr>
          <p:cNvSpPr/>
          <p:nvPr/>
        </p:nvSpPr>
        <p:spPr>
          <a:xfrm>
            <a:off x="2787557" y="264544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501A48B2-EA7C-4C71-B305-D6706C7A80AE}"/>
              </a:ext>
            </a:extLst>
          </p:cNvPr>
          <p:cNvSpPr/>
          <p:nvPr/>
        </p:nvSpPr>
        <p:spPr>
          <a:xfrm>
            <a:off x="2787557" y="1937588"/>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48E44797-2016-41C7-841C-A1745D92A4AB}"/>
              </a:ext>
            </a:extLst>
          </p:cNvPr>
          <p:cNvSpPr/>
          <p:nvPr/>
        </p:nvSpPr>
        <p:spPr>
          <a:xfrm>
            <a:off x="3507556" y="264544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9B74E3F8-0A55-428D-8326-3F6729312AB3}"/>
              </a:ext>
            </a:extLst>
          </p:cNvPr>
          <p:cNvPicPr>
            <a:picLocks noChangeAspect="1"/>
          </p:cNvPicPr>
          <p:nvPr/>
        </p:nvPicPr>
        <p:blipFill>
          <a:blip r:embed="rId3"/>
          <a:stretch>
            <a:fillRect/>
          </a:stretch>
        </p:blipFill>
        <p:spPr>
          <a:xfrm>
            <a:off x="695999" y="5628570"/>
            <a:ext cx="10955111" cy="288439"/>
          </a:xfrm>
          <a:prstGeom prst="rect">
            <a:avLst/>
          </a:prstGeom>
        </p:spPr>
      </p:pic>
      <p:sp>
        <p:nvSpPr>
          <p:cNvPr id="5" name="Rectangle: Rounded Corners 4">
            <a:extLst>
              <a:ext uri="{FF2B5EF4-FFF2-40B4-BE49-F238E27FC236}">
                <a16:creationId xmlns:a16="http://schemas.microsoft.com/office/drawing/2014/main" id="{2C83522B-4124-4E14-853F-E8DBF72A4698}"/>
              </a:ext>
            </a:extLst>
          </p:cNvPr>
          <p:cNvSpPr/>
          <p:nvPr/>
        </p:nvSpPr>
        <p:spPr>
          <a:xfrm>
            <a:off x="7535998" y="2645444"/>
            <a:ext cx="1759628" cy="276431"/>
          </a:xfrm>
          <a:prstGeom prst="round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7714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D5928AC-8840-47F0-8157-FE9AD32C15B9}"/>
              </a:ext>
            </a:extLst>
          </p:cNvPr>
          <p:cNvSpPr txBox="1"/>
          <p:nvPr/>
        </p:nvSpPr>
        <p:spPr>
          <a:xfrm>
            <a:off x="336001" y="4648564"/>
            <a:ext cx="359998" cy="400110"/>
          </a:xfrm>
          <a:prstGeom prst="rect">
            <a:avLst/>
          </a:prstGeom>
          <a:noFill/>
        </p:spPr>
        <p:txBody>
          <a:bodyPr wrap="square" rtlCol="0">
            <a:spAutoFit/>
          </a:bodyPr>
          <a:lstStyle/>
          <a:p>
            <a:r>
              <a:rPr lang="en-GB" sz="2000" dirty="0"/>
              <a:t>0</a:t>
            </a:r>
            <a:endParaRPr lang="en-GB" sz="1400" dirty="0"/>
          </a:p>
        </p:txBody>
      </p:sp>
      <p:sp>
        <p:nvSpPr>
          <p:cNvPr id="13" name="TextBox 12">
            <a:extLst>
              <a:ext uri="{FF2B5EF4-FFF2-40B4-BE49-F238E27FC236}">
                <a16:creationId xmlns:a16="http://schemas.microsoft.com/office/drawing/2014/main" id="{A0C699B3-5E6B-4C3E-96BD-14879C826575}"/>
              </a:ext>
            </a:extLst>
          </p:cNvPr>
          <p:cNvSpPr txBox="1"/>
          <p:nvPr/>
        </p:nvSpPr>
        <p:spPr>
          <a:xfrm>
            <a:off x="336001" y="3939632"/>
            <a:ext cx="359998" cy="400110"/>
          </a:xfrm>
          <a:prstGeom prst="rect">
            <a:avLst/>
          </a:prstGeom>
          <a:noFill/>
        </p:spPr>
        <p:txBody>
          <a:bodyPr wrap="square" rtlCol="0">
            <a:spAutoFit/>
          </a:bodyPr>
          <a:lstStyle/>
          <a:p>
            <a:r>
              <a:rPr lang="en-GB" sz="2000" dirty="0"/>
              <a:t>1</a:t>
            </a:r>
            <a:endParaRPr lang="en-GB" sz="1400" dirty="0"/>
          </a:p>
        </p:txBody>
      </p:sp>
      <p:sp>
        <p:nvSpPr>
          <p:cNvPr id="14" name="TextBox 13">
            <a:extLst>
              <a:ext uri="{FF2B5EF4-FFF2-40B4-BE49-F238E27FC236}">
                <a16:creationId xmlns:a16="http://schemas.microsoft.com/office/drawing/2014/main" id="{F807DB18-8D36-4178-A11C-3CA2AB0C0A1F}"/>
              </a:ext>
            </a:extLst>
          </p:cNvPr>
          <p:cNvSpPr txBox="1"/>
          <p:nvPr/>
        </p:nvSpPr>
        <p:spPr>
          <a:xfrm>
            <a:off x="336001" y="3230700"/>
            <a:ext cx="359998" cy="400110"/>
          </a:xfrm>
          <a:prstGeom prst="rect">
            <a:avLst/>
          </a:prstGeom>
          <a:noFill/>
        </p:spPr>
        <p:txBody>
          <a:bodyPr wrap="square" rtlCol="0">
            <a:spAutoFit/>
          </a:bodyPr>
          <a:lstStyle/>
          <a:p>
            <a:r>
              <a:rPr lang="en-GB" sz="2000" dirty="0"/>
              <a:t>2</a:t>
            </a:r>
            <a:endParaRPr lang="en-GB" sz="1400" dirty="0"/>
          </a:p>
        </p:txBody>
      </p:sp>
      <p:sp>
        <p:nvSpPr>
          <p:cNvPr id="15" name="TextBox 14">
            <a:extLst>
              <a:ext uri="{FF2B5EF4-FFF2-40B4-BE49-F238E27FC236}">
                <a16:creationId xmlns:a16="http://schemas.microsoft.com/office/drawing/2014/main" id="{F260951E-D731-4392-AA6B-7AFE8DFA6412}"/>
              </a:ext>
            </a:extLst>
          </p:cNvPr>
          <p:cNvSpPr txBox="1"/>
          <p:nvPr/>
        </p:nvSpPr>
        <p:spPr>
          <a:xfrm>
            <a:off x="336001" y="2521768"/>
            <a:ext cx="359998" cy="400110"/>
          </a:xfrm>
          <a:prstGeom prst="rect">
            <a:avLst/>
          </a:prstGeom>
          <a:noFill/>
        </p:spPr>
        <p:txBody>
          <a:bodyPr wrap="square" rtlCol="0">
            <a:spAutoFit/>
          </a:bodyPr>
          <a:lstStyle/>
          <a:p>
            <a:r>
              <a:rPr lang="en-GB" sz="2000" dirty="0"/>
              <a:t>3</a:t>
            </a:r>
            <a:endParaRPr lang="en-GB" sz="1400" dirty="0"/>
          </a:p>
        </p:txBody>
      </p:sp>
      <p:sp>
        <p:nvSpPr>
          <p:cNvPr id="18" name="TextBox 17">
            <a:extLst>
              <a:ext uri="{FF2B5EF4-FFF2-40B4-BE49-F238E27FC236}">
                <a16:creationId xmlns:a16="http://schemas.microsoft.com/office/drawing/2014/main" id="{7C7517D1-C3DB-4F6B-9F5F-573963CBB8A0}"/>
              </a:ext>
            </a:extLst>
          </p:cNvPr>
          <p:cNvSpPr txBox="1"/>
          <p:nvPr/>
        </p:nvSpPr>
        <p:spPr>
          <a:xfrm>
            <a:off x="336001" y="1812836"/>
            <a:ext cx="359998" cy="400110"/>
          </a:xfrm>
          <a:prstGeom prst="rect">
            <a:avLst/>
          </a:prstGeom>
          <a:noFill/>
        </p:spPr>
        <p:txBody>
          <a:bodyPr wrap="square" rtlCol="0">
            <a:spAutoFit/>
          </a:bodyPr>
          <a:lstStyle/>
          <a:p>
            <a:r>
              <a:rPr lang="en-GB" sz="2000" dirty="0"/>
              <a:t>4</a:t>
            </a:r>
            <a:endParaRPr lang="en-GB" sz="1400" dirty="0"/>
          </a:p>
        </p:txBody>
      </p:sp>
      <p:sp>
        <p:nvSpPr>
          <p:cNvPr id="2" name="Title 1">
            <a:extLst>
              <a:ext uri="{FF2B5EF4-FFF2-40B4-BE49-F238E27FC236}">
                <a16:creationId xmlns:a16="http://schemas.microsoft.com/office/drawing/2014/main" id="{1FEBC453-93CF-43AA-B769-4FE01595AAC5}"/>
              </a:ext>
            </a:extLst>
          </p:cNvPr>
          <p:cNvSpPr>
            <a:spLocks noGrp="1"/>
          </p:cNvSpPr>
          <p:nvPr>
            <p:ph type="title"/>
          </p:nvPr>
        </p:nvSpPr>
        <p:spPr>
          <a:xfrm>
            <a:off x="838200" y="365125"/>
            <a:ext cx="10515600" cy="847271"/>
          </a:xfrm>
        </p:spPr>
        <p:txBody>
          <a:bodyPr>
            <a:normAutofit fontScale="90000"/>
          </a:bodyPr>
          <a:lstStyle/>
          <a:p>
            <a:r>
              <a:rPr lang="en-GB" dirty="0" err="1"/>
              <a:t>RecurSIA</a:t>
            </a:r>
            <a:r>
              <a:rPr lang="en-GB" dirty="0"/>
              <a:t>: Recursive translatable pattern discovery</a:t>
            </a:r>
          </a:p>
        </p:txBody>
      </p:sp>
      <p:pic>
        <p:nvPicPr>
          <p:cNvPr id="4" name="Picture 3">
            <a:extLst>
              <a:ext uri="{FF2B5EF4-FFF2-40B4-BE49-F238E27FC236}">
                <a16:creationId xmlns:a16="http://schemas.microsoft.com/office/drawing/2014/main" id="{A83F27BE-6E6F-4442-BD93-D58DB6C3EF6F}"/>
              </a:ext>
            </a:extLst>
          </p:cNvPr>
          <p:cNvPicPr>
            <a:picLocks noChangeAspect="1"/>
          </p:cNvPicPr>
          <p:nvPr/>
        </p:nvPicPr>
        <p:blipFill>
          <a:blip r:embed="rId2"/>
          <a:stretch>
            <a:fillRect/>
          </a:stretch>
        </p:blipFill>
        <p:spPr>
          <a:xfrm>
            <a:off x="7536000" y="2422031"/>
            <a:ext cx="4135891" cy="2013938"/>
          </a:xfrm>
          <a:prstGeom prst="rect">
            <a:avLst/>
          </a:prstGeom>
        </p:spPr>
      </p:pic>
      <p:cxnSp>
        <p:nvCxnSpPr>
          <p:cNvPr id="8" name="Straight Connector 7">
            <a:extLst>
              <a:ext uri="{FF2B5EF4-FFF2-40B4-BE49-F238E27FC236}">
                <a16:creationId xmlns:a16="http://schemas.microsoft.com/office/drawing/2014/main" id="{AF25EBEE-291C-4A91-A56C-B81FA6256915}"/>
              </a:ext>
            </a:extLst>
          </p:cNvPr>
          <p:cNvCxnSpPr>
            <a:cxnSpLocks/>
          </p:cNvCxnSpPr>
          <p:nvPr/>
        </p:nvCxnSpPr>
        <p:spPr>
          <a:xfrm flipH="1">
            <a:off x="696000" y="4869000"/>
            <a:ext cx="684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E9B55A-D9AD-4DF3-8CE3-70A074A81431}"/>
              </a:ext>
            </a:extLst>
          </p:cNvPr>
          <p:cNvCxnSpPr>
            <a:cxnSpLocks/>
          </p:cNvCxnSpPr>
          <p:nvPr/>
        </p:nvCxnSpPr>
        <p:spPr>
          <a:xfrm flipV="1">
            <a:off x="696000" y="1624693"/>
            <a:ext cx="0" cy="3244308"/>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13DDCF2-C892-41AA-9A47-158DA9394E00}"/>
              </a:ext>
            </a:extLst>
          </p:cNvPr>
          <p:cNvSpPr txBox="1"/>
          <p:nvPr/>
        </p:nvSpPr>
        <p:spPr>
          <a:xfrm>
            <a:off x="545156" y="4988164"/>
            <a:ext cx="314510" cy="400110"/>
          </a:xfrm>
          <a:prstGeom prst="rect">
            <a:avLst/>
          </a:prstGeom>
          <a:noFill/>
        </p:spPr>
        <p:txBody>
          <a:bodyPr wrap="none" rtlCol="0">
            <a:spAutoFit/>
          </a:bodyPr>
          <a:lstStyle/>
          <a:p>
            <a:r>
              <a:rPr lang="en-GB" sz="2000" dirty="0"/>
              <a:t>0</a:t>
            </a:r>
            <a:endParaRPr lang="en-GB" dirty="0"/>
          </a:p>
        </p:txBody>
      </p:sp>
      <p:sp>
        <p:nvSpPr>
          <p:cNvPr id="36" name="TextBox 35">
            <a:extLst>
              <a:ext uri="{FF2B5EF4-FFF2-40B4-BE49-F238E27FC236}">
                <a16:creationId xmlns:a16="http://schemas.microsoft.com/office/drawing/2014/main" id="{374D86FF-75CD-4A41-8ED0-4CDF2F0419E7}"/>
              </a:ext>
            </a:extLst>
          </p:cNvPr>
          <p:cNvSpPr txBox="1"/>
          <p:nvPr/>
        </p:nvSpPr>
        <p:spPr>
          <a:xfrm>
            <a:off x="1056000" y="4998149"/>
            <a:ext cx="720000" cy="400110"/>
          </a:xfrm>
          <a:prstGeom prst="rect">
            <a:avLst/>
          </a:prstGeom>
          <a:noFill/>
        </p:spPr>
        <p:txBody>
          <a:bodyPr wrap="square" rtlCol="0">
            <a:spAutoFit/>
          </a:bodyPr>
          <a:lstStyle/>
          <a:p>
            <a:pPr algn="ctr"/>
            <a:r>
              <a:rPr lang="en-GB" sz="2000" dirty="0"/>
              <a:t>1</a:t>
            </a:r>
            <a:endParaRPr lang="en-GB" dirty="0"/>
          </a:p>
        </p:txBody>
      </p:sp>
      <p:sp>
        <p:nvSpPr>
          <p:cNvPr id="37" name="TextBox 36">
            <a:extLst>
              <a:ext uri="{FF2B5EF4-FFF2-40B4-BE49-F238E27FC236}">
                <a16:creationId xmlns:a16="http://schemas.microsoft.com/office/drawing/2014/main" id="{D36B8453-290A-436A-83A3-51C857141BD7}"/>
              </a:ext>
            </a:extLst>
          </p:cNvPr>
          <p:cNvSpPr txBox="1"/>
          <p:nvPr/>
        </p:nvSpPr>
        <p:spPr>
          <a:xfrm>
            <a:off x="1776000" y="4992793"/>
            <a:ext cx="720000" cy="400110"/>
          </a:xfrm>
          <a:prstGeom prst="rect">
            <a:avLst/>
          </a:prstGeom>
          <a:noFill/>
        </p:spPr>
        <p:txBody>
          <a:bodyPr wrap="square" rtlCol="0">
            <a:spAutoFit/>
          </a:bodyPr>
          <a:lstStyle/>
          <a:p>
            <a:pPr algn="ctr"/>
            <a:r>
              <a:rPr lang="en-GB" sz="2000" dirty="0"/>
              <a:t>2</a:t>
            </a:r>
            <a:endParaRPr lang="en-GB" dirty="0"/>
          </a:p>
        </p:txBody>
      </p:sp>
      <p:sp>
        <p:nvSpPr>
          <p:cNvPr id="38" name="TextBox 37">
            <a:extLst>
              <a:ext uri="{FF2B5EF4-FFF2-40B4-BE49-F238E27FC236}">
                <a16:creationId xmlns:a16="http://schemas.microsoft.com/office/drawing/2014/main" id="{2D4C3011-4A7B-4DC6-9F33-38378F2E5876}"/>
              </a:ext>
            </a:extLst>
          </p:cNvPr>
          <p:cNvSpPr txBox="1"/>
          <p:nvPr/>
        </p:nvSpPr>
        <p:spPr>
          <a:xfrm>
            <a:off x="2496000" y="5003505"/>
            <a:ext cx="720000" cy="400110"/>
          </a:xfrm>
          <a:prstGeom prst="rect">
            <a:avLst/>
          </a:prstGeom>
          <a:noFill/>
        </p:spPr>
        <p:txBody>
          <a:bodyPr wrap="square" rtlCol="0">
            <a:spAutoFit/>
          </a:bodyPr>
          <a:lstStyle/>
          <a:p>
            <a:pPr algn="ctr"/>
            <a:r>
              <a:rPr lang="en-GB" sz="2000" dirty="0"/>
              <a:t>3</a:t>
            </a:r>
            <a:endParaRPr lang="en-GB" dirty="0"/>
          </a:p>
        </p:txBody>
      </p:sp>
      <p:sp>
        <p:nvSpPr>
          <p:cNvPr id="39" name="TextBox 38">
            <a:extLst>
              <a:ext uri="{FF2B5EF4-FFF2-40B4-BE49-F238E27FC236}">
                <a16:creationId xmlns:a16="http://schemas.microsoft.com/office/drawing/2014/main" id="{63F8A933-6C64-444A-A0F3-6B6C422455E8}"/>
              </a:ext>
            </a:extLst>
          </p:cNvPr>
          <p:cNvSpPr txBox="1"/>
          <p:nvPr/>
        </p:nvSpPr>
        <p:spPr>
          <a:xfrm>
            <a:off x="3216000" y="4998149"/>
            <a:ext cx="720000" cy="400110"/>
          </a:xfrm>
          <a:prstGeom prst="rect">
            <a:avLst/>
          </a:prstGeom>
          <a:noFill/>
        </p:spPr>
        <p:txBody>
          <a:bodyPr wrap="square" rtlCol="0">
            <a:spAutoFit/>
          </a:bodyPr>
          <a:lstStyle/>
          <a:p>
            <a:pPr algn="ctr"/>
            <a:r>
              <a:rPr lang="en-GB" sz="2000" dirty="0"/>
              <a:t>4</a:t>
            </a:r>
            <a:endParaRPr lang="en-GB" dirty="0"/>
          </a:p>
        </p:txBody>
      </p:sp>
      <p:sp>
        <p:nvSpPr>
          <p:cNvPr id="40" name="TextBox 39">
            <a:extLst>
              <a:ext uri="{FF2B5EF4-FFF2-40B4-BE49-F238E27FC236}">
                <a16:creationId xmlns:a16="http://schemas.microsoft.com/office/drawing/2014/main" id="{0C13D9A4-D6EC-4525-B015-7B92ABEB636C}"/>
              </a:ext>
            </a:extLst>
          </p:cNvPr>
          <p:cNvSpPr txBox="1"/>
          <p:nvPr/>
        </p:nvSpPr>
        <p:spPr>
          <a:xfrm>
            <a:off x="3936000" y="4999683"/>
            <a:ext cx="720000" cy="400110"/>
          </a:xfrm>
          <a:prstGeom prst="rect">
            <a:avLst/>
          </a:prstGeom>
          <a:noFill/>
        </p:spPr>
        <p:txBody>
          <a:bodyPr wrap="square" rtlCol="0">
            <a:spAutoFit/>
          </a:bodyPr>
          <a:lstStyle/>
          <a:p>
            <a:pPr algn="ctr"/>
            <a:r>
              <a:rPr lang="en-GB" sz="2000" dirty="0"/>
              <a:t>5</a:t>
            </a:r>
            <a:endParaRPr lang="en-GB" dirty="0"/>
          </a:p>
        </p:txBody>
      </p:sp>
      <p:sp>
        <p:nvSpPr>
          <p:cNvPr id="41" name="TextBox 40">
            <a:extLst>
              <a:ext uri="{FF2B5EF4-FFF2-40B4-BE49-F238E27FC236}">
                <a16:creationId xmlns:a16="http://schemas.microsoft.com/office/drawing/2014/main" id="{A485F437-340B-4F3C-8D4A-350BDFFC20EB}"/>
              </a:ext>
            </a:extLst>
          </p:cNvPr>
          <p:cNvSpPr txBox="1"/>
          <p:nvPr/>
        </p:nvSpPr>
        <p:spPr>
          <a:xfrm>
            <a:off x="4656000" y="4994327"/>
            <a:ext cx="720000" cy="400110"/>
          </a:xfrm>
          <a:prstGeom prst="rect">
            <a:avLst/>
          </a:prstGeom>
          <a:noFill/>
        </p:spPr>
        <p:txBody>
          <a:bodyPr wrap="square" rtlCol="0">
            <a:spAutoFit/>
          </a:bodyPr>
          <a:lstStyle/>
          <a:p>
            <a:pPr algn="ctr"/>
            <a:r>
              <a:rPr lang="en-GB" sz="2000" dirty="0"/>
              <a:t>6</a:t>
            </a:r>
            <a:endParaRPr lang="en-GB" dirty="0"/>
          </a:p>
        </p:txBody>
      </p:sp>
      <p:sp>
        <p:nvSpPr>
          <p:cNvPr id="42" name="TextBox 41">
            <a:extLst>
              <a:ext uri="{FF2B5EF4-FFF2-40B4-BE49-F238E27FC236}">
                <a16:creationId xmlns:a16="http://schemas.microsoft.com/office/drawing/2014/main" id="{E1231C12-D823-4C0E-88FC-7DA2ED8B347B}"/>
              </a:ext>
            </a:extLst>
          </p:cNvPr>
          <p:cNvSpPr txBox="1"/>
          <p:nvPr/>
        </p:nvSpPr>
        <p:spPr>
          <a:xfrm>
            <a:off x="5376000" y="5005039"/>
            <a:ext cx="720000" cy="400110"/>
          </a:xfrm>
          <a:prstGeom prst="rect">
            <a:avLst/>
          </a:prstGeom>
          <a:noFill/>
        </p:spPr>
        <p:txBody>
          <a:bodyPr wrap="square" rtlCol="0">
            <a:spAutoFit/>
          </a:bodyPr>
          <a:lstStyle/>
          <a:p>
            <a:pPr algn="ctr"/>
            <a:r>
              <a:rPr lang="en-GB" sz="2000" dirty="0"/>
              <a:t>7</a:t>
            </a:r>
            <a:endParaRPr lang="en-GB" dirty="0"/>
          </a:p>
        </p:txBody>
      </p:sp>
      <p:sp>
        <p:nvSpPr>
          <p:cNvPr id="43" name="TextBox 42">
            <a:extLst>
              <a:ext uri="{FF2B5EF4-FFF2-40B4-BE49-F238E27FC236}">
                <a16:creationId xmlns:a16="http://schemas.microsoft.com/office/drawing/2014/main" id="{AB51266E-6973-405C-A6EC-B19D19113273}"/>
              </a:ext>
            </a:extLst>
          </p:cNvPr>
          <p:cNvSpPr txBox="1"/>
          <p:nvPr/>
        </p:nvSpPr>
        <p:spPr>
          <a:xfrm>
            <a:off x="6096000" y="4999683"/>
            <a:ext cx="720000" cy="400110"/>
          </a:xfrm>
          <a:prstGeom prst="rect">
            <a:avLst/>
          </a:prstGeom>
          <a:noFill/>
        </p:spPr>
        <p:txBody>
          <a:bodyPr wrap="square" rtlCol="0">
            <a:spAutoFit/>
          </a:bodyPr>
          <a:lstStyle/>
          <a:p>
            <a:pPr algn="ctr"/>
            <a:r>
              <a:rPr lang="en-GB" sz="2000" dirty="0"/>
              <a:t>8</a:t>
            </a:r>
            <a:endParaRPr lang="en-GB" dirty="0"/>
          </a:p>
        </p:txBody>
      </p:sp>
      <p:sp>
        <p:nvSpPr>
          <p:cNvPr id="44" name="TextBox 43">
            <a:extLst>
              <a:ext uri="{FF2B5EF4-FFF2-40B4-BE49-F238E27FC236}">
                <a16:creationId xmlns:a16="http://schemas.microsoft.com/office/drawing/2014/main" id="{3CAF2227-7BE6-4FE3-8480-550DB8E44308}"/>
              </a:ext>
            </a:extLst>
          </p:cNvPr>
          <p:cNvSpPr txBox="1"/>
          <p:nvPr/>
        </p:nvSpPr>
        <p:spPr>
          <a:xfrm>
            <a:off x="6816000" y="4988164"/>
            <a:ext cx="720000" cy="400110"/>
          </a:xfrm>
          <a:prstGeom prst="rect">
            <a:avLst/>
          </a:prstGeom>
          <a:noFill/>
        </p:spPr>
        <p:txBody>
          <a:bodyPr wrap="square" rtlCol="0">
            <a:spAutoFit/>
          </a:bodyPr>
          <a:lstStyle/>
          <a:p>
            <a:pPr algn="ctr"/>
            <a:r>
              <a:rPr lang="en-GB" sz="2000" dirty="0"/>
              <a:t>9</a:t>
            </a:r>
            <a:endParaRPr lang="en-GB" dirty="0"/>
          </a:p>
        </p:txBody>
      </p:sp>
      <p:sp>
        <p:nvSpPr>
          <p:cNvPr id="45" name="Oval 44">
            <a:extLst>
              <a:ext uri="{FF2B5EF4-FFF2-40B4-BE49-F238E27FC236}">
                <a16:creationId xmlns:a16="http://schemas.microsoft.com/office/drawing/2014/main" id="{5CEB2C61-C2AA-426F-A65E-BCE52F361340}"/>
              </a:ext>
            </a:extLst>
          </p:cNvPr>
          <p:cNvSpPr/>
          <p:nvPr/>
        </p:nvSpPr>
        <p:spPr>
          <a:xfrm>
            <a:off x="627556" y="4773316"/>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47E35442-21B9-4868-8724-7C4BD9361945}"/>
              </a:ext>
            </a:extLst>
          </p:cNvPr>
          <p:cNvSpPr/>
          <p:nvPr/>
        </p:nvSpPr>
        <p:spPr>
          <a:xfrm>
            <a:off x="627556" y="4064384"/>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D05E7B98-D31C-4FDB-A98A-A891CFC02F08}"/>
              </a:ext>
            </a:extLst>
          </p:cNvPr>
          <p:cNvSpPr/>
          <p:nvPr/>
        </p:nvSpPr>
        <p:spPr>
          <a:xfrm>
            <a:off x="1347557" y="4773316"/>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CBFC709F-E2EE-47F4-8459-A0453D843941}"/>
              </a:ext>
            </a:extLst>
          </p:cNvPr>
          <p:cNvSpPr/>
          <p:nvPr/>
        </p:nvSpPr>
        <p:spPr>
          <a:xfrm>
            <a:off x="1347557" y="4064384"/>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887231CE-709A-4697-B034-C080AB371D52}"/>
              </a:ext>
            </a:extLst>
          </p:cNvPr>
          <p:cNvSpPr/>
          <p:nvPr/>
        </p:nvSpPr>
        <p:spPr>
          <a:xfrm>
            <a:off x="2067557" y="4064384"/>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43ABDBE2-3935-4159-824F-FBEF980519AB}"/>
              </a:ext>
            </a:extLst>
          </p:cNvPr>
          <p:cNvSpPr/>
          <p:nvPr/>
        </p:nvSpPr>
        <p:spPr>
          <a:xfrm>
            <a:off x="2787557" y="4772240"/>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80AE53EB-10D5-40E1-B789-FA98D2AF2886}"/>
              </a:ext>
            </a:extLst>
          </p:cNvPr>
          <p:cNvSpPr/>
          <p:nvPr/>
        </p:nvSpPr>
        <p:spPr>
          <a:xfrm>
            <a:off x="2787557" y="4064384"/>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8F0A5A4E-E0BE-4966-9638-B88FC8D65735}"/>
              </a:ext>
            </a:extLst>
          </p:cNvPr>
          <p:cNvSpPr/>
          <p:nvPr/>
        </p:nvSpPr>
        <p:spPr>
          <a:xfrm>
            <a:off x="3507556" y="4772240"/>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1A5F82DD-7E60-4E48-BEB3-5C19C4A44B0B}"/>
              </a:ext>
            </a:extLst>
          </p:cNvPr>
          <p:cNvSpPr/>
          <p:nvPr/>
        </p:nvSpPr>
        <p:spPr>
          <a:xfrm>
            <a:off x="4227557" y="4773316"/>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A3F9CDA1-3B51-40E8-82B3-4B0C3AA87E71}"/>
              </a:ext>
            </a:extLst>
          </p:cNvPr>
          <p:cNvSpPr/>
          <p:nvPr/>
        </p:nvSpPr>
        <p:spPr>
          <a:xfrm>
            <a:off x="4227557" y="406438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165C99BC-14F5-43E7-BD22-91D0CE3C2BC8}"/>
              </a:ext>
            </a:extLst>
          </p:cNvPr>
          <p:cNvSpPr/>
          <p:nvPr/>
        </p:nvSpPr>
        <p:spPr>
          <a:xfrm>
            <a:off x="4947558" y="4773316"/>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C9B80D90-B882-4D06-ABF2-7BF96EA23A33}"/>
              </a:ext>
            </a:extLst>
          </p:cNvPr>
          <p:cNvSpPr/>
          <p:nvPr/>
        </p:nvSpPr>
        <p:spPr>
          <a:xfrm>
            <a:off x="4947558" y="406438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1425D538-1E2D-4916-A883-C2C3FCBAD52E}"/>
              </a:ext>
            </a:extLst>
          </p:cNvPr>
          <p:cNvSpPr/>
          <p:nvPr/>
        </p:nvSpPr>
        <p:spPr>
          <a:xfrm>
            <a:off x="5667558" y="406438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910AFD60-A001-49E9-A984-3307C1605FFC}"/>
              </a:ext>
            </a:extLst>
          </p:cNvPr>
          <p:cNvSpPr/>
          <p:nvPr/>
        </p:nvSpPr>
        <p:spPr>
          <a:xfrm>
            <a:off x="6387558" y="4772240"/>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CE9C9E32-2FB0-4BD4-9FFA-23CF48CCF79F}"/>
              </a:ext>
            </a:extLst>
          </p:cNvPr>
          <p:cNvSpPr/>
          <p:nvPr/>
        </p:nvSpPr>
        <p:spPr>
          <a:xfrm>
            <a:off x="6387558" y="406438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91473A2D-7289-4A4D-A16E-7F3276AC7D1C}"/>
              </a:ext>
            </a:extLst>
          </p:cNvPr>
          <p:cNvSpPr/>
          <p:nvPr/>
        </p:nvSpPr>
        <p:spPr>
          <a:xfrm>
            <a:off x="7107557" y="4772240"/>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FC46CE79-283C-4F27-84EF-EF48387F84AB}"/>
              </a:ext>
            </a:extLst>
          </p:cNvPr>
          <p:cNvSpPr/>
          <p:nvPr/>
        </p:nvSpPr>
        <p:spPr>
          <a:xfrm>
            <a:off x="627556" y="2646520"/>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46B9EBC6-BD7E-4E00-A482-96021B15B36C}"/>
              </a:ext>
            </a:extLst>
          </p:cNvPr>
          <p:cNvSpPr/>
          <p:nvPr/>
        </p:nvSpPr>
        <p:spPr>
          <a:xfrm>
            <a:off x="627556" y="1937588"/>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05CB369-D0C3-48B6-877C-95B2FDF004B7}"/>
              </a:ext>
            </a:extLst>
          </p:cNvPr>
          <p:cNvSpPr/>
          <p:nvPr/>
        </p:nvSpPr>
        <p:spPr>
          <a:xfrm>
            <a:off x="1347557" y="2646520"/>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FB7D6356-0112-4591-8EDC-89EB47C5F075}"/>
              </a:ext>
            </a:extLst>
          </p:cNvPr>
          <p:cNvSpPr/>
          <p:nvPr/>
        </p:nvSpPr>
        <p:spPr>
          <a:xfrm>
            <a:off x="1347557" y="1937588"/>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B77975E2-B25D-4ABD-96E4-A76CAD95A646}"/>
              </a:ext>
            </a:extLst>
          </p:cNvPr>
          <p:cNvSpPr/>
          <p:nvPr/>
        </p:nvSpPr>
        <p:spPr>
          <a:xfrm>
            <a:off x="2067557" y="1937588"/>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7D7FC68D-DA74-4044-A9FE-EFF86C464605}"/>
              </a:ext>
            </a:extLst>
          </p:cNvPr>
          <p:cNvSpPr/>
          <p:nvPr/>
        </p:nvSpPr>
        <p:spPr>
          <a:xfrm>
            <a:off x="2787557" y="264544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501A48B2-EA7C-4C71-B305-D6706C7A80AE}"/>
              </a:ext>
            </a:extLst>
          </p:cNvPr>
          <p:cNvSpPr/>
          <p:nvPr/>
        </p:nvSpPr>
        <p:spPr>
          <a:xfrm>
            <a:off x="2787557" y="1937588"/>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48E44797-2016-41C7-841C-A1745D92A4AB}"/>
              </a:ext>
            </a:extLst>
          </p:cNvPr>
          <p:cNvSpPr/>
          <p:nvPr/>
        </p:nvSpPr>
        <p:spPr>
          <a:xfrm>
            <a:off x="3507556" y="264544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626DBE2-EEA0-4D45-8BD2-6E1F99427A2C}"/>
              </a:ext>
            </a:extLst>
          </p:cNvPr>
          <p:cNvPicPr>
            <a:picLocks noChangeAspect="1"/>
          </p:cNvPicPr>
          <p:nvPr/>
        </p:nvPicPr>
        <p:blipFill>
          <a:blip r:embed="rId3"/>
          <a:stretch>
            <a:fillRect/>
          </a:stretch>
        </p:blipFill>
        <p:spPr>
          <a:xfrm>
            <a:off x="764442" y="5638216"/>
            <a:ext cx="9810063" cy="303013"/>
          </a:xfrm>
          <a:prstGeom prst="rect">
            <a:avLst/>
          </a:prstGeom>
        </p:spPr>
      </p:pic>
      <p:sp>
        <p:nvSpPr>
          <p:cNvPr id="5" name="Rectangle: Rounded Corners 4">
            <a:extLst>
              <a:ext uri="{FF2B5EF4-FFF2-40B4-BE49-F238E27FC236}">
                <a16:creationId xmlns:a16="http://schemas.microsoft.com/office/drawing/2014/main" id="{51358F44-A335-4AC7-A9AA-04A59521FC10}"/>
              </a:ext>
            </a:extLst>
          </p:cNvPr>
          <p:cNvSpPr/>
          <p:nvPr/>
        </p:nvSpPr>
        <p:spPr>
          <a:xfrm>
            <a:off x="1024617" y="5628232"/>
            <a:ext cx="7258051" cy="3030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4A53D9E1-F8BA-4238-BD05-F5E4BDE29AB2}"/>
              </a:ext>
            </a:extLst>
          </p:cNvPr>
          <p:cNvSpPr/>
          <p:nvPr/>
        </p:nvSpPr>
        <p:spPr>
          <a:xfrm>
            <a:off x="7535998" y="2645444"/>
            <a:ext cx="1759628" cy="276431"/>
          </a:xfrm>
          <a:prstGeom prst="round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0763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D5928AC-8840-47F0-8157-FE9AD32C15B9}"/>
              </a:ext>
            </a:extLst>
          </p:cNvPr>
          <p:cNvSpPr txBox="1"/>
          <p:nvPr/>
        </p:nvSpPr>
        <p:spPr>
          <a:xfrm>
            <a:off x="336001" y="4648564"/>
            <a:ext cx="359998" cy="400110"/>
          </a:xfrm>
          <a:prstGeom prst="rect">
            <a:avLst/>
          </a:prstGeom>
          <a:noFill/>
        </p:spPr>
        <p:txBody>
          <a:bodyPr wrap="square" rtlCol="0">
            <a:spAutoFit/>
          </a:bodyPr>
          <a:lstStyle/>
          <a:p>
            <a:r>
              <a:rPr lang="en-GB" sz="2000" dirty="0"/>
              <a:t>0</a:t>
            </a:r>
            <a:endParaRPr lang="en-GB" sz="1400" dirty="0"/>
          </a:p>
        </p:txBody>
      </p:sp>
      <p:sp>
        <p:nvSpPr>
          <p:cNvPr id="13" name="TextBox 12">
            <a:extLst>
              <a:ext uri="{FF2B5EF4-FFF2-40B4-BE49-F238E27FC236}">
                <a16:creationId xmlns:a16="http://schemas.microsoft.com/office/drawing/2014/main" id="{A0C699B3-5E6B-4C3E-96BD-14879C826575}"/>
              </a:ext>
            </a:extLst>
          </p:cNvPr>
          <p:cNvSpPr txBox="1"/>
          <p:nvPr/>
        </p:nvSpPr>
        <p:spPr>
          <a:xfrm>
            <a:off x="336001" y="3939632"/>
            <a:ext cx="359998" cy="400110"/>
          </a:xfrm>
          <a:prstGeom prst="rect">
            <a:avLst/>
          </a:prstGeom>
          <a:noFill/>
        </p:spPr>
        <p:txBody>
          <a:bodyPr wrap="square" rtlCol="0">
            <a:spAutoFit/>
          </a:bodyPr>
          <a:lstStyle/>
          <a:p>
            <a:r>
              <a:rPr lang="en-GB" sz="2000" dirty="0"/>
              <a:t>1</a:t>
            </a:r>
            <a:endParaRPr lang="en-GB" sz="1400" dirty="0"/>
          </a:p>
        </p:txBody>
      </p:sp>
      <p:sp>
        <p:nvSpPr>
          <p:cNvPr id="14" name="TextBox 13">
            <a:extLst>
              <a:ext uri="{FF2B5EF4-FFF2-40B4-BE49-F238E27FC236}">
                <a16:creationId xmlns:a16="http://schemas.microsoft.com/office/drawing/2014/main" id="{F807DB18-8D36-4178-A11C-3CA2AB0C0A1F}"/>
              </a:ext>
            </a:extLst>
          </p:cNvPr>
          <p:cNvSpPr txBox="1"/>
          <p:nvPr/>
        </p:nvSpPr>
        <p:spPr>
          <a:xfrm>
            <a:off x="336001" y="3230700"/>
            <a:ext cx="359998" cy="400110"/>
          </a:xfrm>
          <a:prstGeom prst="rect">
            <a:avLst/>
          </a:prstGeom>
          <a:noFill/>
        </p:spPr>
        <p:txBody>
          <a:bodyPr wrap="square" rtlCol="0">
            <a:spAutoFit/>
          </a:bodyPr>
          <a:lstStyle/>
          <a:p>
            <a:r>
              <a:rPr lang="en-GB" sz="2000" dirty="0"/>
              <a:t>2</a:t>
            </a:r>
            <a:endParaRPr lang="en-GB" sz="1400" dirty="0"/>
          </a:p>
        </p:txBody>
      </p:sp>
      <p:sp>
        <p:nvSpPr>
          <p:cNvPr id="15" name="TextBox 14">
            <a:extLst>
              <a:ext uri="{FF2B5EF4-FFF2-40B4-BE49-F238E27FC236}">
                <a16:creationId xmlns:a16="http://schemas.microsoft.com/office/drawing/2014/main" id="{F260951E-D731-4392-AA6B-7AFE8DFA6412}"/>
              </a:ext>
            </a:extLst>
          </p:cNvPr>
          <p:cNvSpPr txBox="1"/>
          <p:nvPr/>
        </p:nvSpPr>
        <p:spPr>
          <a:xfrm>
            <a:off x="336001" y="2521768"/>
            <a:ext cx="359998" cy="400110"/>
          </a:xfrm>
          <a:prstGeom prst="rect">
            <a:avLst/>
          </a:prstGeom>
          <a:noFill/>
        </p:spPr>
        <p:txBody>
          <a:bodyPr wrap="square" rtlCol="0">
            <a:spAutoFit/>
          </a:bodyPr>
          <a:lstStyle/>
          <a:p>
            <a:r>
              <a:rPr lang="en-GB" sz="2000" dirty="0"/>
              <a:t>3</a:t>
            </a:r>
            <a:endParaRPr lang="en-GB" sz="1400" dirty="0"/>
          </a:p>
        </p:txBody>
      </p:sp>
      <p:sp>
        <p:nvSpPr>
          <p:cNvPr id="18" name="TextBox 17">
            <a:extLst>
              <a:ext uri="{FF2B5EF4-FFF2-40B4-BE49-F238E27FC236}">
                <a16:creationId xmlns:a16="http://schemas.microsoft.com/office/drawing/2014/main" id="{7C7517D1-C3DB-4F6B-9F5F-573963CBB8A0}"/>
              </a:ext>
            </a:extLst>
          </p:cNvPr>
          <p:cNvSpPr txBox="1"/>
          <p:nvPr/>
        </p:nvSpPr>
        <p:spPr>
          <a:xfrm>
            <a:off x="336001" y="1812836"/>
            <a:ext cx="359998" cy="400110"/>
          </a:xfrm>
          <a:prstGeom prst="rect">
            <a:avLst/>
          </a:prstGeom>
          <a:noFill/>
        </p:spPr>
        <p:txBody>
          <a:bodyPr wrap="square" rtlCol="0">
            <a:spAutoFit/>
          </a:bodyPr>
          <a:lstStyle/>
          <a:p>
            <a:r>
              <a:rPr lang="en-GB" sz="2000" dirty="0"/>
              <a:t>4</a:t>
            </a:r>
            <a:endParaRPr lang="en-GB" sz="1400" dirty="0"/>
          </a:p>
        </p:txBody>
      </p:sp>
      <p:sp>
        <p:nvSpPr>
          <p:cNvPr id="2" name="Title 1">
            <a:extLst>
              <a:ext uri="{FF2B5EF4-FFF2-40B4-BE49-F238E27FC236}">
                <a16:creationId xmlns:a16="http://schemas.microsoft.com/office/drawing/2014/main" id="{1FEBC453-93CF-43AA-B769-4FE01595AAC5}"/>
              </a:ext>
            </a:extLst>
          </p:cNvPr>
          <p:cNvSpPr>
            <a:spLocks noGrp="1"/>
          </p:cNvSpPr>
          <p:nvPr>
            <p:ph type="title"/>
          </p:nvPr>
        </p:nvSpPr>
        <p:spPr>
          <a:xfrm>
            <a:off x="838200" y="365125"/>
            <a:ext cx="10515600" cy="847271"/>
          </a:xfrm>
        </p:spPr>
        <p:txBody>
          <a:bodyPr>
            <a:normAutofit fontScale="90000"/>
          </a:bodyPr>
          <a:lstStyle/>
          <a:p>
            <a:r>
              <a:rPr lang="en-GB" dirty="0" err="1"/>
              <a:t>RecurSIA</a:t>
            </a:r>
            <a:r>
              <a:rPr lang="en-GB" dirty="0"/>
              <a:t>: Recursive translatable pattern discovery</a:t>
            </a:r>
          </a:p>
        </p:txBody>
      </p:sp>
      <p:pic>
        <p:nvPicPr>
          <p:cNvPr id="4" name="Picture 3">
            <a:extLst>
              <a:ext uri="{FF2B5EF4-FFF2-40B4-BE49-F238E27FC236}">
                <a16:creationId xmlns:a16="http://schemas.microsoft.com/office/drawing/2014/main" id="{A83F27BE-6E6F-4442-BD93-D58DB6C3EF6F}"/>
              </a:ext>
            </a:extLst>
          </p:cNvPr>
          <p:cNvPicPr>
            <a:picLocks noChangeAspect="1"/>
          </p:cNvPicPr>
          <p:nvPr/>
        </p:nvPicPr>
        <p:blipFill>
          <a:blip r:embed="rId2"/>
          <a:stretch>
            <a:fillRect/>
          </a:stretch>
        </p:blipFill>
        <p:spPr>
          <a:xfrm>
            <a:off x="7536000" y="2422031"/>
            <a:ext cx="4135891" cy="2013938"/>
          </a:xfrm>
          <a:prstGeom prst="rect">
            <a:avLst/>
          </a:prstGeom>
        </p:spPr>
      </p:pic>
      <p:cxnSp>
        <p:nvCxnSpPr>
          <p:cNvPr id="8" name="Straight Connector 7">
            <a:extLst>
              <a:ext uri="{FF2B5EF4-FFF2-40B4-BE49-F238E27FC236}">
                <a16:creationId xmlns:a16="http://schemas.microsoft.com/office/drawing/2014/main" id="{AF25EBEE-291C-4A91-A56C-B81FA6256915}"/>
              </a:ext>
            </a:extLst>
          </p:cNvPr>
          <p:cNvCxnSpPr>
            <a:cxnSpLocks/>
          </p:cNvCxnSpPr>
          <p:nvPr/>
        </p:nvCxnSpPr>
        <p:spPr>
          <a:xfrm flipH="1">
            <a:off x="696000" y="4869000"/>
            <a:ext cx="684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E9B55A-D9AD-4DF3-8CE3-70A074A81431}"/>
              </a:ext>
            </a:extLst>
          </p:cNvPr>
          <p:cNvCxnSpPr>
            <a:cxnSpLocks/>
          </p:cNvCxnSpPr>
          <p:nvPr/>
        </p:nvCxnSpPr>
        <p:spPr>
          <a:xfrm flipV="1">
            <a:off x="696000" y="1624693"/>
            <a:ext cx="0" cy="3244308"/>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13DDCF2-C892-41AA-9A47-158DA9394E00}"/>
              </a:ext>
            </a:extLst>
          </p:cNvPr>
          <p:cNvSpPr txBox="1"/>
          <p:nvPr/>
        </p:nvSpPr>
        <p:spPr>
          <a:xfrm>
            <a:off x="545156" y="4988164"/>
            <a:ext cx="314510" cy="400110"/>
          </a:xfrm>
          <a:prstGeom prst="rect">
            <a:avLst/>
          </a:prstGeom>
          <a:noFill/>
        </p:spPr>
        <p:txBody>
          <a:bodyPr wrap="none" rtlCol="0">
            <a:spAutoFit/>
          </a:bodyPr>
          <a:lstStyle/>
          <a:p>
            <a:r>
              <a:rPr lang="en-GB" sz="2000" dirty="0"/>
              <a:t>0</a:t>
            </a:r>
            <a:endParaRPr lang="en-GB" dirty="0"/>
          </a:p>
        </p:txBody>
      </p:sp>
      <p:sp>
        <p:nvSpPr>
          <p:cNvPr id="36" name="TextBox 35">
            <a:extLst>
              <a:ext uri="{FF2B5EF4-FFF2-40B4-BE49-F238E27FC236}">
                <a16:creationId xmlns:a16="http://schemas.microsoft.com/office/drawing/2014/main" id="{374D86FF-75CD-4A41-8ED0-4CDF2F0419E7}"/>
              </a:ext>
            </a:extLst>
          </p:cNvPr>
          <p:cNvSpPr txBox="1"/>
          <p:nvPr/>
        </p:nvSpPr>
        <p:spPr>
          <a:xfrm>
            <a:off x="1056000" y="4998149"/>
            <a:ext cx="720000" cy="400110"/>
          </a:xfrm>
          <a:prstGeom prst="rect">
            <a:avLst/>
          </a:prstGeom>
          <a:noFill/>
        </p:spPr>
        <p:txBody>
          <a:bodyPr wrap="square" rtlCol="0">
            <a:spAutoFit/>
          </a:bodyPr>
          <a:lstStyle/>
          <a:p>
            <a:pPr algn="ctr"/>
            <a:r>
              <a:rPr lang="en-GB" sz="2000" dirty="0"/>
              <a:t>1</a:t>
            </a:r>
            <a:endParaRPr lang="en-GB" dirty="0"/>
          </a:p>
        </p:txBody>
      </p:sp>
      <p:sp>
        <p:nvSpPr>
          <p:cNvPr id="37" name="TextBox 36">
            <a:extLst>
              <a:ext uri="{FF2B5EF4-FFF2-40B4-BE49-F238E27FC236}">
                <a16:creationId xmlns:a16="http://schemas.microsoft.com/office/drawing/2014/main" id="{D36B8453-290A-436A-83A3-51C857141BD7}"/>
              </a:ext>
            </a:extLst>
          </p:cNvPr>
          <p:cNvSpPr txBox="1"/>
          <p:nvPr/>
        </p:nvSpPr>
        <p:spPr>
          <a:xfrm>
            <a:off x="1776000" y="4992793"/>
            <a:ext cx="720000" cy="400110"/>
          </a:xfrm>
          <a:prstGeom prst="rect">
            <a:avLst/>
          </a:prstGeom>
          <a:noFill/>
        </p:spPr>
        <p:txBody>
          <a:bodyPr wrap="square" rtlCol="0">
            <a:spAutoFit/>
          </a:bodyPr>
          <a:lstStyle/>
          <a:p>
            <a:pPr algn="ctr"/>
            <a:r>
              <a:rPr lang="en-GB" sz="2000" dirty="0"/>
              <a:t>2</a:t>
            </a:r>
            <a:endParaRPr lang="en-GB" dirty="0"/>
          </a:p>
        </p:txBody>
      </p:sp>
      <p:sp>
        <p:nvSpPr>
          <p:cNvPr id="38" name="TextBox 37">
            <a:extLst>
              <a:ext uri="{FF2B5EF4-FFF2-40B4-BE49-F238E27FC236}">
                <a16:creationId xmlns:a16="http://schemas.microsoft.com/office/drawing/2014/main" id="{2D4C3011-4A7B-4DC6-9F33-38378F2E5876}"/>
              </a:ext>
            </a:extLst>
          </p:cNvPr>
          <p:cNvSpPr txBox="1"/>
          <p:nvPr/>
        </p:nvSpPr>
        <p:spPr>
          <a:xfrm>
            <a:off x="2496000" y="5003505"/>
            <a:ext cx="720000" cy="400110"/>
          </a:xfrm>
          <a:prstGeom prst="rect">
            <a:avLst/>
          </a:prstGeom>
          <a:noFill/>
        </p:spPr>
        <p:txBody>
          <a:bodyPr wrap="square" rtlCol="0">
            <a:spAutoFit/>
          </a:bodyPr>
          <a:lstStyle/>
          <a:p>
            <a:pPr algn="ctr"/>
            <a:r>
              <a:rPr lang="en-GB" sz="2000" dirty="0"/>
              <a:t>3</a:t>
            </a:r>
            <a:endParaRPr lang="en-GB" dirty="0"/>
          </a:p>
        </p:txBody>
      </p:sp>
      <p:sp>
        <p:nvSpPr>
          <p:cNvPr id="39" name="TextBox 38">
            <a:extLst>
              <a:ext uri="{FF2B5EF4-FFF2-40B4-BE49-F238E27FC236}">
                <a16:creationId xmlns:a16="http://schemas.microsoft.com/office/drawing/2014/main" id="{63F8A933-6C64-444A-A0F3-6B6C422455E8}"/>
              </a:ext>
            </a:extLst>
          </p:cNvPr>
          <p:cNvSpPr txBox="1"/>
          <p:nvPr/>
        </p:nvSpPr>
        <p:spPr>
          <a:xfrm>
            <a:off x="3216000" y="4998149"/>
            <a:ext cx="720000" cy="400110"/>
          </a:xfrm>
          <a:prstGeom prst="rect">
            <a:avLst/>
          </a:prstGeom>
          <a:noFill/>
        </p:spPr>
        <p:txBody>
          <a:bodyPr wrap="square" rtlCol="0">
            <a:spAutoFit/>
          </a:bodyPr>
          <a:lstStyle/>
          <a:p>
            <a:pPr algn="ctr"/>
            <a:r>
              <a:rPr lang="en-GB" sz="2000" dirty="0"/>
              <a:t>4</a:t>
            </a:r>
            <a:endParaRPr lang="en-GB" dirty="0"/>
          </a:p>
        </p:txBody>
      </p:sp>
      <p:sp>
        <p:nvSpPr>
          <p:cNvPr id="40" name="TextBox 39">
            <a:extLst>
              <a:ext uri="{FF2B5EF4-FFF2-40B4-BE49-F238E27FC236}">
                <a16:creationId xmlns:a16="http://schemas.microsoft.com/office/drawing/2014/main" id="{0C13D9A4-D6EC-4525-B015-7B92ABEB636C}"/>
              </a:ext>
            </a:extLst>
          </p:cNvPr>
          <p:cNvSpPr txBox="1"/>
          <p:nvPr/>
        </p:nvSpPr>
        <p:spPr>
          <a:xfrm>
            <a:off x="3936000" y="4999683"/>
            <a:ext cx="720000" cy="400110"/>
          </a:xfrm>
          <a:prstGeom prst="rect">
            <a:avLst/>
          </a:prstGeom>
          <a:noFill/>
        </p:spPr>
        <p:txBody>
          <a:bodyPr wrap="square" rtlCol="0">
            <a:spAutoFit/>
          </a:bodyPr>
          <a:lstStyle/>
          <a:p>
            <a:pPr algn="ctr"/>
            <a:r>
              <a:rPr lang="en-GB" sz="2000" dirty="0"/>
              <a:t>5</a:t>
            </a:r>
            <a:endParaRPr lang="en-GB" dirty="0"/>
          </a:p>
        </p:txBody>
      </p:sp>
      <p:sp>
        <p:nvSpPr>
          <p:cNvPr id="41" name="TextBox 40">
            <a:extLst>
              <a:ext uri="{FF2B5EF4-FFF2-40B4-BE49-F238E27FC236}">
                <a16:creationId xmlns:a16="http://schemas.microsoft.com/office/drawing/2014/main" id="{A485F437-340B-4F3C-8D4A-350BDFFC20EB}"/>
              </a:ext>
            </a:extLst>
          </p:cNvPr>
          <p:cNvSpPr txBox="1"/>
          <p:nvPr/>
        </p:nvSpPr>
        <p:spPr>
          <a:xfrm>
            <a:off x="4656000" y="4994327"/>
            <a:ext cx="720000" cy="400110"/>
          </a:xfrm>
          <a:prstGeom prst="rect">
            <a:avLst/>
          </a:prstGeom>
          <a:noFill/>
        </p:spPr>
        <p:txBody>
          <a:bodyPr wrap="square" rtlCol="0">
            <a:spAutoFit/>
          </a:bodyPr>
          <a:lstStyle/>
          <a:p>
            <a:pPr algn="ctr"/>
            <a:r>
              <a:rPr lang="en-GB" sz="2000" dirty="0"/>
              <a:t>6</a:t>
            </a:r>
            <a:endParaRPr lang="en-GB" dirty="0"/>
          </a:p>
        </p:txBody>
      </p:sp>
      <p:sp>
        <p:nvSpPr>
          <p:cNvPr id="42" name="TextBox 41">
            <a:extLst>
              <a:ext uri="{FF2B5EF4-FFF2-40B4-BE49-F238E27FC236}">
                <a16:creationId xmlns:a16="http://schemas.microsoft.com/office/drawing/2014/main" id="{E1231C12-D823-4C0E-88FC-7DA2ED8B347B}"/>
              </a:ext>
            </a:extLst>
          </p:cNvPr>
          <p:cNvSpPr txBox="1"/>
          <p:nvPr/>
        </p:nvSpPr>
        <p:spPr>
          <a:xfrm>
            <a:off x="5376000" y="5005039"/>
            <a:ext cx="720000" cy="400110"/>
          </a:xfrm>
          <a:prstGeom prst="rect">
            <a:avLst/>
          </a:prstGeom>
          <a:noFill/>
        </p:spPr>
        <p:txBody>
          <a:bodyPr wrap="square" rtlCol="0">
            <a:spAutoFit/>
          </a:bodyPr>
          <a:lstStyle/>
          <a:p>
            <a:pPr algn="ctr"/>
            <a:r>
              <a:rPr lang="en-GB" sz="2000" dirty="0"/>
              <a:t>7</a:t>
            </a:r>
            <a:endParaRPr lang="en-GB" dirty="0"/>
          </a:p>
        </p:txBody>
      </p:sp>
      <p:sp>
        <p:nvSpPr>
          <p:cNvPr id="43" name="TextBox 42">
            <a:extLst>
              <a:ext uri="{FF2B5EF4-FFF2-40B4-BE49-F238E27FC236}">
                <a16:creationId xmlns:a16="http://schemas.microsoft.com/office/drawing/2014/main" id="{AB51266E-6973-405C-A6EC-B19D19113273}"/>
              </a:ext>
            </a:extLst>
          </p:cNvPr>
          <p:cNvSpPr txBox="1"/>
          <p:nvPr/>
        </p:nvSpPr>
        <p:spPr>
          <a:xfrm>
            <a:off x="6096000" y="4999683"/>
            <a:ext cx="720000" cy="400110"/>
          </a:xfrm>
          <a:prstGeom prst="rect">
            <a:avLst/>
          </a:prstGeom>
          <a:noFill/>
        </p:spPr>
        <p:txBody>
          <a:bodyPr wrap="square" rtlCol="0">
            <a:spAutoFit/>
          </a:bodyPr>
          <a:lstStyle/>
          <a:p>
            <a:pPr algn="ctr"/>
            <a:r>
              <a:rPr lang="en-GB" sz="2000" dirty="0"/>
              <a:t>8</a:t>
            </a:r>
            <a:endParaRPr lang="en-GB" dirty="0"/>
          </a:p>
        </p:txBody>
      </p:sp>
      <p:sp>
        <p:nvSpPr>
          <p:cNvPr id="44" name="TextBox 43">
            <a:extLst>
              <a:ext uri="{FF2B5EF4-FFF2-40B4-BE49-F238E27FC236}">
                <a16:creationId xmlns:a16="http://schemas.microsoft.com/office/drawing/2014/main" id="{3CAF2227-7BE6-4FE3-8480-550DB8E44308}"/>
              </a:ext>
            </a:extLst>
          </p:cNvPr>
          <p:cNvSpPr txBox="1"/>
          <p:nvPr/>
        </p:nvSpPr>
        <p:spPr>
          <a:xfrm>
            <a:off x="6816000" y="4988164"/>
            <a:ext cx="720000" cy="400110"/>
          </a:xfrm>
          <a:prstGeom prst="rect">
            <a:avLst/>
          </a:prstGeom>
          <a:noFill/>
        </p:spPr>
        <p:txBody>
          <a:bodyPr wrap="square" rtlCol="0">
            <a:spAutoFit/>
          </a:bodyPr>
          <a:lstStyle/>
          <a:p>
            <a:pPr algn="ctr"/>
            <a:r>
              <a:rPr lang="en-GB" sz="2000" dirty="0"/>
              <a:t>9</a:t>
            </a:r>
            <a:endParaRPr lang="en-GB" dirty="0"/>
          </a:p>
        </p:txBody>
      </p:sp>
      <p:sp>
        <p:nvSpPr>
          <p:cNvPr id="45" name="Oval 44">
            <a:extLst>
              <a:ext uri="{FF2B5EF4-FFF2-40B4-BE49-F238E27FC236}">
                <a16:creationId xmlns:a16="http://schemas.microsoft.com/office/drawing/2014/main" id="{5CEB2C61-C2AA-426F-A65E-BCE52F361340}"/>
              </a:ext>
            </a:extLst>
          </p:cNvPr>
          <p:cNvSpPr/>
          <p:nvPr/>
        </p:nvSpPr>
        <p:spPr>
          <a:xfrm>
            <a:off x="627556" y="4773316"/>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47E35442-21B9-4868-8724-7C4BD9361945}"/>
              </a:ext>
            </a:extLst>
          </p:cNvPr>
          <p:cNvSpPr/>
          <p:nvPr/>
        </p:nvSpPr>
        <p:spPr>
          <a:xfrm>
            <a:off x="627556" y="4064384"/>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D05E7B98-D31C-4FDB-A98A-A891CFC02F08}"/>
              </a:ext>
            </a:extLst>
          </p:cNvPr>
          <p:cNvSpPr/>
          <p:nvPr/>
        </p:nvSpPr>
        <p:spPr>
          <a:xfrm>
            <a:off x="1347557" y="4773316"/>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CBFC709F-E2EE-47F4-8459-A0453D843941}"/>
              </a:ext>
            </a:extLst>
          </p:cNvPr>
          <p:cNvSpPr/>
          <p:nvPr/>
        </p:nvSpPr>
        <p:spPr>
          <a:xfrm>
            <a:off x="1347557" y="4064384"/>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887231CE-709A-4697-B034-C080AB371D52}"/>
              </a:ext>
            </a:extLst>
          </p:cNvPr>
          <p:cNvSpPr/>
          <p:nvPr/>
        </p:nvSpPr>
        <p:spPr>
          <a:xfrm>
            <a:off x="2067557" y="4064384"/>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43ABDBE2-3935-4159-824F-FBEF980519AB}"/>
              </a:ext>
            </a:extLst>
          </p:cNvPr>
          <p:cNvSpPr/>
          <p:nvPr/>
        </p:nvSpPr>
        <p:spPr>
          <a:xfrm>
            <a:off x="2787557" y="4772240"/>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80AE53EB-10D5-40E1-B789-FA98D2AF2886}"/>
              </a:ext>
            </a:extLst>
          </p:cNvPr>
          <p:cNvSpPr/>
          <p:nvPr/>
        </p:nvSpPr>
        <p:spPr>
          <a:xfrm>
            <a:off x="2787557" y="4064384"/>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8F0A5A4E-E0BE-4966-9638-B88FC8D65735}"/>
              </a:ext>
            </a:extLst>
          </p:cNvPr>
          <p:cNvSpPr/>
          <p:nvPr/>
        </p:nvSpPr>
        <p:spPr>
          <a:xfrm>
            <a:off x="3507556" y="4772240"/>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1A5F82DD-7E60-4E48-BEB3-5C19C4A44B0B}"/>
              </a:ext>
            </a:extLst>
          </p:cNvPr>
          <p:cNvSpPr/>
          <p:nvPr/>
        </p:nvSpPr>
        <p:spPr>
          <a:xfrm>
            <a:off x="4227557" y="4773316"/>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A3F9CDA1-3B51-40E8-82B3-4B0C3AA87E71}"/>
              </a:ext>
            </a:extLst>
          </p:cNvPr>
          <p:cNvSpPr/>
          <p:nvPr/>
        </p:nvSpPr>
        <p:spPr>
          <a:xfrm>
            <a:off x="4227557" y="406438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165C99BC-14F5-43E7-BD22-91D0CE3C2BC8}"/>
              </a:ext>
            </a:extLst>
          </p:cNvPr>
          <p:cNvSpPr/>
          <p:nvPr/>
        </p:nvSpPr>
        <p:spPr>
          <a:xfrm>
            <a:off x="4947558" y="4773316"/>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C9B80D90-B882-4D06-ABF2-7BF96EA23A33}"/>
              </a:ext>
            </a:extLst>
          </p:cNvPr>
          <p:cNvSpPr/>
          <p:nvPr/>
        </p:nvSpPr>
        <p:spPr>
          <a:xfrm>
            <a:off x="4947558" y="406438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1425D538-1E2D-4916-A883-C2C3FCBAD52E}"/>
              </a:ext>
            </a:extLst>
          </p:cNvPr>
          <p:cNvSpPr/>
          <p:nvPr/>
        </p:nvSpPr>
        <p:spPr>
          <a:xfrm>
            <a:off x="5667558" y="406438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910AFD60-A001-49E9-A984-3307C1605FFC}"/>
              </a:ext>
            </a:extLst>
          </p:cNvPr>
          <p:cNvSpPr/>
          <p:nvPr/>
        </p:nvSpPr>
        <p:spPr>
          <a:xfrm>
            <a:off x="6387558" y="4772240"/>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CE9C9E32-2FB0-4BD4-9FFA-23CF48CCF79F}"/>
              </a:ext>
            </a:extLst>
          </p:cNvPr>
          <p:cNvSpPr/>
          <p:nvPr/>
        </p:nvSpPr>
        <p:spPr>
          <a:xfrm>
            <a:off x="6387558" y="4064384"/>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91473A2D-7289-4A4D-A16E-7F3276AC7D1C}"/>
              </a:ext>
            </a:extLst>
          </p:cNvPr>
          <p:cNvSpPr/>
          <p:nvPr/>
        </p:nvSpPr>
        <p:spPr>
          <a:xfrm>
            <a:off x="7107557" y="4772240"/>
            <a:ext cx="136886" cy="150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FC46CE79-283C-4F27-84EF-EF48387F84AB}"/>
              </a:ext>
            </a:extLst>
          </p:cNvPr>
          <p:cNvSpPr/>
          <p:nvPr/>
        </p:nvSpPr>
        <p:spPr>
          <a:xfrm>
            <a:off x="627556" y="2646520"/>
            <a:ext cx="136886" cy="15060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46B9EBC6-BD7E-4E00-A482-96021B15B36C}"/>
              </a:ext>
            </a:extLst>
          </p:cNvPr>
          <p:cNvSpPr/>
          <p:nvPr/>
        </p:nvSpPr>
        <p:spPr>
          <a:xfrm>
            <a:off x="627556" y="1937588"/>
            <a:ext cx="136886" cy="15060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05CB369-D0C3-48B6-877C-95B2FDF004B7}"/>
              </a:ext>
            </a:extLst>
          </p:cNvPr>
          <p:cNvSpPr/>
          <p:nvPr/>
        </p:nvSpPr>
        <p:spPr>
          <a:xfrm>
            <a:off x="1347557" y="2646520"/>
            <a:ext cx="136886" cy="15060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FB7D6356-0112-4591-8EDC-89EB47C5F075}"/>
              </a:ext>
            </a:extLst>
          </p:cNvPr>
          <p:cNvSpPr/>
          <p:nvPr/>
        </p:nvSpPr>
        <p:spPr>
          <a:xfrm>
            <a:off x="1347557" y="1937588"/>
            <a:ext cx="136886" cy="15060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B77975E2-B25D-4ABD-96E4-A76CAD95A646}"/>
              </a:ext>
            </a:extLst>
          </p:cNvPr>
          <p:cNvSpPr/>
          <p:nvPr/>
        </p:nvSpPr>
        <p:spPr>
          <a:xfrm>
            <a:off x="2067557" y="1937588"/>
            <a:ext cx="136886" cy="15060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7D7FC68D-DA74-4044-A9FE-EFF86C464605}"/>
              </a:ext>
            </a:extLst>
          </p:cNvPr>
          <p:cNvSpPr/>
          <p:nvPr/>
        </p:nvSpPr>
        <p:spPr>
          <a:xfrm>
            <a:off x="2787557" y="2645444"/>
            <a:ext cx="136886" cy="15060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501A48B2-EA7C-4C71-B305-D6706C7A80AE}"/>
              </a:ext>
            </a:extLst>
          </p:cNvPr>
          <p:cNvSpPr/>
          <p:nvPr/>
        </p:nvSpPr>
        <p:spPr>
          <a:xfrm>
            <a:off x="2787557" y="1937588"/>
            <a:ext cx="136886" cy="15060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48E44797-2016-41C7-841C-A1745D92A4AB}"/>
              </a:ext>
            </a:extLst>
          </p:cNvPr>
          <p:cNvSpPr/>
          <p:nvPr/>
        </p:nvSpPr>
        <p:spPr>
          <a:xfrm>
            <a:off x="3507556" y="2645444"/>
            <a:ext cx="136886" cy="15060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626DBE2-EEA0-4D45-8BD2-6E1F99427A2C}"/>
              </a:ext>
            </a:extLst>
          </p:cNvPr>
          <p:cNvPicPr>
            <a:picLocks noChangeAspect="1"/>
          </p:cNvPicPr>
          <p:nvPr/>
        </p:nvPicPr>
        <p:blipFill>
          <a:blip r:embed="rId3"/>
          <a:stretch>
            <a:fillRect/>
          </a:stretch>
        </p:blipFill>
        <p:spPr>
          <a:xfrm>
            <a:off x="764442" y="5638216"/>
            <a:ext cx="9810063" cy="303013"/>
          </a:xfrm>
          <a:prstGeom prst="rect">
            <a:avLst/>
          </a:prstGeom>
        </p:spPr>
      </p:pic>
      <p:sp>
        <p:nvSpPr>
          <p:cNvPr id="5" name="Rectangle: Rounded Corners 4">
            <a:extLst>
              <a:ext uri="{FF2B5EF4-FFF2-40B4-BE49-F238E27FC236}">
                <a16:creationId xmlns:a16="http://schemas.microsoft.com/office/drawing/2014/main" id="{51358F44-A335-4AC7-A9AA-04A59521FC10}"/>
              </a:ext>
            </a:extLst>
          </p:cNvPr>
          <p:cNvSpPr/>
          <p:nvPr/>
        </p:nvSpPr>
        <p:spPr>
          <a:xfrm>
            <a:off x="1024617" y="5628232"/>
            <a:ext cx="7258051" cy="3030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21A52277-F21B-447D-85CA-6177805A401C}"/>
              </a:ext>
            </a:extLst>
          </p:cNvPr>
          <p:cNvCxnSpPr/>
          <p:nvPr/>
        </p:nvCxnSpPr>
        <p:spPr>
          <a:xfrm flipV="1">
            <a:off x="859666" y="2722789"/>
            <a:ext cx="0" cy="214621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BC0AA769-E2B8-45A2-B962-2E70FD049C4F}"/>
              </a:ext>
            </a:extLst>
          </p:cNvPr>
          <p:cNvSpPr/>
          <p:nvPr/>
        </p:nvSpPr>
        <p:spPr>
          <a:xfrm>
            <a:off x="8650061" y="5638216"/>
            <a:ext cx="755196" cy="29303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FD6B8B9A-089C-4228-A906-3ED3DC8D1156}"/>
              </a:ext>
            </a:extLst>
          </p:cNvPr>
          <p:cNvSpPr/>
          <p:nvPr/>
        </p:nvSpPr>
        <p:spPr>
          <a:xfrm>
            <a:off x="7535998" y="2645444"/>
            <a:ext cx="1759628" cy="276431"/>
          </a:xfrm>
          <a:prstGeom prst="round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51043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D5928AC-8840-47F0-8157-FE9AD32C15B9}"/>
              </a:ext>
            </a:extLst>
          </p:cNvPr>
          <p:cNvSpPr txBox="1"/>
          <p:nvPr/>
        </p:nvSpPr>
        <p:spPr>
          <a:xfrm>
            <a:off x="336001" y="4648564"/>
            <a:ext cx="359998" cy="400110"/>
          </a:xfrm>
          <a:prstGeom prst="rect">
            <a:avLst/>
          </a:prstGeom>
          <a:noFill/>
        </p:spPr>
        <p:txBody>
          <a:bodyPr wrap="square" rtlCol="0">
            <a:spAutoFit/>
          </a:bodyPr>
          <a:lstStyle/>
          <a:p>
            <a:r>
              <a:rPr lang="en-GB" sz="2000" dirty="0"/>
              <a:t>0</a:t>
            </a:r>
            <a:endParaRPr lang="en-GB" sz="1400" dirty="0"/>
          </a:p>
        </p:txBody>
      </p:sp>
      <p:sp>
        <p:nvSpPr>
          <p:cNvPr id="13" name="TextBox 12">
            <a:extLst>
              <a:ext uri="{FF2B5EF4-FFF2-40B4-BE49-F238E27FC236}">
                <a16:creationId xmlns:a16="http://schemas.microsoft.com/office/drawing/2014/main" id="{A0C699B3-5E6B-4C3E-96BD-14879C826575}"/>
              </a:ext>
            </a:extLst>
          </p:cNvPr>
          <p:cNvSpPr txBox="1"/>
          <p:nvPr/>
        </p:nvSpPr>
        <p:spPr>
          <a:xfrm>
            <a:off x="336001" y="3939632"/>
            <a:ext cx="359998" cy="400110"/>
          </a:xfrm>
          <a:prstGeom prst="rect">
            <a:avLst/>
          </a:prstGeom>
          <a:noFill/>
        </p:spPr>
        <p:txBody>
          <a:bodyPr wrap="square" rtlCol="0">
            <a:spAutoFit/>
          </a:bodyPr>
          <a:lstStyle/>
          <a:p>
            <a:r>
              <a:rPr lang="en-GB" sz="2000" dirty="0"/>
              <a:t>1</a:t>
            </a:r>
            <a:endParaRPr lang="en-GB" sz="1400" dirty="0"/>
          </a:p>
        </p:txBody>
      </p:sp>
      <p:sp>
        <p:nvSpPr>
          <p:cNvPr id="14" name="TextBox 13">
            <a:extLst>
              <a:ext uri="{FF2B5EF4-FFF2-40B4-BE49-F238E27FC236}">
                <a16:creationId xmlns:a16="http://schemas.microsoft.com/office/drawing/2014/main" id="{F807DB18-8D36-4178-A11C-3CA2AB0C0A1F}"/>
              </a:ext>
            </a:extLst>
          </p:cNvPr>
          <p:cNvSpPr txBox="1"/>
          <p:nvPr/>
        </p:nvSpPr>
        <p:spPr>
          <a:xfrm>
            <a:off x="336001" y="3230700"/>
            <a:ext cx="359998" cy="400110"/>
          </a:xfrm>
          <a:prstGeom prst="rect">
            <a:avLst/>
          </a:prstGeom>
          <a:noFill/>
        </p:spPr>
        <p:txBody>
          <a:bodyPr wrap="square" rtlCol="0">
            <a:spAutoFit/>
          </a:bodyPr>
          <a:lstStyle/>
          <a:p>
            <a:r>
              <a:rPr lang="en-GB" sz="2000" dirty="0"/>
              <a:t>2</a:t>
            </a:r>
            <a:endParaRPr lang="en-GB" sz="1400" dirty="0"/>
          </a:p>
        </p:txBody>
      </p:sp>
      <p:sp>
        <p:nvSpPr>
          <p:cNvPr id="15" name="TextBox 14">
            <a:extLst>
              <a:ext uri="{FF2B5EF4-FFF2-40B4-BE49-F238E27FC236}">
                <a16:creationId xmlns:a16="http://schemas.microsoft.com/office/drawing/2014/main" id="{F260951E-D731-4392-AA6B-7AFE8DFA6412}"/>
              </a:ext>
            </a:extLst>
          </p:cNvPr>
          <p:cNvSpPr txBox="1"/>
          <p:nvPr/>
        </p:nvSpPr>
        <p:spPr>
          <a:xfrm>
            <a:off x="336001" y="2521768"/>
            <a:ext cx="359998" cy="400110"/>
          </a:xfrm>
          <a:prstGeom prst="rect">
            <a:avLst/>
          </a:prstGeom>
          <a:noFill/>
        </p:spPr>
        <p:txBody>
          <a:bodyPr wrap="square" rtlCol="0">
            <a:spAutoFit/>
          </a:bodyPr>
          <a:lstStyle/>
          <a:p>
            <a:r>
              <a:rPr lang="en-GB" sz="2000" dirty="0"/>
              <a:t>3</a:t>
            </a:r>
            <a:endParaRPr lang="en-GB" sz="1400" dirty="0"/>
          </a:p>
        </p:txBody>
      </p:sp>
      <p:sp>
        <p:nvSpPr>
          <p:cNvPr id="18" name="TextBox 17">
            <a:extLst>
              <a:ext uri="{FF2B5EF4-FFF2-40B4-BE49-F238E27FC236}">
                <a16:creationId xmlns:a16="http://schemas.microsoft.com/office/drawing/2014/main" id="{7C7517D1-C3DB-4F6B-9F5F-573963CBB8A0}"/>
              </a:ext>
            </a:extLst>
          </p:cNvPr>
          <p:cNvSpPr txBox="1"/>
          <p:nvPr/>
        </p:nvSpPr>
        <p:spPr>
          <a:xfrm>
            <a:off x="336001" y="1812836"/>
            <a:ext cx="359998" cy="400110"/>
          </a:xfrm>
          <a:prstGeom prst="rect">
            <a:avLst/>
          </a:prstGeom>
          <a:noFill/>
        </p:spPr>
        <p:txBody>
          <a:bodyPr wrap="square" rtlCol="0">
            <a:spAutoFit/>
          </a:bodyPr>
          <a:lstStyle/>
          <a:p>
            <a:r>
              <a:rPr lang="en-GB" sz="2000" dirty="0"/>
              <a:t>4</a:t>
            </a:r>
            <a:endParaRPr lang="en-GB" sz="1400" dirty="0"/>
          </a:p>
        </p:txBody>
      </p:sp>
      <p:sp>
        <p:nvSpPr>
          <p:cNvPr id="2" name="Title 1">
            <a:extLst>
              <a:ext uri="{FF2B5EF4-FFF2-40B4-BE49-F238E27FC236}">
                <a16:creationId xmlns:a16="http://schemas.microsoft.com/office/drawing/2014/main" id="{1FEBC453-93CF-43AA-B769-4FE01595AAC5}"/>
              </a:ext>
            </a:extLst>
          </p:cNvPr>
          <p:cNvSpPr>
            <a:spLocks noGrp="1"/>
          </p:cNvSpPr>
          <p:nvPr>
            <p:ph type="title"/>
          </p:nvPr>
        </p:nvSpPr>
        <p:spPr>
          <a:xfrm>
            <a:off x="838200" y="365125"/>
            <a:ext cx="10515600" cy="847271"/>
          </a:xfrm>
        </p:spPr>
        <p:txBody>
          <a:bodyPr>
            <a:normAutofit fontScale="90000"/>
          </a:bodyPr>
          <a:lstStyle/>
          <a:p>
            <a:r>
              <a:rPr lang="en-GB" dirty="0" err="1"/>
              <a:t>RecurSIA</a:t>
            </a:r>
            <a:r>
              <a:rPr lang="en-GB" dirty="0"/>
              <a:t>: Recursive translatable pattern discovery</a:t>
            </a:r>
          </a:p>
        </p:txBody>
      </p:sp>
      <p:pic>
        <p:nvPicPr>
          <p:cNvPr id="4" name="Picture 3">
            <a:extLst>
              <a:ext uri="{FF2B5EF4-FFF2-40B4-BE49-F238E27FC236}">
                <a16:creationId xmlns:a16="http://schemas.microsoft.com/office/drawing/2014/main" id="{A83F27BE-6E6F-4442-BD93-D58DB6C3EF6F}"/>
              </a:ext>
            </a:extLst>
          </p:cNvPr>
          <p:cNvPicPr>
            <a:picLocks noChangeAspect="1"/>
          </p:cNvPicPr>
          <p:nvPr/>
        </p:nvPicPr>
        <p:blipFill>
          <a:blip r:embed="rId2"/>
          <a:stretch>
            <a:fillRect/>
          </a:stretch>
        </p:blipFill>
        <p:spPr>
          <a:xfrm>
            <a:off x="7536000" y="2422031"/>
            <a:ext cx="4135891" cy="2013938"/>
          </a:xfrm>
          <a:prstGeom prst="rect">
            <a:avLst/>
          </a:prstGeom>
        </p:spPr>
      </p:pic>
      <p:cxnSp>
        <p:nvCxnSpPr>
          <p:cNvPr id="8" name="Straight Connector 7">
            <a:extLst>
              <a:ext uri="{FF2B5EF4-FFF2-40B4-BE49-F238E27FC236}">
                <a16:creationId xmlns:a16="http://schemas.microsoft.com/office/drawing/2014/main" id="{AF25EBEE-291C-4A91-A56C-B81FA6256915}"/>
              </a:ext>
            </a:extLst>
          </p:cNvPr>
          <p:cNvCxnSpPr>
            <a:cxnSpLocks/>
          </p:cNvCxnSpPr>
          <p:nvPr/>
        </p:nvCxnSpPr>
        <p:spPr>
          <a:xfrm flipH="1">
            <a:off x="696000" y="4869000"/>
            <a:ext cx="684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E9B55A-D9AD-4DF3-8CE3-70A074A81431}"/>
              </a:ext>
            </a:extLst>
          </p:cNvPr>
          <p:cNvCxnSpPr>
            <a:cxnSpLocks/>
          </p:cNvCxnSpPr>
          <p:nvPr/>
        </p:nvCxnSpPr>
        <p:spPr>
          <a:xfrm flipV="1">
            <a:off x="696000" y="1624693"/>
            <a:ext cx="0" cy="3244308"/>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13DDCF2-C892-41AA-9A47-158DA9394E00}"/>
              </a:ext>
            </a:extLst>
          </p:cNvPr>
          <p:cNvSpPr txBox="1"/>
          <p:nvPr/>
        </p:nvSpPr>
        <p:spPr>
          <a:xfrm>
            <a:off x="545156" y="4988164"/>
            <a:ext cx="314510" cy="400110"/>
          </a:xfrm>
          <a:prstGeom prst="rect">
            <a:avLst/>
          </a:prstGeom>
          <a:noFill/>
        </p:spPr>
        <p:txBody>
          <a:bodyPr wrap="none" rtlCol="0">
            <a:spAutoFit/>
          </a:bodyPr>
          <a:lstStyle/>
          <a:p>
            <a:r>
              <a:rPr lang="en-GB" sz="2000" dirty="0"/>
              <a:t>0</a:t>
            </a:r>
            <a:endParaRPr lang="en-GB" dirty="0"/>
          </a:p>
        </p:txBody>
      </p:sp>
      <p:sp>
        <p:nvSpPr>
          <p:cNvPr id="36" name="TextBox 35">
            <a:extLst>
              <a:ext uri="{FF2B5EF4-FFF2-40B4-BE49-F238E27FC236}">
                <a16:creationId xmlns:a16="http://schemas.microsoft.com/office/drawing/2014/main" id="{374D86FF-75CD-4A41-8ED0-4CDF2F0419E7}"/>
              </a:ext>
            </a:extLst>
          </p:cNvPr>
          <p:cNvSpPr txBox="1"/>
          <p:nvPr/>
        </p:nvSpPr>
        <p:spPr>
          <a:xfrm>
            <a:off x="1056000" y="4998149"/>
            <a:ext cx="720000" cy="400110"/>
          </a:xfrm>
          <a:prstGeom prst="rect">
            <a:avLst/>
          </a:prstGeom>
          <a:noFill/>
        </p:spPr>
        <p:txBody>
          <a:bodyPr wrap="square" rtlCol="0">
            <a:spAutoFit/>
          </a:bodyPr>
          <a:lstStyle/>
          <a:p>
            <a:pPr algn="ctr"/>
            <a:r>
              <a:rPr lang="en-GB" sz="2000" dirty="0"/>
              <a:t>1</a:t>
            </a:r>
            <a:endParaRPr lang="en-GB" dirty="0"/>
          </a:p>
        </p:txBody>
      </p:sp>
      <p:sp>
        <p:nvSpPr>
          <p:cNvPr id="37" name="TextBox 36">
            <a:extLst>
              <a:ext uri="{FF2B5EF4-FFF2-40B4-BE49-F238E27FC236}">
                <a16:creationId xmlns:a16="http://schemas.microsoft.com/office/drawing/2014/main" id="{D36B8453-290A-436A-83A3-51C857141BD7}"/>
              </a:ext>
            </a:extLst>
          </p:cNvPr>
          <p:cNvSpPr txBox="1"/>
          <p:nvPr/>
        </p:nvSpPr>
        <p:spPr>
          <a:xfrm>
            <a:off x="1776000" y="4992793"/>
            <a:ext cx="720000" cy="400110"/>
          </a:xfrm>
          <a:prstGeom prst="rect">
            <a:avLst/>
          </a:prstGeom>
          <a:noFill/>
        </p:spPr>
        <p:txBody>
          <a:bodyPr wrap="square" rtlCol="0">
            <a:spAutoFit/>
          </a:bodyPr>
          <a:lstStyle/>
          <a:p>
            <a:pPr algn="ctr"/>
            <a:r>
              <a:rPr lang="en-GB" sz="2000" dirty="0"/>
              <a:t>2</a:t>
            </a:r>
            <a:endParaRPr lang="en-GB" dirty="0"/>
          </a:p>
        </p:txBody>
      </p:sp>
      <p:sp>
        <p:nvSpPr>
          <p:cNvPr id="38" name="TextBox 37">
            <a:extLst>
              <a:ext uri="{FF2B5EF4-FFF2-40B4-BE49-F238E27FC236}">
                <a16:creationId xmlns:a16="http://schemas.microsoft.com/office/drawing/2014/main" id="{2D4C3011-4A7B-4DC6-9F33-38378F2E5876}"/>
              </a:ext>
            </a:extLst>
          </p:cNvPr>
          <p:cNvSpPr txBox="1"/>
          <p:nvPr/>
        </p:nvSpPr>
        <p:spPr>
          <a:xfrm>
            <a:off x="2496000" y="5003505"/>
            <a:ext cx="720000" cy="400110"/>
          </a:xfrm>
          <a:prstGeom prst="rect">
            <a:avLst/>
          </a:prstGeom>
          <a:noFill/>
        </p:spPr>
        <p:txBody>
          <a:bodyPr wrap="square" rtlCol="0">
            <a:spAutoFit/>
          </a:bodyPr>
          <a:lstStyle/>
          <a:p>
            <a:pPr algn="ctr"/>
            <a:r>
              <a:rPr lang="en-GB" sz="2000" dirty="0"/>
              <a:t>3</a:t>
            </a:r>
            <a:endParaRPr lang="en-GB" dirty="0"/>
          </a:p>
        </p:txBody>
      </p:sp>
      <p:sp>
        <p:nvSpPr>
          <p:cNvPr id="39" name="TextBox 38">
            <a:extLst>
              <a:ext uri="{FF2B5EF4-FFF2-40B4-BE49-F238E27FC236}">
                <a16:creationId xmlns:a16="http://schemas.microsoft.com/office/drawing/2014/main" id="{63F8A933-6C64-444A-A0F3-6B6C422455E8}"/>
              </a:ext>
            </a:extLst>
          </p:cNvPr>
          <p:cNvSpPr txBox="1"/>
          <p:nvPr/>
        </p:nvSpPr>
        <p:spPr>
          <a:xfrm>
            <a:off x="3216000" y="4998149"/>
            <a:ext cx="720000" cy="400110"/>
          </a:xfrm>
          <a:prstGeom prst="rect">
            <a:avLst/>
          </a:prstGeom>
          <a:noFill/>
        </p:spPr>
        <p:txBody>
          <a:bodyPr wrap="square" rtlCol="0">
            <a:spAutoFit/>
          </a:bodyPr>
          <a:lstStyle/>
          <a:p>
            <a:pPr algn="ctr"/>
            <a:r>
              <a:rPr lang="en-GB" sz="2000" dirty="0"/>
              <a:t>4</a:t>
            </a:r>
            <a:endParaRPr lang="en-GB" dirty="0"/>
          </a:p>
        </p:txBody>
      </p:sp>
      <p:sp>
        <p:nvSpPr>
          <p:cNvPr id="40" name="TextBox 39">
            <a:extLst>
              <a:ext uri="{FF2B5EF4-FFF2-40B4-BE49-F238E27FC236}">
                <a16:creationId xmlns:a16="http://schemas.microsoft.com/office/drawing/2014/main" id="{0C13D9A4-D6EC-4525-B015-7B92ABEB636C}"/>
              </a:ext>
            </a:extLst>
          </p:cNvPr>
          <p:cNvSpPr txBox="1"/>
          <p:nvPr/>
        </p:nvSpPr>
        <p:spPr>
          <a:xfrm>
            <a:off x="3936000" y="4999683"/>
            <a:ext cx="720000" cy="400110"/>
          </a:xfrm>
          <a:prstGeom prst="rect">
            <a:avLst/>
          </a:prstGeom>
          <a:noFill/>
        </p:spPr>
        <p:txBody>
          <a:bodyPr wrap="square" rtlCol="0">
            <a:spAutoFit/>
          </a:bodyPr>
          <a:lstStyle/>
          <a:p>
            <a:pPr algn="ctr"/>
            <a:r>
              <a:rPr lang="en-GB" sz="2000" dirty="0"/>
              <a:t>5</a:t>
            </a:r>
            <a:endParaRPr lang="en-GB" dirty="0"/>
          </a:p>
        </p:txBody>
      </p:sp>
      <p:sp>
        <p:nvSpPr>
          <p:cNvPr id="41" name="TextBox 40">
            <a:extLst>
              <a:ext uri="{FF2B5EF4-FFF2-40B4-BE49-F238E27FC236}">
                <a16:creationId xmlns:a16="http://schemas.microsoft.com/office/drawing/2014/main" id="{A485F437-340B-4F3C-8D4A-350BDFFC20EB}"/>
              </a:ext>
            </a:extLst>
          </p:cNvPr>
          <p:cNvSpPr txBox="1"/>
          <p:nvPr/>
        </p:nvSpPr>
        <p:spPr>
          <a:xfrm>
            <a:off x="4656000" y="4994327"/>
            <a:ext cx="720000" cy="400110"/>
          </a:xfrm>
          <a:prstGeom prst="rect">
            <a:avLst/>
          </a:prstGeom>
          <a:noFill/>
        </p:spPr>
        <p:txBody>
          <a:bodyPr wrap="square" rtlCol="0">
            <a:spAutoFit/>
          </a:bodyPr>
          <a:lstStyle/>
          <a:p>
            <a:pPr algn="ctr"/>
            <a:r>
              <a:rPr lang="en-GB" sz="2000" dirty="0"/>
              <a:t>6</a:t>
            </a:r>
            <a:endParaRPr lang="en-GB" dirty="0"/>
          </a:p>
        </p:txBody>
      </p:sp>
      <p:sp>
        <p:nvSpPr>
          <p:cNvPr id="42" name="TextBox 41">
            <a:extLst>
              <a:ext uri="{FF2B5EF4-FFF2-40B4-BE49-F238E27FC236}">
                <a16:creationId xmlns:a16="http://schemas.microsoft.com/office/drawing/2014/main" id="{E1231C12-D823-4C0E-88FC-7DA2ED8B347B}"/>
              </a:ext>
            </a:extLst>
          </p:cNvPr>
          <p:cNvSpPr txBox="1"/>
          <p:nvPr/>
        </p:nvSpPr>
        <p:spPr>
          <a:xfrm>
            <a:off x="5376000" y="5005039"/>
            <a:ext cx="720000" cy="400110"/>
          </a:xfrm>
          <a:prstGeom prst="rect">
            <a:avLst/>
          </a:prstGeom>
          <a:noFill/>
        </p:spPr>
        <p:txBody>
          <a:bodyPr wrap="square" rtlCol="0">
            <a:spAutoFit/>
          </a:bodyPr>
          <a:lstStyle/>
          <a:p>
            <a:pPr algn="ctr"/>
            <a:r>
              <a:rPr lang="en-GB" sz="2000" dirty="0"/>
              <a:t>7</a:t>
            </a:r>
            <a:endParaRPr lang="en-GB" dirty="0"/>
          </a:p>
        </p:txBody>
      </p:sp>
      <p:sp>
        <p:nvSpPr>
          <p:cNvPr id="43" name="TextBox 42">
            <a:extLst>
              <a:ext uri="{FF2B5EF4-FFF2-40B4-BE49-F238E27FC236}">
                <a16:creationId xmlns:a16="http://schemas.microsoft.com/office/drawing/2014/main" id="{AB51266E-6973-405C-A6EC-B19D19113273}"/>
              </a:ext>
            </a:extLst>
          </p:cNvPr>
          <p:cNvSpPr txBox="1"/>
          <p:nvPr/>
        </p:nvSpPr>
        <p:spPr>
          <a:xfrm>
            <a:off x="6096000" y="4999683"/>
            <a:ext cx="720000" cy="400110"/>
          </a:xfrm>
          <a:prstGeom prst="rect">
            <a:avLst/>
          </a:prstGeom>
          <a:noFill/>
        </p:spPr>
        <p:txBody>
          <a:bodyPr wrap="square" rtlCol="0">
            <a:spAutoFit/>
          </a:bodyPr>
          <a:lstStyle/>
          <a:p>
            <a:pPr algn="ctr"/>
            <a:r>
              <a:rPr lang="en-GB" sz="2000" dirty="0"/>
              <a:t>8</a:t>
            </a:r>
            <a:endParaRPr lang="en-GB" dirty="0"/>
          </a:p>
        </p:txBody>
      </p:sp>
      <p:sp>
        <p:nvSpPr>
          <p:cNvPr id="44" name="TextBox 43">
            <a:extLst>
              <a:ext uri="{FF2B5EF4-FFF2-40B4-BE49-F238E27FC236}">
                <a16:creationId xmlns:a16="http://schemas.microsoft.com/office/drawing/2014/main" id="{3CAF2227-7BE6-4FE3-8480-550DB8E44308}"/>
              </a:ext>
            </a:extLst>
          </p:cNvPr>
          <p:cNvSpPr txBox="1"/>
          <p:nvPr/>
        </p:nvSpPr>
        <p:spPr>
          <a:xfrm>
            <a:off x="6816000" y="4988164"/>
            <a:ext cx="720000" cy="400110"/>
          </a:xfrm>
          <a:prstGeom prst="rect">
            <a:avLst/>
          </a:prstGeom>
          <a:noFill/>
        </p:spPr>
        <p:txBody>
          <a:bodyPr wrap="square" rtlCol="0">
            <a:spAutoFit/>
          </a:bodyPr>
          <a:lstStyle/>
          <a:p>
            <a:pPr algn="ctr"/>
            <a:r>
              <a:rPr lang="en-GB" sz="2000" dirty="0"/>
              <a:t>9</a:t>
            </a:r>
            <a:endParaRPr lang="en-GB" dirty="0"/>
          </a:p>
        </p:txBody>
      </p:sp>
      <p:sp>
        <p:nvSpPr>
          <p:cNvPr id="45" name="Oval 44">
            <a:extLst>
              <a:ext uri="{FF2B5EF4-FFF2-40B4-BE49-F238E27FC236}">
                <a16:creationId xmlns:a16="http://schemas.microsoft.com/office/drawing/2014/main" id="{5CEB2C61-C2AA-426F-A65E-BCE52F361340}"/>
              </a:ext>
            </a:extLst>
          </p:cNvPr>
          <p:cNvSpPr/>
          <p:nvPr/>
        </p:nvSpPr>
        <p:spPr>
          <a:xfrm>
            <a:off x="627556" y="4773316"/>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47E35442-21B9-4868-8724-7C4BD9361945}"/>
              </a:ext>
            </a:extLst>
          </p:cNvPr>
          <p:cNvSpPr/>
          <p:nvPr/>
        </p:nvSpPr>
        <p:spPr>
          <a:xfrm>
            <a:off x="627556" y="4064384"/>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D05E7B98-D31C-4FDB-A98A-A891CFC02F08}"/>
              </a:ext>
            </a:extLst>
          </p:cNvPr>
          <p:cNvSpPr/>
          <p:nvPr/>
        </p:nvSpPr>
        <p:spPr>
          <a:xfrm>
            <a:off x="1347557" y="4773316"/>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CBFC709F-E2EE-47F4-8459-A0453D843941}"/>
              </a:ext>
            </a:extLst>
          </p:cNvPr>
          <p:cNvSpPr/>
          <p:nvPr/>
        </p:nvSpPr>
        <p:spPr>
          <a:xfrm>
            <a:off x="1347557" y="4064384"/>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887231CE-709A-4697-B034-C080AB371D52}"/>
              </a:ext>
            </a:extLst>
          </p:cNvPr>
          <p:cNvSpPr/>
          <p:nvPr/>
        </p:nvSpPr>
        <p:spPr>
          <a:xfrm>
            <a:off x="2067557" y="4064384"/>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43ABDBE2-3935-4159-824F-FBEF980519AB}"/>
              </a:ext>
            </a:extLst>
          </p:cNvPr>
          <p:cNvSpPr/>
          <p:nvPr/>
        </p:nvSpPr>
        <p:spPr>
          <a:xfrm>
            <a:off x="2787557" y="4772240"/>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80AE53EB-10D5-40E1-B789-FA98D2AF2886}"/>
              </a:ext>
            </a:extLst>
          </p:cNvPr>
          <p:cNvSpPr/>
          <p:nvPr/>
        </p:nvSpPr>
        <p:spPr>
          <a:xfrm>
            <a:off x="2787557" y="4064384"/>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8F0A5A4E-E0BE-4966-9638-B88FC8D65735}"/>
              </a:ext>
            </a:extLst>
          </p:cNvPr>
          <p:cNvSpPr/>
          <p:nvPr/>
        </p:nvSpPr>
        <p:spPr>
          <a:xfrm>
            <a:off x="3507556" y="4772240"/>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1A5F82DD-7E60-4E48-BEB3-5C19C4A44B0B}"/>
              </a:ext>
            </a:extLst>
          </p:cNvPr>
          <p:cNvSpPr/>
          <p:nvPr/>
        </p:nvSpPr>
        <p:spPr>
          <a:xfrm>
            <a:off x="4227557" y="4773316"/>
            <a:ext cx="136886" cy="15060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A3F9CDA1-3B51-40E8-82B3-4B0C3AA87E71}"/>
              </a:ext>
            </a:extLst>
          </p:cNvPr>
          <p:cNvSpPr/>
          <p:nvPr/>
        </p:nvSpPr>
        <p:spPr>
          <a:xfrm>
            <a:off x="4227557" y="4064384"/>
            <a:ext cx="136886" cy="15060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165C99BC-14F5-43E7-BD22-91D0CE3C2BC8}"/>
              </a:ext>
            </a:extLst>
          </p:cNvPr>
          <p:cNvSpPr/>
          <p:nvPr/>
        </p:nvSpPr>
        <p:spPr>
          <a:xfrm>
            <a:off x="4947558" y="4773316"/>
            <a:ext cx="136886" cy="15060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C9B80D90-B882-4D06-ABF2-7BF96EA23A33}"/>
              </a:ext>
            </a:extLst>
          </p:cNvPr>
          <p:cNvSpPr/>
          <p:nvPr/>
        </p:nvSpPr>
        <p:spPr>
          <a:xfrm>
            <a:off x="4947558" y="4064384"/>
            <a:ext cx="136886" cy="15060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1425D538-1E2D-4916-A883-C2C3FCBAD52E}"/>
              </a:ext>
            </a:extLst>
          </p:cNvPr>
          <p:cNvSpPr/>
          <p:nvPr/>
        </p:nvSpPr>
        <p:spPr>
          <a:xfrm>
            <a:off x="5667558" y="4064384"/>
            <a:ext cx="136886" cy="15060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910AFD60-A001-49E9-A984-3307C1605FFC}"/>
              </a:ext>
            </a:extLst>
          </p:cNvPr>
          <p:cNvSpPr/>
          <p:nvPr/>
        </p:nvSpPr>
        <p:spPr>
          <a:xfrm>
            <a:off x="6387558" y="4772240"/>
            <a:ext cx="136886" cy="15060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CE9C9E32-2FB0-4BD4-9FFA-23CF48CCF79F}"/>
              </a:ext>
            </a:extLst>
          </p:cNvPr>
          <p:cNvSpPr/>
          <p:nvPr/>
        </p:nvSpPr>
        <p:spPr>
          <a:xfrm>
            <a:off x="6387558" y="4064384"/>
            <a:ext cx="136886" cy="15060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91473A2D-7289-4A4D-A16E-7F3276AC7D1C}"/>
              </a:ext>
            </a:extLst>
          </p:cNvPr>
          <p:cNvSpPr/>
          <p:nvPr/>
        </p:nvSpPr>
        <p:spPr>
          <a:xfrm>
            <a:off x="7107557" y="4772240"/>
            <a:ext cx="136886" cy="15060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FC46CE79-283C-4F27-84EF-EF48387F84AB}"/>
              </a:ext>
            </a:extLst>
          </p:cNvPr>
          <p:cNvSpPr/>
          <p:nvPr/>
        </p:nvSpPr>
        <p:spPr>
          <a:xfrm>
            <a:off x="627556" y="2646520"/>
            <a:ext cx="136886" cy="15060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46B9EBC6-BD7E-4E00-A482-96021B15B36C}"/>
              </a:ext>
            </a:extLst>
          </p:cNvPr>
          <p:cNvSpPr/>
          <p:nvPr/>
        </p:nvSpPr>
        <p:spPr>
          <a:xfrm>
            <a:off x="627556" y="1937588"/>
            <a:ext cx="136886" cy="15060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05CB369-D0C3-48B6-877C-95B2FDF004B7}"/>
              </a:ext>
            </a:extLst>
          </p:cNvPr>
          <p:cNvSpPr/>
          <p:nvPr/>
        </p:nvSpPr>
        <p:spPr>
          <a:xfrm>
            <a:off x="1347557" y="2646520"/>
            <a:ext cx="136886" cy="15060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FB7D6356-0112-4591-8EDC-89EB47C5F075}"/>
              </a:ext>
            </a:extLst>
          </p:cNvPr>
          <p:cNvSpPr/>
          <p:nvPr/>
        </p:nvSpPr>
        <p:spPr>
          <a:xfrm>
            <a:off x="1347557" y="1937588"/>
            <a:ext cx="136886" cy="15060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B77975E2-B25D-4ABD-96E4-A76CAD95A646}"/>
              </a:ext>
            </a:extLst>
          </p:cNvPr>
          <p:cNvSpPr/>
          <p:nvPr/>
        </p:nvSpPr>
        <p:spPr>
          <a:xfrm>
            <a:off x="2067557" y="1937588"/>
            <a:ext cx="136886" cy="15060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7D7FC68D-DA74-4044-A9FE-EFF86C464605}"/>
              </a:ext>
            </a:extLst>
          </p:cNvPr>
          <p:cNvSpPr/>
          <p:nvPr/>
        </p:nvSpPr>
        <p:spPr>
          <a:xfrm>
            <a:off x="2787557" y="2645444"/>
            <a:ext cx="136886" cy="15060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501A48B2-EA7C-4C71-B305-D6706C7A80AE}"/>
              </a:ext>
            </a:extLst>
          </p:cNvPr>
          <p:cNvSpPr/>
          <p:nvPr/>
        </p:nvSpPr>
        <p:spPr>
          <a:xfrm>
            <a:off x="2787557" y="1937588"/>
            <a:ext cx="136886" cy="15060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48E44797-2016-41C7-841C-A1745D92A4AB}"/>
              </a:ext>
            </a:extLst>
          </p:cNvPr>
          <p:cNvSpPr/>
          <p:nvPr/>
        </p:nvSpPr>
        <p:spPr>
          <a:xfrm>
            <a:off x="3507556" y="2645444"/>
            <a:ext cx="136886" cy="15060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626DBE2-EEA0-4D45-8BD2-6E1F99427A2C}"/>
              </a:ext>
            </a:extLst>
          </p:cNvPr>
          <p:cNvPicPr>
            <a:picLocks noChangeAspect="1"/>
          </p:cNvPicPr>
          <p:nvPr/>
        </p:nvPicPr>
        <p:blipFill>
          <a:blip r:embed="rId3"/>
          <a:stretch>
            <a:fillRect/>
          </a:stretch>
        </p:blipFill>
        <p:spPr>
          <a:xfrm>
            <a:off x="764442" y="5638216"/>
            <a:ext cx="9810063" cy="303013"/>
          </a:xfrm>
          <a:prstGeom prst="rect">
            <a:avLst/>
          </a:prstGeom>
        </p:spPr>
      </p:pic>
      <p:sp>
        <p:nvSpPr>
          <p:cNvPr id="5" name="Rectangle: Rounded Corners 4">
            <a:extLst>
              <a:ext uri="{FF2B5EF4-FFF2-40B4-BE49-F238E27FC236}">
                <a16:creationId xmlns:a16="http://schemas.microsoft.com/office/drawing/2014/main" id="{51358F44-A335-4AC7-A9AA-04A59521FC10}"/>
              </a:ext>
            </a:extLst>
          </p:cNvPr>
          <p:cNvSpPr/>
          <p:nvPr/>
        </p:nvSpPr>
        <p:spPr>
          <a:xfrm>
            <a:off x="1024617" y="5628232"/>
            <a:ext cx="7258051" cy="3030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21A52277-F21B-447D-85CA-6177805A401C}"/>
              </a:ext>
            </a:extLst>
          </p:cNvPr>
          <p:cNvCxnSpPr/>
          <p:nvPr/>
        </p:nvCxnSpPr>
        <p:spPr>
          <a:xfrm flipV="1">
            <a:off x="859666" y="2722789"/>
            <a:ext cx="0" cy="214621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BC0AA769-E2B8-45A2-B962-2E70FD049C4F}"/>
              </a:ext>
            </a:extLst>
          </p:cNvPr>
          <p:cNvSpPr/>
          <p:nvPr/>
        </p:nvSpPr>
        <p:spPr>
          <a:xfrm>
            <a:off x="8650061" y="5638216"/>
            <a:ext cx="755196" cy="29303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28D1B756-B171-4815-9FBE-6DC34DE28ACF}"/>
              </a:ext>
            </a:extLst>
          </p:cNvPr>
          <p:cNvCxnSpPr>
            <a:stCxn id="35" idx="0"/>
            <a:endCxn id="40" idx="0"/>
          </p:cNvCxnSpPr>
          <p:nvPr/>
        </p:nvCxnSpPr>
        <p:spPr>
          <a:xfrm>
            <a:off x="702411" y="4988164"/>
            <a:ext cx="3593589" cy="1151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41A9C038-2A33-4D50-8D07-841C5E04CCEF}"/>
              </a:ext>
            </a:extLst>
          </p:cNvPr>
          <p:cNvSpPr/>
          <p:nvPr/>
        </p:nvSpPr>
        <p:spPr>
          <a:xfrm>
            <a:off x="9515474" y="5630052"/>
            <a:ext cx="763361" cy="2930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E791839C-6CF9-4DCC-8316-E75128C3B189}"/>
              </a:ext>
            </a:extLst>
          </p:cNvPr>
          <p:cNvSpPr/>
          <p:nvPr/>
        </p:nvSpPr>
        <p:spPr>
          <a:xfrm>
            <a:off x="7535998" y="2645444"/>
            <a:ext cx="1759628" cy="276431"/>
          </a:xfrm>
          <a:prstGeom prst="round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47996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D5928AC-8840-47F0-8157-FE9AD32C15B9}"/>
              </a:ext>
            </a:extLst>
          </p:cNvPr>
          <p:cNvSpPr txBox="1"/>
          <p:nvPr/>
        </p:nvSpPr>
        <p:spPr>
          <a:xfrm>
            <a:off x="336001" y="4648564"/>
            <a:ext cx="359998" cy="400110"/>
          </a:xfrm>
          <a:prstGeom prst="rect">
            <a:avLst/>
          </a:prstGeom>
          <a:noFill/>
        </p:spPr>
        <p:txBody>
          <a:bodyPr wrap="square" rtlCol="0">
            <a:spAutoFit/>
          </a:bodyPr>
          <a:lstStyle/>
          <a:p>
            <a:r>
              <a:rPr lang="en-GB" sz="2000" dirty="0"/>
              <a:t>0</a:t>
            </a:r>
            <a:endParaRPr lang="en-GB" sz="1400" dirty="0"/>
          </a:p>
        </p:txBody>
      </p:sp>
      <p:sp>
        <p:nvSpPr>
          <p:cNvPr id="13" name="TextBox 12">
            <a:extLst>
              <a:ext uri="{FF2B5EF4-FFF2-40B4-BE49-F238E27FC236}">
                <a16:creationId xmlns:a16="http://schemas.microsoft.com/office/drawing/2014/main" id="{A0C699B3-5E6B-4C3E-96BD-14879C826575}"/>
              </a:ext>
            </a:extLst>
          </p:cNvPr>
          <p:cNvSpPr txBox="1"/>
          <p:nvPr/>
        </p:nvSpPr>
        <p:spPr>
          <a:xfrm>
            <a:off x="336001" y="3939632"/>
            <a:ext cx="359998" cy="400110"/>
          </a:xfrm>
          <a:prstGeom prst="rect">
            <a:avLst/>
          </a:prstGeom>
          <a:noFill/>
        </p:spPr>
        <p:txBody>
          <a:bodyPr wrap="square" rtlCol="0">
            <a:spAutoFit/>
          </a:bodyPr>
          <a:lstStyle/>
          <a:p>
            <a:r>
              <a:rPr lang="en-GB" sz="2000" dirty="0"/>
              <a:t>1</a:t>
            </a:r>
            <a:endParaRPr lang="en-GB" sz="1400" dirty="0"/>
          </a:p>
        </p:txBody>
      </p:sp>
      <p:sp>
        <p:nvSpPr>
          <p:cNvPr id="14" name="TextBox 13">
            <a:extLst>
              <a:ext uri="{FF2B5EF4-FFF2-40B4-BE49-F238E27FC236}">
                <a16:creationId xmlns:a16="http://schemas.microsoft.com/office/drawing/2014/main" id="{F807DB18-8D36-4178-A11C-3CA2AB0C0A1F}"/>
              </a:ext>
            </a:extLst>
          </p:cNvPr>
          <p:cNvSpPr txBox="1"/>
          <p:nvPr/>
        </p:nvSpPr>
        <p:spPr>
          <a:xfrm>
            <a:off x="336001" y="3230700"/>
            <a:ext cx="359998" cy="400110"/>
          </a:xfrm>
          <a:prstGeom prst="rect">
            <a:avLst/>
          </a:prstGeom>
          <a:noFill/>
        </p:spPr>
        <p:txBody>
          <a:bodyPr wrap="square" rtlCol="0">
            <a:spAutoFit/>
          </a:bodyPr>
          <a:lstStyle/>
          <a:p>
            <a:r>
              <a:rPr lang="en-GB" sz="2000" dirty="0"/>
              <a:t>2</a:t>
            </a:r>
            <a:endParaRPr lang="en-GB" sz="1400" dirty="0"/>
          </a:p>
        </p:txBody>
      </p:sp>
      <p:sp>
        <p:nvSpPr>
          <p:cNvPr id="15" name="TextBox 14">
            <a:extLst>
              <a:ext uri="{FF2B5EF4-FFF2-40B4-BE49-F238E27FC236}">
                <a16:creationId xmlns:a16="http://schemas.microsoft.com/office/drawing/2014/main" id="{F260951E-D731-4392-AA6B-7AFE8DFA6412}"/>
              </a:ext>
            </a:extLst>
          </p:cNvPr>
          <p:cNvSpPr txBox="1"/>
          <p:nvPr/>
        </p:nvSpPr>
        <p:spPr>
          <a:xfrm>
            <a:off x="336001" y="2521768"/>
            <a:ext cx="359998" cy="400110"/>
          </a:xfrm>
          <a:prstGeom prst="rect">
            <a:avLst/>
          </a:prstGeom>
          <a:noFill/>
        </p:spPr>
        <p:txBody>
          <a:bodyPr wrap="square" rtlCol="0">
            <a:spAutoFit/>
          </a:bodyPr>
          <a:lstStyle/>
          <a:p>
            <a:r>
              <a:rPr lang="en-GB" sz="2000" dirty="0"/>
              <a:t>3</a:t>
            </a:r>
            <a:endParaRPr lang="en-GB" sz="1400" dirty="0"/>
          </a:p>
        </p:txBody>
      </p:sp>
      <p:sp>
        <p:nvSpPr>
          <p:cNvPr id="18" name="TextBox 17">
            <a:extLst>
              <a:ext uri="{FF2B5EF4-FFF2-40B4-BE49-F238E27FC236}">
                <a16:creationId xmlns:a16="http://schemas.microsoft.com/office/drawing/2014/main" id="{7C7517D1-C3DB-4F6B-9F5F-573963CBB8A0}"/>
              </a:ext>
            </a:extLst>
          </p:cNvPr>
          <p:cNvSpPr txBox="1"/>
          <p:nvPr/>
        </p:nvSpPr>
        <p:spPr>
          <a:xfrm>
            <a:off x="336001" y="1812836"/>
            <a:ext cx="359998" cy="400110"/>
          </a:xfrm>
          <a:prstGeom prst="rect">
            <a:avLst/>
          </a:prstGeom>
          <a:noFill/>
        </p:spPr>
        <p:txBody>
          <a:bodyPr wrap="square" rtlCol="0">
            <a:spAutoFit/>
          </a:bodyPr>
          <a:lstStyle/>
          <a:p>
            <a:r>
              <a:rPr lang="en-GB" sz="2000" dirty="0"/>
              <a:t>4</a:t>
            </a:r>
            <a:endParaRPr lang="en-GB" sz="1400" dirty="0"/>
          </a:p>
        </p:txBody>
      </p:sp>
      <p:sp>
        <p:nvSpPr>
          <p:cNvPr id="2" name="Title 1">
            <a:extLst>
              <a:ext uri="{FF2B5EF4-FFF2-40B4-BE49-F238E27FC236}">
                <a16:creationId xmlns:a16="http://schemas.microsoft.com/office/drawing/2014/main" id="{1FEBC453-93CF-43AA-B769-4FE01595AAC5}"/>
              </a:ext>
            </a:extLst>
          </p:cNvPr>
          <p:cNvSpPr>
            <a:spLocks noGrp="1"/>
          </p:cNvSpPr>
          <p:nvPr>
            <p:ph type="title"/>
          </p:nvPr>
        </p:nvSpPr>
        <p:spPr>
          <a:xfrm>
            <a:off x="838200" y="365125"/>
            <a:ext cx="10515600" cy="847271"/>
          </a:xfrm>
        </p:spPr>
        <p:txBody>
          <a:bodyPr>
            <a:normAutofit fontScale="90000"/>
          </a:bodyPr>
          <a:lstStyle/>
          <a:p>
            <a:r>
              <a:rPr lang="en-GB" dirty="0" err="1"/>
              <a:t>RecurSIA</a:t>
            </a:r>
            <a:r>
              <a:rPr lang="en-GB" dirty="0"/>
              <a:t>: Recursive translatable pattern discovery</a:t>
            </a:r>
          </a:p>
        </p:txBody>
      </p:sp>
      <p:pic>
        <p:nvPicPr>
          <p:cNvPr id="4" name="Picture 3">
            <a:extLst>
              <a:ext uri="{FF2B5EF4-FFF2-40B4-BE49-F238E27FC236}">
                <a16:creationId xmlns:a16="http://schemas.microsoft.com/office/drawing/2014/main" id="{A83F27BE-6E6F-4442-BD93-D58DB6C3EF6F}"/>
              </a:ext>
            </a:extLst>
          </p:cNvPr>
          <p:cNvPicPr>
            <a:picLocks noChangeAspect="1"/>
          </p:cNvPicPr>
          <p:nvPr/>
        </p:nvPicPr>
        <p:blipFill>
          <a:blip r:embed="rId2"/>
          <a:stretch>
            <a:fillRect/>
          </a:stretch>
        </p:blipFill>
        <p:spPr>
          <a:xfrm>
            <a:off x="7536000" y="2422031"/>
            <a:ext cx="4135891" cy="2013938"/>
          </a:xfrm>
          <a:prstGeom prst="rect">
            <a:avLst/>
          </a:prstGeom>
        </p:spPr>
      </p:pic>
      <p:cxnSp>
        <p:nvCxnSpPr>
          <p:cNvPr id="8" name="Straight Connector 7">
            <a:extLst>
              <a:ext uri="{FF2B5EF4-FFF2-40B4-BE49-F238E27FC236}">
                <a16:creationId xmlns:a16="http://schemas.microsoft.com/office/drawing/2014/main" id="{AF25EBEE-291C-4A91-A56C-B81FA6256915}"/>
              </a:ext>
            </a:extLst>
          </p:cNvPr>
          <p:cNvCxnSpPr>
            <a:cxnSpLocks/>
          </p:cNvCxnSpPr>
          <p:nvPr/>
        </p:nvCxnSpPr>
        <p:spPr>
          <a:xfrm flipH="1">
            <a:off x="696000" y="4869000"/>
            <a:ext cx="684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E9B55A-D9AD-4DF3-8CE3-70A074A81431}"/>
              </a:ext>
            </a:extLst>
          </p:cNvPr>
          <p:cNvCxnSpPr>
            <a:cxnSpLocks/>
          </p:cNvCxnSpPr>
          <p:nvPr/>
        </p:nvCxnSpPr>
        <p:spPr>
          <a:xfrm flipV="1">
            <a:off x="696000" y="1624693"/>
            <a:ext cx="0" cy="3244308"/>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13DDCF2-C892-41AA-9A47-158DA9394E00}"/>
              </a:ext>
            </a:extLst>
          </p:cNvPr>
          <p:cNvSpPr txBox="1"/>
          <p:nvPr/>
        </p:nvSpPr>
        <p:spPr>
          <a:xfrm>
            <a:off x="545156" y="4988164"/>
            <a:ext cx="314510" cy="400110"/>
          </a:xfrm>
          <a:prstGeom prst="rect">
            <a:avLst/>
          </a:prstGeom>
          <a:noFill/>
        </p:spPr>
        <p:txBody>
          <a:bodyPr wrap="none" rtlCol="0">
            <a:spAutoFit/>
          </a:bodyPr>
          <a:lstStyle/>
          <a:p>
            <a:r>
              <a:rPr lang="en-GB" sz="2000" dirty="0"/>
              <a:t>0</a:t>
            </a:r>
            <a:endParaRPr lang="en-GB" dirty="0"/>
          </a:p>
        </p:txBody>
      </p:sp>
      <p:sp>
        <p:nvSpPr>
          <p:cNvPr id="36" name="TextBox 35">
            <a:extLst>
              <a:ext uri="{FF2B5EF4-FFF2-40B4-BE49-F238E27FC236}">
                <a16:creationId xmlns:a16="http://schemas.microsoft.com/office/drawing/2014/main" id="{374D86FF-75CD-4A41-8ED0-4CDF2F0419E7}"/>
              </a:ext>
            </a:extLst>
          </p:cNvPr>
          <p:cNvSpPr txBox="1"/>
          <p:nvPr/>
        </p:nvSpPr>
        <p:spPr>
          <a:xfrm>
            <a:off x="1056000" y="4998149"/>
            <a:ext cx="720000" cy="400110"/>
          </a:xfrm>
          <a:prstGeom prst="rect">
            <a:avLst/>
          </a:prstGeom>
          <a:noFill/>
        </p:spPr>
        <p:txBody>
          <a:bodyPr wrap="square" rtlCol="0">
            <a:spAutoFit/>
          </a:bodyPr>
          <a:lstStyle/>
          <a:p>
            <a:pPr algn="ctr"/>
            <a:r>
              <a:rPr lang="en-GB" sz="2000" dirty="0"/>
              <a:t>1</a:t>
            </a:r>
            <a:endParaRPr lang="en-GB" dirty="0"/>
          </a:p>
        </p:txBody>
      </p:sp>
      <p:sp>
        <p:nvSpPr>
          <p:cNvPr id="37" name="TextBox 36">
            <a:extLst>
              <a:ext uri="{FF2B5EF4-FFF2-40B4-BE49-F238E27FC236}">
                <a16:creationId xmlns:a16="http://schemas.microsoft.com/office/drawing/2014/main" id="{D36B8453-290A-436A-83A3-51C857141BD7}"/>
              </a:ext>
            </a:extLst>
          </p:cNvPr>
          <p:cNvSpPr txBox="1"/>
          <p:nvPr/>
        </p:nvSpPr>
        <p:spPr>
          <a:xfrm>
            <a:off x="1776000" y="4992793"/>
            <a:ext cx="720000" cy="400110"/>
          </a:xfrm>
          <a:prstGeom prst="rect">
            <a:avLst/>
          </a:prstGeom>
          <a:noFill/>
        </p:spPr>
        <p:txBody>
          <a:bodyPr wrap="square" rtlCol="0">
            <a:spAutoFit/>
          </a:bodyPr>
          <a:lstStyle/>
          <a:p>
            <a:pPr algn="ctr"/>
            <a:r>
              <a:rPr lang="en-GB" sz="2000" dirty="0"/>
              <a:t>2</a:t>
            </a:r>
            <a:endParaRPr lang="en-GB" dirty="0"/>
          </a:p>
        </p:txBody>
      </p:sp>
      <p:sp>
        <p:nvSpPr>
          <p:cNvPr id="38" name="TextBox 37">
            <a:extLst>
              <a:ext uri="{FF2B5EF4-FFF2-40B4-BE49-F238E27FC236}">
                <a16:creationId xmlns:a16="http://schemas.microsoft.com/office/drawing/2014/main" id="{2D4C3011-4A7B-4DC6-9F33-38378F2E5876}"/>
              </a:ext>
            </a:extLst>
          </p:cNvPr>
          <p:cNvSpPr txBox="1"/>
          <p:nvPr/>
        </p:nvSpPr>
        <p:spPr>
          <a:xfrm>
            <a:off x="2496000" y="5003505"/>
            <a:ext cx="720000" cy="400110"/>
          </a:xfrm>
          <a:prstGeom prst="rect">
            <a:avLst/>
          </a:prstGeom>
          <a:noFill/>
        </p:spPr>
        <p:txBody>
          <a:bodyPr wrap="square" rtlCol="0">
            <a:spAutoFit/>
          </a:bodyPr>
          <a:lstStyle/>
          <a:p>
            <a:pPr algn="ctr"/>
            <a:r>
              <a:rPr lang="en-GB" sz="2000" dirty="0"/>
              <a:t>3</a:t>
            </a:r>
            <a:endParaRPr lang="en-GB" dirty="0"/>
          </a:p>
        </p:txBody>
      </p:sp>
      <p:sp>
        <p:nvSpPr>
          <p:cNvPr id="39" name="TextBox 38">
            <a:extLst>
              <a:ext uri="{FF2B5EF4-FFF2-40B4-BE49-F238E27FC236}">
                <a16:creationId xmlns:a16="http://schemas.microsoft.com/office/drawing/2014/main" id="{63F8A933-6C64-444A-A0F3-6B6C422455E8}"/>
              </a:ext>
            </a:extLst>
          </p:cNvPr>
          <p:cNvSpPr txBox="1"/>
          <p:nvPr/>
        </p:nvSpPr>
        <p:spPr>
          <a:xfrm>
            <a:off x="3216000" y="4998149"/>
            <a:ext cx="720000" cy="400110"/>
          </a:xfrm>
          <a:prstGeom prst="rect">
            <a:avLst/>
          </a:prstGeom>
          <a:noFill/>
        </p:spPr>
        <p:txBody>
          <a:bodyPr wrap="square" rtlCol="0">
            <a:spAutoFit/>
          </a:bodyPr>
          <a:lstStyle/>
          <a:p>
            <a:pPr algn="ctr"/>
            <a:r>
              <a:rPr lang="en-GB" sz="2000" dirty="0"/>
              <a:t>4</a:t>
            </a:r>
            <a:endParaRPr lang="en-GB" dirty="0"/>
          </a:p>
        </p:txBody>
      </p:sp>
      <p:sp>
        <p:nvSpPr>
          <p:cNvPr id="40" name="TextBox 39">
            <a:extLst>
              <a:ext uri="{FF2B5EF4-FFF2-40B4-BE49-F238E27FC236}">
                <a16:creationId xmlns:a16="http://schemas.microsoft.com/office/drawing/2014/main" id="{0C13D9A4-D6EC-4525-B015-7B92ABEB636C}"/>
              </a:ext>
            </a:extLst>
          </p:cNvPr>
          <p:cNvSpPr txBox="1"/>
          <p:nvPr/>
        </p:nvSpPr>
        <p:spPr>
          <a:xfrm>
            <a:off x="3936000" y="4999683"/>
            <a:ext cx="720000" cy="400110"/>
          </a:xfrm>
          <a:prstGeom prst="rect">
            <a:avLst/>
          </a:prstGeom>
          <a:noFill/>
        </p:spPr>
        <p:txBody>
          <a:bodyPr wrap="square" rtlCol="0">
            <a:spAutoFit/>
          </a:bodyPr>
          <a:lstStyle/>
          <a:p>
            <a:pPr algn="ctr"/>
            <a:r>
              <a:rPr lang="en-GB" sz="2000" dirty="0"/>
              <a:t>5</a:t>
            </a:r>
            <a:endParaRPr lang="en-GB" dirty="0"/>
          </a:p>
        </p:txBody>
      </p:sp>
      <p:sp>
        <p:nvSpPr>
          <p:cNvPr id="41" name="TextBox 40">
            <a:extLst>
              <a:ext uri="{FF2B5EF4-FFF2-40B4-BE49-F238E27FC236}">
                <a16:creationId xmlns:a16="http://schemas.microsoft.com/office/drawing/2014/main" id="{A485F437-340B-4F3C-8D4A-350BDFFC20EB}"/>
              </a:ext>
            </a:extLst>
          </p:cNvPr>
          <p:cNvSpPr txBox="1"/>
          <p:nvPr/>
        </p:nvSpPr>
        <p:spPr>
          <a:xfrm>
            <a:off x="4656000" y="4994327"/>
            <a:ext cx="720000" cy="400110"/>
          </a:xfrm>
          <a:prstGeom prst="rect">
            <a:avLst/>
          </a:prstGeom>
          <a:noFill/>
        </p:spPr>
        <p:txBody>
          <a:bodyPr wrap="square" rtlCol="0">
            <a:spAutoFit/>
          </a:bodyPr>
          <a:lstStyle/>
          <a:p>
            <a:pPr algn="ctr"/>
            <a:r>
              <a:rPr lang="en-GB" sz="2000" dirty="0"/>
              <a:t>6</a:t>
            </a:r>
            <a:endParaRPr lang="en-GB" dirty="0"/>
          </a:p>
        </p:txBody>
      </p:sp>
      <p:sp>
        <p:nvSpPr>
          <p:cNvPr id="42" name="TextBox 41">
            <a:extLst>
              <a:ext uri="{FF2B5EF4-FFF2-40B4-BE49-F238E27FC236}">
                <a16:creationId xmlns:a16="http://schemas.microsoft.com/office/drawing/2014/main" id="{E1231C12-D823-4C0E-88FC-7DA2ED8B347B}"/>
              </a:ext>
            </a:extLst>
          </p:cNvPr>
          <p:cNvSpPr txBox="1"/>
          <p:nvPr/>
        </p:nvSpPr>
        <p:spPr>
          <a:xfrm>
            <a:off x="5376000" y="5005039"/>
            <a:ext cx="720000" cy="400110"/>
          </a:xfrm>
          <a:prstGeom prst="rect">
            <a:avLst/>
          </a:prstGeom>
          <a:noFill/>
        </p:spPr>
        <p:txBody>
          <a:bodyPr wrap="square" rtlCol="0">
            <a:spAutoFit/>
          </a:bodyPr>
          <a:lstStyle/>
          <a:p>
            <a:pPr algn="ctr"/>
            <a:r>
              <a:rPr lang="en-GB" sz="2000" dirty="0"/>
              <a:t>7</a:t>
            </a:r>
            <a:endParaRPr lang="en-GB" dirty="0"/>
          </a:p>
        </p:txBody>
      </p:sp>
      <p:sp>
        <p:nvSpPr>
          <p:cNvPr id="43" name="TextBox 42">
            <a:extLst>
              <a:ext uri="{FF2B5EF4-FFF2-40B4-BE49-F238E27FC236}">
                <a16:creationId xmlns:a16="http://schemas.microsoft.com/office/drawing/2014/main" id="{AB51266E-6973-405C-A6EC-B19D19113273}"/>
              </a:ext>
            </a:extLst>
          </p:cNvPr>
          <p:cNvSpPr txBox="1"/>
          <p:nvPr/>
        </p:nvSpPr>
        <p:spPr>
          <a:xfrm>
            <a:off x="6096000" y="4999683"/>
            <a:ext cx="720000" cy="400110"/>
          </a:xfrm>
          <a:prstGeom prst="rect">
            <a:avLst/>
          </a:prstGeom>
          <a:noFill/>
        </p:spPr>
        <p:txBody>
          <a:bodyPr wrap="square" rtlCol="0">
            <a:spAutoFit/>
          </a:bodyPr>
          <a:lstStyle/>
          <a:p>
            <a:pPr algn="ctr"/>
            <a:r>
              <a:rPr lang="en-GB" sz="2000" dirty="0"/>
              <a:t>8</a:t>
            </a:r>
            <a:endParaRPr lang="en-GB" dirty="0"/>
          </a:p>
        </p:txBody>
      </p:sp>
      <p:sp>
        <p:nvSpPr>
          <p:cNvPr id="44" name="TextBox 43">
            <a:extLst>
              <a:ext uri="{FF2B5EF4-FFF2-40B4-BE49-F238E27FC236}">
                <a16:creationId xmlns:a16="http://schemas.microsoft.com/office/drawing/2014/main" id="{3CAF2227-7BE6-4FE3-8480-550DB8E44308}"/>
              </a:ext>
            </a:extLst>
          </p:cNvPr>
          <p:cNvSpPr txBox="1"/>
          <p:nvPr/>
        </p:nvSpPr>
        <p:spPr>
          <a:xfrm>
            <a:off x="6816000" y="4988164"/>
            <a:ext cx="720000" cy="400110"/>
          </a:xfrm>
          <a:prstGeom prst="rect">
            <a:avLst/>
          </a:prstGeom>
          <a:noFill/>
        </p:spPr>
        <p:txBody>
          <a:bodyPr wrap="square" rtlCol="0">
            <a:spAutoFit/>
          </a:bodyPr>
          <a:lstStyle/>
          <a:p>
            <a:pPr algn="ctr"/>
            <a:r>
              <a:rPr lang="en-GB" sz="2000" dirty="0"/>
              <a:t>9</a:t>
            </a:r>
            <a:endParaRPr lang="en-GB" dirty="0"/>
          </a:p>
        </p:txBody>
      </p:sp>
      <p:sp>
        <p:nvSpPr>
          <p:cNvPr id="45" name="Oval 44">
            <a:extLst>
              <a:ext uri="{FF2B5EF4-FFF2-40B4-BE49-F238E27FC236}">
                <a16:creationId xmlns:a16="http://schemas.microsoft.com/office/drawing/2014/main" id="{5CEB2C61-C2AA-426F-A65E-BCE52F361340}"/>
              </a:ext>
            </a:extLst>
          </p:cNvPr>
          <p:cNvSpPr/>
          <p:nvPr/>
        </p:nvSpPr>
        <p:spPr>
          <a:xfrm>
            <a:off x="627556" y="4773316"/>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47E35442-21B9-4868-8724-7C4BD9361945}"/>
              </a:ext>
            </a:extLst>
          </p:cNvPr>
          <p:cNvSpPr/>
          <p:nvPr/>
        </p:nvSpPr>
        <p:spPr>
          <a:xfrm>
            <a:off x="627556" y="4064384"/>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D05E7B98-D31C-4FDB-A98A-A891CFC02F08}"/>
              </a:ext>
            </a:extLst>
          </p:cNvPr>
          <p:cNvSpPr/>
          <p:nvPr/>
        </p:nvSpPr>
        <p:spPr>
          <a:xfrm>
            <a:off x="1347557" y="4773316"/>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CBFC709F-E2EE-47F4-8459-A0453D843941}"/>
              </a:ext>
            </a:extLst>
          </p:cNvPr>
          <p:cNvSpPr/>
          <p:nvPr/>
        </p:nvSpPr>
        <p:spPr>
          <a:xfrm>
            <a:off x="1347557" y="4064384"/>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887231CE-709A-4697-B034-C080AB371D52}"/>
              </a:ext>
            </a:extLst>
          </p:cNvPr>
          <p:cNvSpPr/>
          <p:nvPr/>
        </p:nvSpPr>
        <p:spPr>
          <a:xfrm>
            <a:off x="2067557" y="4064384"/>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43ABDBE2-3935-4159-824F-FBEF980519AB}"/>
              </a:ext>
            </a:extLst>
          </p:cNvPr>
          <p:cNvSpPr/>
          <p:nvPr/>
        </p:nvSpPr>
        <p:spPr>
          <a:xfrm>
            <a:off x="2787557" y="4772240"/>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80AE53EB-10D5-40E1-B789-FA98D2AF2886}"/>
              </a:ext>
            </a:extLst>
          </p:cNvPr>
          <p:cNvSpPr/>
          <p:nvPr/>
        </p:nvSpPr>
        <p:spPr>
          <a:xfrm>
            <a:off x="2787557" y="4064384"/>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8F0A5A4E-E0BE-4966-9638-B88FC8D65735}"/>
              </a:ext>
            </a:extLst>
          </p:cNvPr>
          <p:cNvSpPr/>
          <p:nvPr/>
        </p:nvSpPr>
        <p:spPr>
          <a:xfrm>
            <a:off x="3507556" y="4772240"/>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1A5F82DD-7E60-4E48-BEB3-5C19C4A44B0B}"/>
              </a:ext>
            </a:extLst>
          </p:cNvPr>
          <p:cNvSpPr/>
          <p:nvPr/>
        </p:nvSpPr>
        <p:spPr>
          <a:xfrm>
            <a:off x="4227557" y="4773316"/>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A3F9CDA1-3B51-40E8-82B3-4B0C3AA87E71}"/>
              </a:ext>
            </a:extLst>
          </p:cNvPr>
          <p:cNvSpPr/>
          <p:nvPr/>
        </p:nvSpPr>
        <p:spPr>
          <a:xfrm>
            <a:off x="4227557" y="4064384"/>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165C99BC-14F5-43E7-BD22-91D0CE3C2BC8}"/>
              </a:ext>
            </a:extLst>
          </p:cNvPr>
          <p:cNvSpPr/>
          <p:nvPr/>
        </p:nvSpPr>
        <p:spPr>
          <a:xfrm>
            <a:off x="4947558" y="4773316"/>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C9B80D90-B882-4D06-ABF2-7BF96EA23A33}"/>
              </a:ext>
            </a:extLst>
          </p:cNvPr>
          <p:cNvSpPr/>
          <p:nvPr/>
        </p:nvSpPr>
        <p:spPr>
          <a:xfrm>
            <a:off x="4947558" y="4064384"/>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1425D538-1E2D-4916-A883-C2C3FCBAD52E}"/>
              </a:ext>
            </a:extLst>
          </p:cNvPr>
          <p:cNvSpPr/>
          <p:nvPr/>
        </p:nvSpPr>
        <p:spPr>
          <a:xfrm>
            <a:off x="5667558" y="4064384"/>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910AFD60-A001-49E9-A984-3307C1605FFC}"/>
              </a:ext>
            </a:extLst>
          </p:cNvPr>
          <p:cNvSpPr/>
          <p:nvPr/>
        </p:nvSpPr>
        <p:spPr>
          <a:xfrm>
            <a:off x="6387558" y="4772240"/>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CE9C9E32-2FB0-4BD4-9FFA-23CF48CCF79F}"/>
              </a:ext>
            </a:extLst>
          </p:cNvPr>
          <p:cNvSpPr/>
          <p:nvPr/>
        </p:nvSpPr>
        <p:spPr>
          <a:xfrm>
            <a:off x="6387558" y="4064384"/>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91473A2D-7289-4A4D-A16E-7F3276AC7D1C}"/>
              </a:ext>
            </a:extLst>
          </p:cNvPr>
          <p:cNvSpPr/>
          <p:nvPr/>
        </p:nvSpPr>
        <p:spPr>
          <a:xfrm>
            <a:off x="7107557" y="4772240"/>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FC46CE79-283C-4F27-84EF-EF48387F84AB}"/>
              </a:ext>
            </a:extLst>
          </p:cNvPr>
          <p:cNvSpPr/>
          <p:nvPr/>
        </p:nvSpPr>
        <p:spPr>
          <a:xfrm>
            <a:off x="627556" y="2646520"/>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46B9EBC6-BD7E-4E00-A482-96021B15B36C}"/>
              </a:ext>
            </a:extLst>
          </p:cNvPr>
          <p:cNvSpPr/>
          <p:nvPr/>
        </p:nvSpPr>
        <p:spPr>
          <a:xfrm>
            <a:off x="627556" y="1937588"/>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05CB369-D0C3-48B6-877C-95B2FDF004B7}"/>
              </a:ext>
            </a:extLst>
          </p:cNvPr>
          <p:cNvSpPr/>
          <p:nvPr/>
        </p:nvSpPr>
        <p:spPr>
          <a:xfrm>
            <a:off x="1347557" y="2646520"/>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FB7D6356-0112-4591-8EDC-89EB47C5F075}"/>
              </a:ext>
            </a:extLst>
          </p:cNvPr>
          <p:cNvSpPr/>
          <p:nvPr/>
        </p:nvSpPr>
        <p:spPr>
          <a:xfrm>
            <a:off x="1347557" y="1937588"/>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B77975E2-B25D-4ABD-96E4-A76CAD95A646}"/>
              </a:ext>
            </a:extLst>
          </p:cNvPr>
          <p:cNvSpPr/>
          <p:nvPr/>
        </p:nvSpPr>
        <p:spPr>
          <a:xfrm>
            <a:off x="2067557" y="1937588"/>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7D7FC68D-DA74-4044-A9FE-EFF86C464605}"/>
              </a:ext>
            </a:extLst>
          </p:cNvPr>
          <p:cNvSpPr/>
          <p:nvPr/>
        </p:nvSpPr>
        <p:spPr>
          <a:xfrm>
            <a:off x="2787557" y="2645444"/>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501A48B2-EA7C-4C71-B305-D6706C7A80AE}"/>
              </a:ext>
            </a:extLst>
          </p:cNvPr>
          <p:cNvSpPr/>
          <p:nvPr/>
        </p:nvSpPr>
        <p:spPr>
          <a:xfrm>
            <a:off x="2787557" y="1937588"/>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48E44797-2016-41C7-841C-A1745D92A4AB}"/>
              </a:ext>
            </a:extLst>
          </p:cNvPr>
          <p:cNvSpPr/>
          <p:nvPr/>
        </p:nvSpPr>
        <p:spPr>
          <a:xfrm>
            <a:off x="3507556" y="2645444"/>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626DBE2-EEA0-4D45-8BD2-6E1F99427A2C}"/>
              </a:ext>
            </a:extLst>
          </p:cNvPr>
          <p:cNvPicPr>
            <a:picLocks noChangeAspect="1"/>
          </p:cNvPicPr>
          <p:nvPr/>
        </p:nvPicPr>
        <p:blipFill>
          <a:blip r:embed="rId3"/>
          <a:stretch>
            <a:fillRect/>
          </a:stretch>
        </p:blipFill>
        <p:spPr>
          <a:xfrm>
            <a:off x="764442" y="5638216"/>
            <a:ext cx="9810063" cy="303013"/>
          </a:xfrm>
          <a:prstGeom prst="rect">
            <a:avLst/>
          </a:prstGeom>
        </p:spPr>
      </p:pic>
      <p:sp>
        <p:nvSpPr>
          <p:cNvPr id="5" name="Rectangle: Rounded Corners 4">
            <a:extLst>
              <a:ext uri="{FF2B5EF4-FFF2-40B4-BE49-F238E27FC236}">
                <a16:creationId xmlns:a16="http://schemas.microsoft.com/office/drawing/2014/main" id="{51358F44-A335-4AC7-A9AA-04A59521FC10}"/>
              </a:ext>
            </a:extLst>
          </p:cNvPr>
          <p:cNvSpPr/>
          <p:nvPr/>
        </p:nvSpPr>
        <p:spPr>
          <a:xfrm>
            <a:off x="1024617" y="5628232"/>
            <a:ext cx="7258051" cy="3030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21A52277-F21B-447D-85CA-6177805A401C}"/>
              </a:ext>
            </a:extLst>
          </p:cNvPr>
          <p:cNvCxnSpPr/>
          <p:nvPr/>
        </p:nvCxnSpPr>
        <p:spPr>
          <a:xfrm flipV="1">
            <a:off x="859666" y="2722789"/>
            <a:ext cx="0" cy="214621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BC0AA769-E2B8-45A2-B962-2E70FD049C4F}"/>
              </a:ext>
            </a:extLst>
          </p:cNvPr>
          <p:cNvSpPr/>
          <p:nvPr/>
        </p:nvSpPr>
        <p:spPr>
          <a:xfrm>
            <a:off x="8650061" y="5638216"/>
            <a:ext cx="755196" cy="29303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28D1B756-B171-4815-9FBE-6DC34DE28ACF}"/>
              </a:ext>
            </a:extLst>
          </p:cNvPr>
          <p:cNvCxnSpPr>
            <a:stCxn id="35" idx="0"/>
            <a:endCxn id="40" idx="0"/>
          </p:cNvCxnSpPr>
          <p:nvPr/>
        </p:nvCxnSpPr>
        <p:spPr>
          <a:xfrm>
            <a:off x="702411" y="4988164"/>
            <a:ext cx="3593589" cy="1151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41A9C038-2A33-4D50-8D07-841C5E04CCEF}"/>
              </a:ext>
            </a:extLst>
          </p:cNvPr>
          <p:cNvSpPr/>
          <p:nvPr/>
        </p:nvSpPr>
        <p:spPr>
          <a:xfrm>
            <a:off x="9515474" y="5630052"/>
            <a:ext cx="763361" cy="2930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1A12D719-AA68-4E9E-A277-E71B4BD663BF}"/>
              </a:ext>
            </a:extLst>
          </p:cNvPr>
          <p:cNvSpPr txBox="1"/>
          <p:nvPr/>
        </p:nvSpPr>
        <p:spPr>
          <a:xfrm>
            <a:off x="717372" y="6036792"/>
            <a:ext cx="5233164" cy="369332"/>
          </a:xfrm>
          <a:prstGeom prst="rect">
            <a:avLst/>
          </a:prstGeom>
          <a:noFill/>
        </p:spPr>
        <p:txBody>
          <a:bodyPr wrap="none" rtlCol="0">
            <a:spAutoFit/>
          </a:bodyPr>
          <a:lstStyle/>
          <a:p>
            <a:r>
              <a:rPr lang="en-GB" dirty="0"/>
              <a:t>Compression factor without </a:t>
            </a:r>
            <a:r>
              <a:rPr lang="en-GB" dirty="0" err="1"/>
              <a:t>RecurSIA</a:t>
            </a:r>
            <a:r>
              <a:rPr lang="en-GB" dirty="0"/>
              <a:t> = 24/(8+2) = 2.4</a:t>
            </a:r>
          </a:p>
        </p:txBody>
      </p:sp>
      <p:sp>
        <p:nvSpPr>
          <p:cNvPr id="53" name="Rectangle: Rounded Corners 52">
            <a:extLst>
              <a:ext uri="{FF2B5EF4-FFF2-40B4-BE49-F238E27FC236}">
                <a16:creationId xmlns:a16="http://schemas.microsoft.com/office/drawing/2014/main" id="{292BCD48-7D1B-47C4-8774-F42C89804B8B}"/>
              </a:ext>
            </a:extLst>
          </p:cNvPr>
          <p:cNvSpPr/>
          <p:nvPr/>
        </p:nvSpPr>
        <p:spPr>
          <a:xfrm>
            <a:off x="7535998" y="2645444"/>
            <a:ext cx="1759628" cy="276431"/>
          </a:xfrm>
          <a:prstGeom prst="round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826351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26DBE2-EEA0-4D45-8BD2-6E1F99427A2C}"/>
              </a:ext>
            </a:extLst>
          </p:cNvPr>
          <p:cNvPicPr>
            <a:picLocks noChangeAspect="1"/>
          </p:cNvPicPr>
          <p:nvPr/>
        </p:nvPicPr>
        <p:blipFill>
          <a:blip r:embed="rId2"/>
          <a:stretch>
            <a:fillRect/>
          </a:stretch>
        </p:blipFill>
        <p:spPr>
          <a:xfrm>
            <a:off x="762526" y="5400124"/>
            <a:ext cx="9810063" cy="303013"/>
          </a:xfrm>
          <a:prstGeom prst="rect">
            <a:avLst/>
          </a:prstGeom>
        </p:spPr>
      </p:pic>
      <p:sp>
        <p:nvSpPr>
          <p:cNvPr id="12" name="TextBox 11">
            <a:extLst>
              <a:ext uri="{FF2B5EF4-FFF2-40B4-BE49-F238E27FC236}">
                <a16:creationId xmlns:a16="http://schemas.microsoft.com/office/drawing/2014/main" id="{7D5928AC-8840-47F0-8157-FE9AD32C15B9}"/>
              </a:ext>
            </a:extLst>
          </p:cNvPr>
          <p:cNvSpPr txBox="1"/>
          <p:nvPr/>
        </p:nvSpPr>
        <p:spPr>
          <a:xfrm>
            <a:off x="336001" y="4648564"/>
            <a:ext cx="359998" cy="400110"/>
          </a:xfrm>
          <a:prstGeom prst="rect">
            <a:avLst/>
          </a:prstGeom>
          <a:noFill/>
        </p:spPr>
        <p:txBody>
          <a:bodyPr wrap="square" rtlCol="0">
            <a:spAutoFit/>
          </a:bodyPr>
          <a:lstStyle/>
          <a:p>
            <a:r>
              <a:rPr lang="en-GB" sz="2000" dirty="0"/>
              <a:t>0</a:t>
            </a:r>
            <a:endParaRPr lang="en-GB" sz="1400" dirty="0"/>
          </a:p>
        </p:txBody>
      </p:sp>
      <p:sp>
        <p:nvSpPr>
          <p:cNvPr id="13" name="TextBox 12">
            <a:extLst>
              <a:ext uri="{FF2B5EF4-FFF2-40B4-BE49-F238E27FC236}">
                <a16:creationId xmlns:a16="http://schemas.microsoft.com/office/drawing/2014/main" id="{A0C699B3-5E6B-4C3E-96BD-14879C826575}"/>
              </a:ext>
            </a:extLst>
          </p:cNvPr>
          <p:cNvSpPr txBox="1"/>
          <p:nvPr/>
        </p:nvSpPr>
        <p:spPr>
          <a:xfrm>
            <a:off x="336001" y="3939632"/>
            <a:ext cx="359998" cy="400110"/>
          </a:xfrm>
          <a:prstGeom prst="rect">
            <a:avLst/>
          </a:prstGeom>
          <a:noFill/>
        </p:spPr>
        <p:txBody>
          <a:bodyPr wrap="square" rtlCol="0">
            <a:spAutoFit/>
          </a:bodyPr>
          <a:lstStyle/>
          <a:p>
            <a:r>
              <a:rPr lang="en-GB" sz="2000" dirty="0"/>
              <a:t>1</a:t>
            </a:r>
            <a:endParaRPr lang="en-GB" sz="1400" dirty="0"/>
          </a:p>
        </p:txBody>
      </p:sp>
      <p:sp>
        <p:nvSpPr>
          <p:cNvPr id="14" name="TextBox 13">
            <a:extLst>
              <a:ext uri="{FF2B5EF4-FFF2-40B4-BE49-F238E27FC236}">
                <a16:creationId xmlns:a16="http://schemas.microsoft.com/office/drawing/2014/main" id="{F807DB18-8D36-4178-A11C-3CA2AB0C0A1F}"/>
              </a:ext>
            </a:extLst>
          </p:cNvPr>
          <p:cNvSpPr txBox="1"/>
          <p:nvPr/>
        </p:nvSpPr>
        <p:spPr>
          <a:xfrm>
            <a:off x="336001" y="3230700"/>
            <a:ext cx="359998" cy="400110"/>
          </a:xfrm>
          <a:prstGeom prst="rect">
            <a:avLst/>
          </a:prstGeom>
          <a:noFill/>
        </p:spPr>
        <p:txBody>
          <a:bodyPr wrap="square" rtlCol="0">
            <a:spAutoFit/>
          </a:bodyPr>
          <a:lstStyle/>
          <a:p>
            <a:r>
              <a:rPr lang="en-GB" sz="2000" dirty="0"/>
              <a:t>2</a:t>
            </a:r>
            <a:endParaRPr lang="en-GB" sz="1400" dirty="0"/>
          </a:p>
        </p:txBody>
      </p:sp>
      <p:sp>
        <p:nvSpPr>
          <p:cNvPr id="15" name="TextBox 14">
            <a:extLst>
              <a:ext uri="{FF2B5EF4-FFF2-40B4-BE49-F238E27FC236}">
                <a16:creationId xmlns:a16="http://schemas.microsoft.com/office/drawing/2014/main" id="{F260951E-D731-4392-AA6B-7AFE8DFA6412}"/>
              </a:ext>
            </a:extLst>
          </p:cNvPr>
          <p:cNvSpPr txBox="1"/>
          <p:nvPr/>
        </p:nvSpPr>
        <p:spPr>
          <a:xfrm>
            <a:off x="336001" y="2521768"/>
            <a:ext cx="359998" cy="400110"/>
          </a:xfrm>
          <a:prstGeom prst="rect">
            <a:avLst/>
          </a:prstGeom>
          <a:noFill/>
        </p:spPr>
        <p:txBody>
          <a:bodyPr wrap="square" rtlCol="0">
            <a:spAutoFit/>
          </a:bodyPr>
          <a:lstStyle/>
          <a:p>
            <a:r>
              <a:rPr lang="en-GB" sz="2000" dirty="0"/>
              <a:t>3</a:t>
            </a:r>
            <a:endParaRPr lang="en-GB" sz="1400" dirty="0"/>
          </a:p>
        </p:txBody>
      </p:sp>
      <p:sp>
        <p:nvSpPr>
          <p:cNvPr id="18" name="TextBox 17">
            <a:extLst>
              <a:ext uri="{FF2B5EF4-FFF2-40B4-BE49-F238E27FC236}">
                <a16:creationId xmlns:a16="http://schemas.microsoft.com/office/drawing/2014/main" id="{7C7517D1-C3DB-4F6B-9F5F-573963CBB8A0}"/>
              </a:ext>
            </a:extLst>
          </p:cNvPr>
          <p:cNvSpPr txBox="1"/>
          <p:nvPr/>
        </p:nvSpPr>
        <p:spPr>
          <a:xfrm>
            <a:off x="336001" y="1812836"/>
            <a:ext cx="359998" cy="400110"/>
          </a:xfrm>
          <a:prstGeom prst="rect">
            <a:avLst/>
          </a:prstGeom>
          <a:noFill/>
        </p:spPr>
        <p:txBody>
          <a:bodyPr wrap="square" rtlCol="0">
            <a:spAutoFit/>
          </a:bodyPr>
          <a:lstStyle/>
          <a:p>
            <a:r>
              <a:rPr lang="en-GB" sz="2000" dirty="0"/>
              <a:t>4</a:t>
            </a:r>
            <a:endParaRPr lang="en-GB" sz="1400" dirty="0"/>
          </a:p>
        </p:txBody>
      </p:sp>
      <p:sp>
        <p:nvSpPr>
          <p:cNvPr id="2" name="Title 1">
            <a:extLst>
              <a:ext uri="{FF2B5EF4-FFF2-40B4-BE49-F238E27FC236}">
                <a16:creationId xmlns:a16="http://schemas.microsoft.com/office/drawing/2014/main" id="{1FEBC453-93CF-43AA-B769-4FE01595AAC5}"/>
              </a:ext>
            </a:extLst>
          </p:cNvPr>
          <p:cNvSpPr>
            <a:spLocks noGrp="1"/>
          </p:cNvSpPr>
          <p:nvPr>
            <p:ph type="title"/>
          </p:nvPr>
        </p:nvSpPr>
        <p:spPr>
          <a:xfrm>
            <a:off x="838200" y="365125"/>
            <a:ext cx="10515600" cy="847271"/>
          </a:xfrm>
        </p:spPr>
        <p:txBody>
          <a:bodyPr>
            <a:normAutofit fontScale="90000"/>
          </a:bodyPr>
          <a:lstStyle/>
          <a:p>
            <a:r>
              <a:rPr lang="en-GB" dirty="0" err="1"/>
              <a:t>RecurSIA</a:t>
            </a:r>
            <a:r>
              <a:rPr lang="en-GB" dirty="0"/>
              <a:t>: Recursive translatable pattern discovery</a:t>
            </a:r>
          </a:p>
        </p:txBody>
      </p:sp>
      <p:pic>
        <p:nvPicPr>
          <p:cNvPr id="4" name="Picture 3">
            <a:extLst>
              <a:ext uri="{FF2B5EF4-FFF2-40B4-BE49-F238E27FC236}">
                <a16:creationId xmlns:a16="http://schemas.microsoft.com/office/drawing/2014/main" id="{A83F27BE-6E6F-4442-BD93-D58DB6C3EF6F}"/>
              </a:ext>
            </a:extLst>
          </p:cNvPr>
          <p:cNvPicPr>
            <a:picLocks noChangeAspect="1"/>
          </p:cNvPicPr>
          <p:nvPr/>
        </p:nvPicPr>
        <p:blipFill>
          <a:blip r:embed="rId3"/>
          <a:stretch>
            <a:fillRect/>
          </a:stretch>
        </p:blipFill>
        <p:spPr>
          <a:xfrm>
            <a:off x="7536000" y="2422031"/>
            <a:ext cx="4135891" cy="2013938"/>
          </a:xfrm>
          <a:prstGeom prst="rect">
            <a:avLst/>
          </a:prstGeom>
        </p:spPr>
      </p:pic>
      <p:cxnSp>
        <p:nvCxnSpPr>
          <p:cNvPr id="8" name="Straight Connector 7">
            <a:extLst>
              <a:ext uri="{FF2B5EF4-FFF2-40B4-BE49-F238E27FC236}">
                <a16:creationId xmlns:a16="http://schemas.microsoft.com/office/drawing/2014/main" id="{AF25EBEE-291C-4A91-A56C-B81FA6256915}"/>
              </a:ext>
            </a:extLst>
          </p:cNvPr>
          <p:cNvCxnSpPr>
            <a:cxnSpLocks/>
          </p:cNvCxnSpPr>
          <p:nvPr/>
        </p:nvCxnSpPr>
        <p:spPr>
          <a:xfrm flipH="1">
            <a:off x="696000" y="4869000"/>
            <a:ext cx="684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E9B55A-D9AD-4DF3-8CE3-70A074A81431}"/>
              </a:ext>
            </a:extLst>
          </p:cNvPr>
          <p:cNvCxnSpPr>
            <a:cxnSpLocks/>
          </p:cNvCxnSpPr>
          <p:nvPr/>
        </p:nvCxnSpPr>
        <p:spPr>
          <a:xfrm flipV="1">
            <a:off x="696000" y="1624693"/>
            <a:ext cx="0" cy="3244308"/>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13DDCF2-C892-41AA-9A47-158DA9394E00}"/>
              </a:ext>
            </a:extLst>
          </p:cNvPr>
          <p:cNvSpPr txBox="1"/>
          <p:nvPr/>
        </p:nvSpPr>
        <p:spPr>
          <a:xfrm>
            <a:off x="545156" y="4988164"/>
            <a:ext cx="314510" cy="400110"/>
          </a:xfrm>
          <a:prstGeom prst="rect">
            <a:avLst/>
          </a:prstGeom>
          <a:noFill/>
        </p:spPr>
        <p:txBody>
          <a:bodyPr wrap="none" rtlCol="0">
            <a:spAutoFit/>
          </a:bodyPr>
          <a:lstStyle/>
          <a:p>
            <a:r>
              <a:rPr lang="en-GB" sz="2000" dirty="0"/>
              <a:t>0</a:t>
            </a:r>
            <a:endParaRPr lang="en-GB" dirty="0"/>
          </a:p>
        </p:txBody>
      </p:sp>
      <p:sp>
        <p:nvSpPr>
          <p:cNvPr id="36" name="TextBox 35">
            <a:extLst>
              <a:ext uri="{FF2B5EF4-FFF2-40B4-BE49-F238E27FC236}">
                <a16:creationId xmlns:a16="http://schemas.microsoft.com/office/drawing/2014/main" id="{374D86FF-75CD-4A41-8ED0-4CDF2F0419E7}"/>
              </a:ext>
            </a:extLst>
          </p:cNvPr>
          <p:cNvSpPr txBox="1"/>
          <p:nvPr/>
        </p:nvSpPr>
        <p:spPr>
          <a:xfrm>
            <a:off x="1056000" y="4998149"/>
            <a:ext cx="720000" cy="400110"/>
          </a:xfrm>
          <a:prstGeom prst="rect">
            <a:avLst/>
          </a:prstGeom>
          <a:noFill/>
        </p:spPr>
        <p:txBody>
          <a:bodyPr wrap="square" rtlCol="0">
            <a:spAutoFit/>
          </a:bodyPr>
          <a:lstStyle/>
          <a:p>
            <a:pPr algn="ctr"/>
            <a:r>
              <a:rPr lang="en-GB" sz="2000" dirty="0"/>
              <a:t>1</a:t>
            </a:r>
            <a:endParaRPr lang="en-GB" dirty="0"/>
          </a:p>
        </p:txBody>
      </p:sp>
      <p:sp>
        <p:nvSpPr>
          <p:cNvPr id="37" name="TextBox 36">
            <a:extLst>
              <a:ext uri="{FF2B5EF4-FFF2-40B4-BE49-F238E27FC236}">
                <a16:creationId xmlns:a16="http://schemas.microsoft.com/office/drawing/2014/main" id="{D36B8453-290A-436A-83A3-51C857141BD7}"/>
              </a:ext>
            </a:extLst>
          </p:cNvPr>
          <p:cNvSpPr txBox="1"/>
          <p:nvPr/>
        </p:nvSpPr>
        <p:spPr>
          <a:xfrm>
            <a:off x="1776000" y="4992793"/>
            <a:ext cx="720000" cy="400110"/>
          </a:xfrm>
          <a:prstGeom prst="rect">
            <a:avLst/>
          </a:prstGeom>
          <a:noFill/>
        </p:spPr>
        <p:txBody>
          <a:bodyPr wrap="square" rtlCol="0">
            <a:spAutoFit/>
          </a:bodyPr>
          <a:lstStyle/>
          <a:p>
            <a:pPr algn="ctr"/>
            <a:r>
              <a:rPr lang="en-GB" sz="2000" dirty="0"/>
              <a:t>2</a:t>
            </a:r>
            <a:endParaRPr lang="en-GB" dirty="0"/>
          </a:p>
        </p:txBody>
      </p:sp>
      <p:sp>
        <p:nvSpPr>
          <p:cNvPr id="38" name="TextBox 37">
            <a:extLst>
              <a:ext uri="{FF2B5EF4-FFF2-40B4-BE49-F238E27FC236}">
                <a16:creationId xmlns:a16="http://schemas.microsoft.com/office/drawing/2014/main" id="{2D4C3011-4A7B-4DC6-9F33-38378F2E5876}"/>
              </a:ext>
            </a:extLst>
          </p:cNvPr>
          <p:cNvSpPr txBox="1"/>
          <p:nvPr/>
        </p:nvSpPr>
        <p:spPr>
          <a:xfrm>
            <a:off x="2496000" y="5003505"/>
            <a:ext cx="720000" cy="400110"/>
          </a:xfrm>
          <a:prstGeom prst="rect">
            <a:avLst/>
          </a:prstGeom>
          <a:noFill/>
        </p:spPr>
        <p:txBody>
          <a:bodyPr wrap="square" rtlCol="0">
            <a:spAutoFit/>
          </a:bodyPr>
          <a:lstStyle/>
          <a:p>
            <a:pPr algn="ctr"/>
            <a:r>
              <a:rPr lang="en-GB" sz="2000" dirty="0"/>
              <a:t>3</a:t>
            </a:r>
            <a:endParaRPr lang="en-GB" dirty="0"/>
          </a:p>
        </p:txBody>
      </p:sp>
      <p:sp>
        <p:nvSpPr>
          <p:cNvPr id="39" name="TextBox 38">
            <a:extLst>
              <a:ext uri="{FF2B5EF4-FFF2-40B4-BE49-F238E27FC236}">
                <a16:creationId xmlns:a16="http://schemas.microsoft.com/office/drawing/2014/main" id="{63F8A933-6C64-444A-A0F3-6B6C422455E8}"/>
              </a:ext>
            </a:extLst>
          </p:cNvPr>
          <p:cNvSpPr txBox="1"/>
          <p:nvPr/>
        </p:nvSpPr>
        <p:spPr>
          <a:xfrm>
            <a:off x="3216000" y="4998149"/>
            <a:ext cx="720000" cy="400110"/>
          </a:xfrm>
          <a:prstGeom prst="rect">
            <a:avLst/>
          </a:prstGeom>
          <a:noFill/>
        </p:spPr>
        <p:txBody>
          <a:bodyPr wrap="square" rtlCol="0">
            <a:spAutoFit/>
          </a:bodyPr>
          <a:lstStyle/>
          <a:p>
            <a:pPr algn="ctr"/>
            <a:r>
              <a:rPr lang="en-GB" sz="2000" dirty="0"/>
              <a:t>4</a:t>
            </a:r>
            <a:endParaRPr lang="en-GB" dirty="0"/>
          </a:p>
        </p:txBody>
      </p:sp>
      <p:sp>
        <p:nvSpPr>
          <p:cNvPr id="40" name="TextBox 39">
            <a:extLst>
              <a:ext uri="{FF2B5EF4-FFF2-40B4-BE49-F238E27FC236}">
                <a16:creationId xmlns:a16="http://schemas.microsoft.com/office/drawing/2014/main" id="{0C13D9A4-D6EC-4525-B015-7B92ABEB636C}"/>
              </a:ext>
            </a:extLst>
          </p:cNvPr>
          <p:cNvSpPr txBox="1"/>
          <p:nvPr/>
        </p:nvSpPr>
        <p:spPr>
          <a:xfrm>
            <a:off x="3936000" y="4999683"/>
            <a:ext cx="720000" cy="400110"/>
          </a:xfrm>
          <a:prstGeom prst="rect">
            <a:avLst/>
          </a:prstGeom>
          <a:noFill/>
        </p:spPr>
        <p:txBody>
          <a:bodyPr wrap="square" rtlCol="0">
            <a:spAutoFit/>
          </a:bodyPr>
          <a:lstStyle/>
          <a:p>
            <a:pPr algn="ctr"/>
            <a:r>
              <a:rPr lang="en-GB" sz="2000" dirty="0"/>
              <a:t>5</a:t>
            </a:r>
            <a:endParaRPr lang="en-GB" dirty="0"/>
          </a:p>
        </p:txBody>
      </p:sp>
      <p:sp>
        <p:nvSpPr>
          <p:cNvPr id="41" name="TextBox 40">
            <a:extLst>
              <a:ext uri="{FF2B5EF4-FFF2-40B4-BE49-F238E27FC236}">
                <a16:creationId xmlns:a16="http://schemas.microsoft.com/office/drawing/2014/main" id="{A485F437-340B-4F3C-8D4A-350BDFFC20EB}"/>
              </a:ext>
            </a:extLst>
          </p:cNvPr>
          <p:cNvSpPr txBox="1"/>
          <p:nvPr/>
        </p:nvSpPr>
        <p:spPr>
          <a:xfrm>
            <a:off x="4656000" y="4994327"/>
            <a:ext cx="720000" cy="400110"/>
          </a:xfrm>
          <a:prstGeom prst="rect">
            <a:avLst/>
          </a:prstGeom>
          <a:noFill/>
        </p:spPr>
        <p:txBody>
          <a:bodyPr wrap="square" rtlCol="0">
            <a:spAutoFit/>
          </a:bodyPr>
          <a:lstStyle/>
          <a:p>
            <a:pPr algn="ctr"/>
            <a:r>
              <a:rPr lang="en-GB" sz="2000" dirty="0"/>
              <a:t>6</a:t>
            </a:r>
            <a:endParaRPr lang="en-GB" dirty="0"/>
          </a:p>
        </p:txBody>
      </p:sp>
      <p:sp>
        <p:nvSpPr>
          <p:cNvPr id="42" name="TextBox 41">
            <a:extLst>
              <a:ext uri="{FF2B5EF4-FFF2-40B4-BE49-F238E27FC236}">
                <a16:creationId xmlns:a16="http://schemas.microsoft.com/office/drawing/2014/main" id="{E1231C12-D823-4C0E-88FC-7DA2ED8B347B}"/>
              </a:ext>
            </a:extLst>
          </p:cNvPr>
          <p:cNvSpPr txBox="1"/>
          <p:nvPr/>
        </p:nvSpPr>
        <p:spPr>
          <a:xfrm>
            <a:off x="5376000" y="5005039"/>
            <a:ext cx="720000" cy="400110"/>
          </a:xfrm>
          <a:prstGeom prst="rect">
            <a:avLst/>
          </a:prstGeom>
          <a:noFill/>
        </p:spPr>
        <p:txBody>
          <a:bodyPr wrap="square" rtlCol="0">
            <a:spAutoFit/>
          </a:bodyPr>
          <a:lstStyle/>
          <a:p>
            <a:pPr algn="ctr"/>
            <a:r>
              <a:rPr lang="en-GB" sz="2000" dirty="0"/>
              <a:t>7</a:t>
            </a:r>
            <a:endParaRPr lang="en-GB" dirty="0"/>
          </a:p>
        </p:txBody>
      </p:sp>
      <p:sp>
        <p:nvSpPr>
          <p:cNvPr id="43" name="TextBox 42">
            <a:extLst>
              <a:ext uri="{FF2B5EF4-FFF2-40B4-BE49-F238E27FC236}">
                <a16:creationId xmlns:a16="http://schemas.microsoft.com/office/drawing/2014/main" id="{AB51266E-6973-405C-A6EC-B19D19113273}"/>
              </a:ext>
            </a:extLst>
          </p:cNvPr>
          <p:cNvSpPr txBox="1"/>
          <p:nvPr/>
        </p:nvSpPr>
        <p:spPr>
          <a:xfrm>
            <a:off x="6096000" y="4999683"/>
            <a:ext cx="720000" cy="400110"/>
          </a:xfrm>
          <a:prstGeom prst="rect">
            <a:avLst/>
          </a:prstGeom>
          <a:noFill/>
        </p:spPr>
        <p:txBody>
          <a:bodyPr wrap="square" rtlCol="0">
            <a:spAutoFit/>
          </a:bodyPr>
          <a:lstStyle/>
          <a:p>
            <a:pPr algn="ctr"/>
            <a:r>
              <a:rPr lang="en-GB" sz="2000" dirty="0"/>
              <a:t>8</a:t>
            </a:r>
            <a:endParaRPr lang="en-GB" dirty="0"/>
          </a:p>
        </p:txBody>
      </p:sp>
      <p:sp>
        <p:nvSpPr>
          <p:cNvPr id="44" name="TextBox 43">
            <a:extLst>
              <a:ext uri="{FF2B5EF4-FFF2-40B4-BE49-F238E27FC236}">
                <a16:creationId xmlns:a16="http://schemas.microsoft.com/office/drawing/2014/main" id="{3CAF2227-7BE6-4FE3-8480-550DB8E44308}"/>
              </a:ext>
            </a:extLst>
          </p:cNvPr>
          <p:cNvSpPr txBox="1"/>
          <p:nvPr/>
        </p:nvSpPr>
        <p:spPr>
          <a:xfrm>
            <a:off x="6816000" y="4988164"/>
            <a:ext cx="720000" cy="400110"/>
          </a:xfrm>
          <a:prstGeom prst="rect">
            <a:avLst/>
          </a:prstGeom>
          <a:noFill/>
        </p:spPr>
        <p:txBody>
          <a:bodyPr wrap="square" rtlCol="0">
            <a:spAutoFit/>
          </a:bodyPr>
          <a:lstStyle/>
          <a:p>
            <a:pPr algn="ctr"/>
            <a:r>
              <a:rPr lang="en-GB" sz="2000" dirty="0"/>
              <a:t>9</a:t>
            </a:r>
            <a:endParaRPr lang="en-GB" dirty="0"/>
          </a:p>
        </p:txBody>
      </p:sp>
      <p:sp>
        <p:nvSpPr>
          <p:cNvPr id="45" name="Oval 44">
            <a:extLst>
              <a:ext uri="{FF2B5EF4-FFF2-40B4-BE49-F238E27FC236}">
                <a16:creationId xmlns:a16="http://schemas.microsoft.com/office/drawing/2014/main" id="{5CEB2C61-C2AA-426F-A65E-BCE52F361340}"/>
              </a:ext>
            </a:extLst>
          </p:cNvPr>
          <p:cNvSpPr/>
          <p:nvPr/>
        </p:nvSpPr>
        <p:spPr>
          <a:xfrm>
            <a:off x="627556" y="4773316"/>
            <a:ext cx="136886" cy="15060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47E35442-21B9-4868-8724-7C4BD9361945}"/>
              </a:ext>
            </a:extLst>
          </p:cNvPr>
          <p:cNvSpPr/>
          <p:nvPr/>
        </p:nvSpPr>
        <p:spPr>
          <a:xfrm>
            <a:off x="627556" y="4064384"/>
            <a:ext cx="136886" cy="15060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D05E7B98-D31C-4FDB-A98A-A891CFC02F08}"/>
              </a:ext>
            </a:extLst>
          </p:cNvPr>
          <p:cNvSpPr/>
          <p:nvPr/>
        </p:nvSpPr>
        <p:spPr>
          <a:xfrm>
            <a:off x="1347557" y="4773316"/>
            <a:ext cx="136886" cy="15060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CBFC709F-E2EE-47F4-8459-A0453D843941}"/>
              </a:ext>
            </a:extLst>
          </p:cNvPr>
          <p:cNvSpPr/>
          <p:nvPr/>
        </p:nvSpPr>
        <p:spPr>
          <a:xfrm>
            <a:off x="1347557" y="4064384"/>
            <a:ext cx="136886" cy="15060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887231CE-709A-4697-B034-C080AB371D52}"/>
              </a:ext>
            </a:extLst>
          </p:cNvPr>
          <p:cNvSpPr/>
          <p:nvPr/>
        </p:nvSpPr>
        <p:spPr>
          <a:xfrm>
            <a:off x="2067557" y="4064384"/>
            <a:ext cx="136886" cy="15060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43ABDBE2-3935-4159-824F-FBEF980519AB}"/>
              </a:ext>
            </a:extLst>
          </p:cNvPr>
          <p:cNvSpPr/>
          <p:nvPr/>
        </p:nvSpPr>
        <p:spPr>
          <a:xfrm>
            <a:off x="2787557" y="4772240"/>
            <a:ext cx="136886" cy="15060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80AE53EB-10D5-40E1-B789-FA98D2AF2886}"/>
              </a:ext>
            </a:extLst>
          </p:cNvPr>
          <p:cNvSpPr/>
          <p:nvPr/>
        </p:nvSpPr>
        <p:spPr>
          <a:xfrm>
            <a:off x="2787557" y="4064384"/>
            <a:ext cx="136886" cy="15060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8F0A5A4E-E0BE-4966-9638-B88FC8D65735}"/>
              </a:ext>
            </a:extLst>
          </p:cNvPr>
          <p:cNvSpPr/>
          <p:nvPr/>
        </p:nvSpPr>
        <p:spPr>
          <a:xfrm>
            <a:off x="3507556" y="4772240"/>
            <a:ext cx="136886" cy="15060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1A5F82DD-7E60-4E48-BEB3-5C19C4A44B0B}"/>
              </a:ext>
            </a:extLst>
          </p:cNvPr>
          <p:cNvSpPr/>
          <p:nvPr/>
        </p:nvSpPr>
        <p:spPr>
          <a:xfrm>
            <a:off x="4227557" y="4773316"/>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A3F9CDA1-3B51-40E8-82B3-4B0C3AA87E71}"/>
              </a:ext>
            </a:extLst>
          </p:cNvPr>
          <p:cNvSpPr/>
          <p:nvPr/>
        </p:nvSpPr>
        <p:spPr>
          <a:xfrm>
            <a:off x="4227557" y="4064384"/>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165C99BC-14F5-43E7-BD22-91D0CE3C2BC8}"/>
              </a:ext>
            </a:extLst>
          </p:cNvPr>
          <p:cNvSpPr/>
          <p:nvPr/>
        </p:nvSpPr>
        <p:spPr>
          <a:xfrm>
            <a:off x="4947558" y="4773316"/>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C9B80D90-B882-4D06-ABF2-7BF96EA23A33}"/>
              </a:ext>
            </a:extLst>
          </p:cNvPr>
          <p:cNvSpPr/>
          <p:nvPr/>
        </p:nvSpPr>
        <p:spPr>
          <a:xfrm>
            <a:off x="4947558" y="4064384"/>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1425D538-1E2D-4916-A883-C2C3FCBAD52E}"/>
              </a:ext>
            </a:extLst>
          </p:cNvPr>
          <p:cNvSpPr/>
          <p:nvPr/>
        </p:nvSpPr>
        <p:spPr>
          <a:xfrm>
            <a:off x="5667558" y="4064384"/>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910AFD60-A001-49E9-A984-3307C1605FFC}"/>
              </a:ext>
            </a:extLst>
          </p:cNvPr>
          <p:cNvSpPr/>
          <p:nvPr/>
        </p:nvSpPr>
        <p:spPr>
          <a:xfrm>
            <a:off x="6387558" y="4772240"/>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CE9C9E32-2FB0-4BD4-9FFA-23CF48CCF79F}"/>
              </a:ext>
            </a:extLst>
          </p:cNvPr>
          <p:cNvSpPr/>
          <p:nvPr/>
        </p:nvSpPr>
        <p:spPr>
          <a:xfrm>
            <a:off x="6387558" y="4064384"/>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91473A2D-7289-4A4D-A16E-7F3276AC7D1C}"/>
              </a:ext>
            </a:extLst>
          </p:cNvPr>
          <p:cNvSpPr/>
          <p:nvPr/>
        </p:nvSpPr>
        <p:spPr>
          <a:xfrm>
            <a:off x="7107557" y="4772240"/>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FC46CE79-283C-4F27-84EF-EF48387F84AB}"/>
              </a:ext>
            </a:extLst>
          </p:cNvPr>
          <p:cNvSpPr/>
          <p:nvPr/>
        </p:nvSpPr>
        <p:spPr>
          <a:xfrm>
            <a:off x="627556" y="2646520"/>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46B9EBC6-BD7E-4E00-A482-96021B15B36C}"/>
              </a:ext>
            </a:extLst>
          </p:cNvPr>
          <p:cNvSpPr/>
          <p:nvPr/>
        </p:nvSpPr>
        <p:spPr>
          <a:xfrm>
            <a:off x="627556" y="1937588"/>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05CB369-D0C3-48B6-877C-95B2FDF004B7}"/>
              </a:ext>
            </a:extLst>
          </p:cNvPr>
          <p:cNvSpPr/>
          <p:nvPr/>
        </p:nvSpPr>
        <p:spPr>
          <a:xfrm>
            <a:off x="1347557" y="2646520"/>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FB7D6356-0112-4591-8EDC-89EB47C5F075}"/>
              </a:ext>
            </a:extLst>
          </p:cNvPr>
          <p:cNvSpPr/>
          <p:nvPr/>
        </p:nvSpPr>
        <p:spPr>
          <a:xfrm>
            <a:off x="1347557" y="1937588"/>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B77975E2-B25D-4ABD-96E4-A76CAD95A646}"/>
              </a:ext>
            </a:extLst>
          </p:cNvPr>
          <p:cNvSpPr/>
          <p:nvPr/>
        </p:nvSpPr>
        <p:spPr>
          <a:xfrm>
            <a:off x="2067557" y="1937588"/>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7D7FC68D-DA74-4044-A9FE-EFF86C464605}"/>
              </a:ext>
            </a:extLst>
          </p:cNvPr>
          <p:cNvSpPr/>
          <p:nvPr/>
        </p:nvSpPr>
        <p:spPr>
          <a:xfrm>
            <a:off x="2787557" y="2645444"/>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501A48B2-EA7C-4C71-B305-D6706C7A80AE}"/>
              </a:ext>
            </a:extLst>
          </p:cNvPr>
          <p:cNvSpPr/>
          <p:nvPr/>
        </p:nvSpPr>
        <p:spPr>
          <a:xfrm>
            <a:off x="2787557" y="1937588"/>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48E44797-2016-41C7-841C-A1745D92A4AB}"/>
              </a:ext>
            </a:extLst>
          </p:cNvPr>
          <p:cNvSpPr/>
          <p:nvPr/>
        </p:nvSpPr>
        <p:spPr>
          <a:xfrm>
            <a:off x="3507556" y="2645444"/>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51358F44-A335-4AC7-A9AA-04A59521FC10}"/>
              </a:ext>
            </a:extLst>
          </p:cNvPr>
          <p:cNvSpPr/>
          <p:nvPr/>
        </p:nvSpPr>
        <p:spPr>
          <a:xfrm>
            <a:off x="588157" y="3979417"/>
            <a:ext cx="3151509" cy="10345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292BCD48-7D1B-47C4-8774-F42C89804B8B}"/>
              </a:ext>
            </a:extLst>
          </p:cNvPr>
          <p:cNvSpPr/>
          <p:nvPr/>
        </p:nvSpPr>
        <p:spPr>
          <a:xfrm>
            <a:off x="8137525" y="3429000"/>
            <a:ext cx="2973123" cy="280497"/>
          </a:xfrm>
          <a:prstGeom prst="round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1EB69F76-E4D3-4DE3-8858-51BE72B89B58}"/>
              </a:ext>
            </a:extLst>
          </p:cNvPr>
          <p:cNvPicPr>
            <a:picLocks noChangeAspect="1"/>
          </p:cNvPicPr>
          <p:nvPr/>
        </p:nvPicPr>
        <p:blipFill>
          <a:blip r:embed="rId4"/>
          <a:stretch>
            <a:fillRect/>
          </a:stretch>
        </p:blipFill>
        <p:spPr>
          <a:xfrm>
            <a:off x="764442" y="6075533"/>
            <a:ext cx="9304824" cy="280361"/>
          </a:xfrm>
          <a:prstGeom prst="rect">
            <a:avLst/>
          </a:prstGeom>
        </p:spPr>
      </p:pic>
      <p:sp>
        <p:nvSpPr>
          <p:cNvPr id="55" name="Rectangle: Rounded Corners 54">
            <a:extLst>
              <a:ext uri="{FF2B5EF4-FFF2-40B4-BE49-F238E27FC236}">
                <a16:creationId xmlns:a16="http://schemas.microsoft.com/office/drawing/2014/main" id="{12FC65D2-B9DA-4789-8881-1BA0580C67FA}"/>
              </a:ext>
            </a:extLst>
          </p:cNvPr>
          <p:cNvSpPr/>
          <p:nvPr/>
        </p:nvSpPr>
        <p:spPr>
          <a:xfrm>
            <a:off x="1008737" y="5362550"/>
            <a:ext cx="7298978" cy="34055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2F0FDC3E-6F56-477F-90B6-310E06D8A487}"/>
              </a:ext>
            </a:extLst>
          </p:cNvPr>
          <p:cNvSpPr/>
          <p:nvPr/>
        </p:nvSpPr>
        <p:spPr>
          <a:xfrm>
            <a:off x="1017751" y="6014822"/>
            <a:ext cx="6894796" cy="39516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718585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26DBE2-EEA0-4D45-8BD2-6E1F99427A2C}"/>
              </a:ext>
            </a:extLst>
          </p:cNvPr>
          <p:cNvPicPr>
            <a:picLocks noChangeAspect="1"/>
          </p:cNvPicPr>
          <p:nvPr/>
        </p:nvPicPr>
        <p:blipFill>
          <a:blip r:embed="rId2"/>
          <a:stretch>
            <a:fillRect/>
          </a:stretch>
        </p:blipFill>
        <p:spPr>
          <a:xfrm>
            <a:off x="762526" y="5400124"/>
            <a:ext cx="9810063" cy="303013"/>
          </a:xfrm>
          <a:prstGeom prst="rect">
            <a:avLst/>
          </a:prstGeom>
        </p:spPr>
      </p:pic>
      <p:sp>
        <p:nvSpPr>
          <p:cNvPr id="12" name="TextBox 11">
            <a:extLst>
              <a:ext uri="{FF2B5EF4-FFF2-40B4-BE49-F238E27FC236}">
                <a16:creationId xmlns:a16="http://schemas.microsoft.com/office/drawing/2014/main" id="{7D5928AC-8840-47F0-8157-FE9AD32C15B9}"/>
              </a:ext>
            </a:extLst>
          </p:cNvPr>
          <p:cNvSpPr txBox="1"/>
          <p:nvPr/>
        </p:nvSpPr>
        <p:spPr>
          <a:xfrm>
            <a:off x="336001" y="4648564"/>
            <a:ext cx="359998" cy="400110"/>
          </a:xfrm>
          <a:prstGeom prst="rect">
            <a:avLst/>
          </a:prstGeom>
          <a:noFill/>
        </p:spPr>
        <p:txBody>
          <a:bodyPr wrap="square" rtlCol="0">
            <a:spAutoFit/>
          </a:bodyPr>
          <a:lstStyle/>
          <a:p>
            <a:r>
              <a:rPr lang="en-GB" sz="2000" dirty="0"/>
              <a:t>0</a:t>
            </a:r>
            <a:endParaRPr lang="en-GB" sz="1400" dirty="0"/>
          </a:p>
        </p:txBody>
      </p:sp>
      <p:sp>
        <p:nvSpPr>
          <p:cNvPr id="13" name="TextBox 12">
            <a:extLst>
              <a:ext uri="{FF2B5EF4-FFF2-40B4-BE49-F238E27FC236}">
                <a16:creationId xmlns:a16="http://schemas.microsoft.com/office/drawing/2014/main" id="{A0C699B3-5E6B-4C3E-96BD-14879C826575}"/>
              </a:ext>
            </a:extLst>
          </p:cNvPr>
          <p:cNvSpPr txBox="1"/>
          <p:nvPr/>
        </p:nvSpPr>
        <p:spPr>
          <a:xfrm>
            <a:off x="336001" y="3939632"/>
            <a:ext cx="359998" cy="400110"/>
          </a:xfrm>
          <a:prstGeom prst="rect">
            <a:avLst/>
          </a:prstGeom>
          <a:noFill/>
        </p:spPr>
        <p:txBody>
          <a:bodyPr wrap="square" rtlCol="0">
            <a:spAutoFit/>
          </a:bodyPr>
          <a:lstStyle/>
          <a:p>
            <a:r>
              <a:rPr lang="en-GB" sz="2000" dirty="0"/>
              <a:t>1</a:t>
            </a:r>
            <a:endParaRPr lang="en-GB" sz="1400" dirty="0"/>
          </a:p>
        </p:txBody>
      </p:sp>
      <p:sp>
        <p:nvSpPr>
          <p:cNvPr id="14" name="TextBox 13">
            <a:extLst>
              <a:ext uri="{FF2B5EF4-FFF2-40B4-BE49-F238E27FC236}">
                <a16:creationId xmlns:a16="http://schemas.microsoft.com/office/drawing/2014/main" id="{F807DB18-8D36-4178-A11C-3CA2AB0C0A1F}"/>
              </a:ext>
            </a:extLst>
          </p:cNvPr>
          <p:cNvSpPr txBox="1"/>
          <p:nvPr/>
        </p:nvSpPr>
        <p:spPr>
          <a:xfrm>
            <a:off x="336001" y="3230700"/>
            <a:ext cx="359998" cy="400110"/>
          </a:xfrm>
          <a:prstGeom prst="rect">
            <a:avLst/>
          </a:prstGeom>
          <a:noFill/>
        </p:spPr>
        <p:txBody>
          <a:bodyPr wrap="square" rtlCol="0">
            <a:spAutoFit/>
          </a:bodyPr>
          <a:lstStyle/>
          <a:p>
            <a:r>
              <a:rPr lang="en-GB" sz="2000" dirty="0"/>
              <a:t>2</a:t>
            </a:r>
            <a:endParaRPr lang="en-GB" sz="1400" dirty="0"/>
          </a:p>
        </p:txBody>
      </p:sp>
      <p:sp>
        <p:nvSpPr>
          <p:cNvPr id="15" name="TextBox 14">
            <a:extLst>
              <a:ext uri="{FF2B5EF4-FFF2-40B4-BE49-F238E27FC236}">
                <a16:creationId xmlns:a16="http://schemas.microsoft.com/office/drawing/2014/main" id="{F260951E-D731-4392-AA6B-7AFE8DFA6412}"/>
              </a:ext>
            </a:extLst>
          </p:cNvPr>
          <p:cNvSpPr txBox="1"/>
          <p:nvPr/>
        </p:nvSpPr>
        <p:spPr>
          <a:xfrm>
            <a:off x="336001" y="2521768"/>
            <a:ext cx="359998" cy="400110"/>
          </a:xfrm>
          <a:prstGeom prst="rect">
            <a:avLst/>
          </a:prstGeom>
          <a:noFill/>
        </p:spPr>
        <p:txBody>
          <a:bodyPr wrap="square" rtlCol="0">
            <a:spAutoFit/>
          </a:bodyPr>
          <a:lstStyle/>
          <a:p>
            <a:r>
              <a:rPr lang="en-GB" sz="2000" dirty="0"/>
              <a:t>3</a:t>
            </a:r>
            <a:endParaRPr lang="en-GB" sz="1400" dirty="0"/>
          </a:p>
        </p:txBody>
      </p:sp>
      <p:sp>
        <p:nvSpPr>
          <p:cNvPr id="18" name="TextBox 17">
            <a:extLst>
              <a:ext uri="{FF2B5EF4-FFF2-40B4-BE49-F238E27FC236}">
                <a16:creationId xmlns:a16="http://schemas.microsoft.com/office/drawing/2014/main" id="{7C7517D1-C3DB-4F6B-9F5F-573963CBB8A0}"/>
              </a:ext>
            </a:extLst>
          </p:cNvPr>
          <p:cNvSpPr txBox="1"/>
          <p:nvPr/>
        </p:nvSpPr>
        <p:spPr>
          <a:xfrm>
            <a:off x="336001" y="1812836"/>
            <a:ext cx="359998" cy="400110"/>
          </a:xfrm>
          <a:prstGeom prst="rect">
            <a:avLst/>
          </a:prstGeom>
          <a:noFill/>
        </p:spPr>
        <p:txBody>
          <a:bodyPr wrap="square" rtlCol="0">
            <a:spAutoFit/>
          </a:bodyPr>
          <a:lstStyle/>
          <a:p>
            <a:r>
              <a:rPr lang="en-GB" sz="2000" dirty="0"/>
              <a:t>4</a:t>
            </a:r>
            <a:endParaRPr lang="en-GB" sz="1400" dirty="0"/>
          </a:p>
        </p:txBody>
      </p:sp>
      <p:sp>
        <p:nvSpPr>
          <p:cNvPr id="2" name="Title 1">
            <a:extLst>
              <a:ext uri="{FF2B5EF4-FFF2-40B4-BE49-F238E27FC236}">
                <a16:creationId xmlns:a16="http://schemas.microsoft.com/office/drawing/2014/main" id="{1FEBC453-93CF-43AA-B769-4FE01595AAC5}"/>
              </a:ext>
            </a:extLst>
          </p:cNvPr>
          <p:cNvSpPr>
            <a:spLocks noGrp="1"/>
          </p:cNvSpPr>
          <p:nvPr>
            <p:ph type="title"/>
          </p:nvPr>
        </p:nvSpPr>
        <p:spPr>
          <a:xfrm>
            <a:off x="838200" y="365125"/>
            <a:ext cx="10515600" cy="847271"/>
          </a:xfrm>
        </p:spPr>
        <p:txBody>
          <a:bodyPr>
            <a:normAutofit fontScale="90000"/>
          </a:bodyPr>
          <a:lstStyle/>
          <a:p>
            <a:r>
              <a:rPr lang="en-GB" dirty="0" err="1"/>
              <a:t>RecurSIA</a:t>
            </a:r>
            <a:r>
              <a:rPr lang="en-GB" dirty="0"/>
              <a:t>: Recursive translatable pattern discovery</a:t>
            </a:r>
          </a:p>
        </p:txBody>
      </p:sp>
      <p:pic>
        <p:nvPicPr>
          <p:cNvPr id="4" name="Picture 3">
            <a:extLst>
              <a:ext uri="{FF2B5EF4-FFF2-40B4-BE49-F238E27FC236}">
                <a16:creationId xmlns:a16="http://schemas.microsoft.com/office/drawing/2014/main" id="{A83F27BE-6E6F-4442-BD93-D58DB6C3EF6F}"/>
              </a:ext>
            </a:extLst>
          </p:cNvPr>
          <p:cNvPicPr>
            <a:picLocks noChangeAspect="1"/>
          </p:cNvPicPr>
          <p:nvPr/>
        </p:nvPicPr>
        <p:blipFill>
          <a:blip r:embed="rId3"/>
          <a:stretch>
            <a:fillRect/>
          </a:stretch>
        </p:blipFill>
        <p:spPr>
          <a:xfrm>
            <a:off x="7536000" y="2422031"/>
            <a:ext cx="4135891" cy="2013938"/>
          </a:xfrm>
          <a:prstGeom prst="rect">
            <a:avLst/>
          </a:prstGeom>
        </p:spPr>
      </p:pic>
      <p:cxnSp>
        <p:nvCxnSpPr>
          <p:cNvPr id="8" name="Straight Connector 7">
            <a:extLst>
              <a:ext uri="{FF2B5EF4-FFF2-40B4-BE49-F238E27FC236}">
                <a16:creationId xmlns:a16="http://schemas.microsoft.com/office/drawing/2014/main" id="{AF25EBEE-291C-4A91-A56C-B81FA6256915}"/>
              </a:ext>
            </a:extLst>
          </p:cNvPr>
          <p:cNvCxnSpPr>
            <a:cxnSpLocks/>
          </p:cNvCxnSpPr>
          <p:nvPr/>
        </p:nvCxnSpPr>
        <p:spPr>
          <a:xfrm flipH="1">
            <a:off x="696000" y="4869000"/>
            <a:ext cx="684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E9B55A-D9AD-4DF3-8CE3-70A074A81431}"/>
              </a:ext>
            </a:extLst>
          </p:cNvPr>
          <p:cNvCxnSpPr>
            <a:cxnSpLocks/>
          </p:cNvCxnSpPr>
          <p:nvPr/>
        </p:nvCxnSpPr>
        <p:spPr>
          <a:xfrm flipV="1">
            <a:off x="696000" y="1624693"/>
            <a:ext cx="0" cy="3244308"/>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13DDCF2-C892-41AA-9A47-158DA9394E00}"/>
              </a:ext>
            </a:extLst>
          </p:cNvPr>
          <p:cNvSpPr txBox="1"/>
          <p:nvPr/>
        </p:nvSpPr>
        <p:spPr>
          <a:xfrm>
            <a:off x="545156" y="4988164"/>
            <a:ext cx="314510" cy="400110"/>
          </a:xfrm>
          <a:prstGeom prst="rect">
            <a:avLst/>
          </a:prstGeom>
          <a:noFill/>
        </p:spPr>
        <p:txBody>
          <a:bodyPr wrap="none" rtlCol="0">
            <a:spAutoFit/>
          </a:bodyPr>
          <a:lstStyle/>
          <a:p>
            <a:r>
              <a:rPr lang="en-GB" sz="2000" dirty="0"/>
              <a:t>0</a:t>
            </a:r>
            <a:endParaRPr lang="en-GB" dirty="0"/>
          </a:p>
        </p:txBody>
      </p:sp>
      <p:sp>
        <p:nvSpPr>
          <p:cNvPr id="36" name="TextBox 35">
            <a:extLst>
              <a:ext uri="{FF2B5EF4-FFF2-40B4-BE49-F238E27FC236}">
                <a16:creationId xmlns:a16="http://schemas.microsoft.com/office/drawing/2014/main" id="{374D86FF-75CD-4A41-8ED0-4CDF2F0419E7}"/>
              </a:ext>
            </a:extLst>
          </p:cNvPr>
          <p:cNvSpPr txBox="1"/>
          <p:nvPr/>
        </p:nvSpPr>
        <p:spPr>
          <a:xfrm>
            <a:off x="1056000" y="4998149"/>
            <a:ext cx="720000" cy="400110"/>
          </a:xfrm>
          <a:prstGeom prst="rect">
            <a:avLst/>
          </a:prstGeom>
          <a:noFill/>
        </p:spPr>
        <p:txBody>
          <a:bodyPr wrap="square" rtlCol="0">
            <a:spAutoFit/>
          </a:bodyPr>
          <a:lstStyle/>
          <a:p>
            <a:pPr algn="ctr"/>
            <a:r>
              <a:rPr lang="en-GB" sz="2000" dirty="0"/>
              <a:t>1</a:t>
            </a:r>
            <a:endParaRPr lang="en-GB" dirty="0"/>
          </a:p>
        </p:txBody>
      </p:sp>
      <p:sp>
        <p:nvSpPr>
          <p:cNvPr id="37" name="TextBox 36">
            <a:extLst>
              <a:ext uri="{FF2B5EF4-FFF2-40B4-BE49-F238E27FC236}">
                <a16:creationId xmlns:a16="http://schemas.microsoft.com/office/drawing/2014/main" id="{D36B8453-290A-436A-83A3-51C857141BD7}"/>
              </a:ext>
            </a:extLst>
          </p:cNvPr>
          <p:cNvSpPr txBox="1"/>
          <p:nvPr/>
        </p:nvSpPr>
        <p:spPr>
          <a:xfrm>
            <a:off x="1776000" y="4992793"/>
            <a:ext cx="720000" cy="400110"/>
          </a:xfrm>
          <a:prstGeom prst="rect">
            <a:avLst/>
          </a:prstGeom>
          <a:noFill/>
        </p:spPr>
        <p:txBody>
          <a:bodyPr wrap="square" rtlCol="0">
            <a:spAutoFit/>
          </a:bodyPr>
          <a:lstStyle/>
          <a:p>
            <a:pPr algn="ctr"/>
            <a:r>
              <a:rPr lang="en-GB" sz="2000" dirty="0"/>
              <a:t>2</a:t>
            </a:r>
            <a:endParaRPr lang="en-GB" dirty="0"/>
          </a:p>
        </p:txBody>
      </p:sp>
      <p:sp>
        <p:nvSpPr>
          <p:cNvPr id="38" name="TextBox 37">
            <a:extLst>
              <a:ext uri="{FF2B5EF4-FFF2-40B4-BE49-F238E27FC236}">
                <a16:creationId xmlns:a16="http://schemas.microsoft.com/office/drawing/2014/main" id="{2D4C3011-4A7B-4DC6-9F33-38378F2E5876}"/>
              </a:ext>
            </a:extLst>
          </p:cNvPr>
          <p:cNvSpPr txBox="1"/>
          <p:nvPr/>
        </p:nvSpPr>
        <p:spPr>
          <a:xfrm>
            <a:off x="2496000" y="5003505"/>
            <a:ext cx="720000" cy="400110"/>
          </a:xfrm>
          <a:prstGeom prst="rect">
            <a:avLst/>
          </a:prstGeom>
          <a:noFill/>
        </p:spPr>
        <p:txBody>
          <a:bodyPr wrap="square" rtlCol="0">
            <a:spAutoFit/>
          </a:bodyPr>
          <a:lstStyle/>
          <a:p>
            <a:pPr algn="ctr"/>
            <a:r>
              <a:rPr lang="en-GB" sz="2000" dirty="0"/>
              <a:t>3</a:t>
            </a:r>
            <a:endParaRPr lang="en-GB" dirty="0"/>
          </a:p>
        </p:txBody>
      </p:sp>
      <p:sp>
        <p:nvSpPr>
          <p:cNvPr id="39" name="TextBox 38">
            <a:extLst>
              <a:ext uri="{FF2B5EF4-FFF2-40B4-BE49-F238E27FC236}">
                <a16:creationId xmlns:a16="http://schemas.microsoft.com/office/drawing/2014/main" id="{63F8A933-6C64-444A-A0F3-6B6C422455E8}"/>
              </a:ext>
            </a:extLst>
          </p:cNvPr>
          <p:cNvSpPr txBox="1"/>
          <p:nvPr/>
        </p:nvSpPr>
        <p:spPr>
          <a:xfrm>
            <a:off x="3216000" y="4998149"/>
            <a:ext cx="720000" cy="400110"/>
          </a:xfrm>
          <a:prstGeom prst="rect">
            <a:avLst/>
          </a:prstGeom>
          <a:noFill/>
        </p:spPr>
        <p:txBody>
          <a:bodyPr wrap="square" rtlCol="0">
            <a:spAutoFit/>
          </a:bodyPr>
          <a:lstStyle/>
          <a:p>
            <a:pPr algn="ctr"/>
            <a:r>
              <a:rPr lang="en-GB" sz="2000" dirty="0"/>
              <a:t>4</a:t>
            </a:r>
            <a:endParaRPr lang="en-GB" dirty="0"/>
          </a:p>
        </p:txBody>
      </p:sp>
      <p:sp>
        <p:nvSpPr>
          <p:cNvPr id="40" name="TextBox 39">
            <a:extLst>
              <a:ext uri="{FF2B5EF4-FFF2-40B4-BE49-F238E27FC236}">
                <a16:creationId xmlns:a16="http://schemas.microsoft.com/office/drawing/2014/main" id="{0C13D9A4-D6EC-4525-B015-7B92ABEB636C}"/>
              </a:ext>
            </a:extLst>
          </p:cNvPr>
          <p:cNvSpPr txBox="1"/>
          <p:nvPr/>
        </p:nvSpPr>
        <p:spPr>
          <a:xfrm>
            <a:off x="3936000" y="4999683"/>
            <a:ext cx="720000" cy="400110"/>
          </a:xfrm>
          <a:prstGeom prst="rect">
            <a:avLst/>
          </a:prstGeom>
          <a:noFill/>
        </p:spPr>
        <p:txBody>
          <a:bodyPr wrap="square" rtlCol="0">
            <a:spAutoFit/>
          </a:bodyPr>
          <a:lstStyle/>
          <a:p>
            <a:pPr algn="ctr"/>
            <a:r>
              <a:rPr lang="en-GB" sz="2000" dirty="0"/>
              <a:t>5</a:t>
            </a:r>
            <a:endParaRPr lang="en-GB" dirty="0"/>
          </a:p>
        </p:txBody>
      </p:sp>
      <p:sp>
        <p:nvSpPr>
          <p:cNvPr id="41" name="TextBox 40">
            <a:extLst>
              <a:ext uri="{FF2B5EF4-FFF2-40B4-BE49-F238E27FC236}">
                <a16:creationId xmlns:a16="http://schemas.microsoft.com/office/drawing/2014/main" id="{A485F437-340B-4F3C-8D4A-350BDFFC20EB}"/>
              </a:ext>
            </a:extLst>
          </p:cNvPr>
          <p:cNvSpPr txBox="1"/>
          <p:nvPr/>
        </p:nvSpPr>
        <p:spPr>
          <a:xfrm>
            <a:off x="4656000" y="4994327"/>
            <a:ext cx="720000" cy="400110"/>
          </a:xfrm>
          <a:prstGeom prst="rect">
            <a:avLst/>
          </a:prstGeom>
          <a:noFill/>
        </p:spPr>
        <p:txBody>
          <a:bodyPr wrap="square" rtlCol="0">
            <a:spAutoFit/>
          </a:bodyPr>
          <a:lstStyle/>
          <a:p>
            <a:pPr algn="ctr"/>
            <a:r>
              <a:rPr lang="en-GB" sz="2000" dirty="0"/>
              <a:t>6</a:t>
            </a:r>
            <a:endParaRPr lang="en-GB" dirty="0"/>
          </a:p>
        </p:txBody>
      </p:sp>
      <p:sp>
        <p:nvSpPr>
          <p:cNvPr id="42" name="TextBox 41">
            <a:extLst>
              <a:ext uri="{FF2B5EF4-FFF2-40B4-BE49-F238E27FC236}">
                <a16:creationId xmlns:a16="http://schemas.microsoft.com/office/drawing/2014/main" id="{E1231C12-D823-4C0E-88FC-7DA2ED8B347B}"/>
              </a:ext>
            </a:extLst>
          </p:cNvPr>
          <p:cNvSpPr txBox="1"/>
          <p:nvPr/>
        </p:nvSpPr>
        <p:spPr>
          <a:xfrm>
            <a:off x="5376000" y="5005039"/>
            <a:ext cx="720000" cy="400110"/>
          </a:xfrm>
          <a:prstGeom prst="rect">
            <a:avLst/>
          </a:prstGeom>
          <a:noFill/>
        </p:spPr>
        <p:txBody>
          <a:bodyPr wrap="square" rtlCol="0">
            <a:spAutoFit/>
          </a:bodyPr>
          <a:lstStyle/>
          <a:p>
            <a:pPr algn="ctr"/>
            <a:r>
              <a:rPr lang="en-GB" sz="2000" dirty="0"/>
              <a:t>7</a:t>
            </a:r>
            <a:endParaRPr lang="en-GB" dirty="0"/>
          </a:p>
        </p:txBody>
      </p:sp>
      <p:sp>
        <p:nvSpPr>
          <p:cNvPr id="43" name="TextBox 42">
            <a:extLst>
              <a:ext uri="{FF2B5EF4-FFF2-40B4-BE49-F238E27FC236}">
                <a16:creationId xmlns:a16="http://schemas.microsoft.com/office/drawing/2014/main" id="{AB51266E-6973-405C-A6EC-B19D19113273}"/>
              </a:ext>
            </a:extLst>
          </p:cNvPr>
          <p:cNvSpPr txBox="1"/>
          <p:nvPr/>
        </p:nvSpPr>
        <p:spPr>
          <a:xfrm>
            <a:off x="6096000" y="4999683"/>
            <a:ext cx="720000" cy="400110"/>
          </a:xfrm>
          <a:prstGeom prst="rect">
            <a:avLst/>
          </a:prstGeom>
          <a:noFill/>
        </p:spPr>
        <p:txBody>
          <a:bodyPr wrap="square" rtlCol="0">
            <a:spAutoFit/>
          </a:bodyPr>
          <a:lstStyle/>
          <a:p>
            <a:pPr algn="ctr"/>
            <a:r>
              <a:rPr lang="en-GB" sz="2000" dirty="0"/>
              <a:t>8</a:t>
            </a:r>
            <a:endParaRPr lang="en-GB" dirty="0"/>
          </a:p>
        </p:txBody>
      </p:sp>
      <p:sp>
        <p:nvSpPr>
          <p:cNvPr id="44" name="TextBox 43">
            <a:extLst>
              <a:ext uri="{FF2B5EF4-FFF2-40B4-BE49-F238E27FC236}">
                <a16:creationId xmlns:a16="http://schemas.microsoft.com/office/drawing/2014/main" id="{3CAF2227-7BE6-4FE3-8480-550DB8E44308}"/>
              </a:ext>
            </a:extLst>
          </p:cNvPr>
          <p:cNvSpPr txBox="1"/>
          <p:nvPr/>
        </p:nvSpPr>
        <p:spPr>
          <a:xfrm>
            <a:off x="6816000" y="4988164"/>
            <a:ext cx="720000" cy="400110"/>
          </a:xfrm>
          <a:prstGeom prst="rect">
            <a:avLst/>
          </a:prstGeom>
          <a:noFill/>
        </p:spPr>
        <p:txBody>
          <a:bodyPr wrap="square" rtlCol="0">
            <a:spAutoFit/>
          </a:bodyPr>
          <a:lstStyle/>
          <a:p>
            <a:pPr algn="ctr"/>
            <a:r>
              <a:rPr lang="en-GB" sz="2000" dirty="0"/>
              <a:t>9</a:t>
            </a:r>
            <a:endParaRPr lang="en-GB" dirty="0"/>
          </a:p>
        </p:txBody>
      </p:sp>
      <p:sp>
        <p:nvSpPr>
          <p:cNvPr id="45" name="Oval 44">
            <a:extLst>
              <a:ext uri="{FF2B5EF4-FFF2-40B4-BE49-F238E27FC236}">
                <a16:creationId xmlns:a16="http://schemas.microsoft.com/office/drawing/2014/main" id="{5CEB2C61-C2AA-426F-A65E-BCE52F361340}"/>
              </a:ext>
            </a:extLst>
          </p:cNvPr>
          <p:cNvSpPr/>
          <p:nvPr/>
        </p:nvSpPr>
        <p:spPr>
          <a:xfrm>
            <a:off x="627556" y="4773316"/>
            <a:ext cx="136886" cy="15060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47E35442-21B9-4868-8724-7C4BD9361945}"/>
              </a:ext>
            </a:extLst>
          </p:cNvPr>
          <p:cNvSpPr/>
          <p:nvPr/>
        </p:nvSpPr>
        <p:spPr>
          <a:xfrm>
            <a:off x="627556" y="4064384"/>
            <a:ext cx="136886" cy="15060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D05E7B98-D31C-4FDB-A98A-A891CFC02F08}"/>
              </a:ext>
            </a:extLst>
          </p:cNvPr>
          <p:cNvSpPr/>
          <p:nvPr/>
        </p:nvSpPr>
        <p:spPr>
          <a:xfrm>
            <a:off x="1347557" y="4773316"/>
            <a:ext cx="136886" cy="15060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CBFC709F-E2EE-47F4-8459-A0453D843941}"/>
              </a:ext>
            </a:extLst>
          </p:cNvPr>
          <p:cNvSpPr/>
          <p:nvPr/>
        </p:nvSpPr>
        <p:spPr>
          <a:xfrm>
            <a:off x="1347557" y="4064384"/>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887231CE-709A-4697-B034-C080AB371D52}"/>
              </a:ext>
            </a:extLst>
          </p:cNvPr>
          <p:cNvSpPr/>
          <p:nvPr/>
        </p:nvSpPr>
        <p:spPr>
          <a:xfrm>
            <a:off x="2067557" y="4064384"/>
            <a:ext cx="136886" cy="1506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43ABDBE2-3935-4159-824F-FBEF980519AB}"/>
              </a:ext>
            </a:extLst>
          </p:cNvPr>
          <p:cNvSpPr/>
          <p:nvPr/>
        </p:nvSpPr>
        <p:spPr>
          <a:xfrm>
            <a:off x="2787557" y="4772240"/>
            <a:ext cx="136886" cy="15060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80AE53EB-10D5-40E1-B789-FA98D2AF2886}"/>
              </a:ext>
            </a:extLst>
          </p:cNvPr>
          <p:cNvSpPr/>
          <p:nvPr/>
        </p:nvSpPr>
        <p:spPr>
          <a:xfrm>
            <a:off x="2787557" y="4064384"/>
            <a:ext cx="136886" cy="15060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8F0A5A4E-E0BE-4966-9638-B88FC8D65735}"/>
              </a:ext>
            </a:extLst>
          </p:cNvPr>
          <p:cNvSpPr/>
          <p:nvPr/>
        </p:nvSpPr>
        <p:spPr>
          <a:xfrm>
            <a:off x="3507556" y="4772240"/>
            <a:ext cx="136886" cy="15060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1A5F82DD-7E60-4E48-BEB3-5C19C4A44B0B}"/>
              </a:ext>
            </a:extLst>
          </p:cNvPr>
          <p:cNvSpPr/>
          <p:nvPr/>
        </p:nvSpPr>
        <p:spPr>
          <a:xfrm>
            <a:off x="4227557" y="4773316"/>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A3F9CDA1-3B51-40E8-82B3-4B0C3AA87E71}"/>
              </a:ext>
            </a:extLst>
          </p:cNvPr>
          <p:cNvSpPr/>
          <p:nvPr/>
        </p:nvSpPr>
        <p:spPr>
          <a:xfrm>
            <a:off x="4227557" y="4064384"/>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165C99BC-14F5-43E7-BD22-91D0CE3C2BC8}"/>
              </a:ext>
            </a:extLst>
          </p:cNvPr>
          <p:cNvSpPr/>
          <p:nvPr/>
        </p:nvSpPr>
        <p:spPr>
          <a:xfrm>
            <a:off x="4947558" y="4773316"/>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C9B80D90-B882-4D06-ABF2-7BF96EA23A33}"/>
              </a:ext>
            </a:extLst>
          </p:cNvPr>
          <p:cNvSpPr/>
          <p:nvPr/>
        </p:nvSpPr>
        <p:spPr>
          <a:xfrm>
            <a:off x="4947558" y="4064384"/>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1425D538-1E2D-4916-A883-C2C3FCBAD52E}"/>
              </a:ext>
            </a:extLst>
          </p:cNvPr>
          <p:cNvSpPr/>
          <p:nvPr/>
        </p:nvSpPr>
        <p:spPr>
          <a:xfrm>
            <a:off x="5667558" y="4064384"/>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910AFD60-A001-49E9-A984-3307C1605FFC}"/>
              </a:ext>
            </a:extLst>
          </p:cNvPr>
          <p:cNvSpPr/>
          <p:nvPr/>
        </p:nvSpPr>
        <p:spPr>
          <a:xfrm>
            <a:off x="6387558" y="4772240"/>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CE9C9E32-2FB0-4BD4-9FFA-23CF48CCF79F}"/>
              </a:ext>
            </a:extLst>
          </p:cNvPr>
          <p:cNvSpPr/>
          <p:nvPr/>
        </p:nvSpPr>
        <p:spPr>
          <a:xfrm>
            <a:off x="6387558" y="4064384"/>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91473A2D-7289-4A4D-A16E-7F3276AC7D1C}"/>
              </a:ext>
            </a:extLst>
          </p:cNvPr>
          <p:cNvSpPr/>
          <p:nvPr/>
        </p:nvSpPr>
        <p:spPr>
          <a:xfrm>
            <a:off x="7107557" y="4772240"/>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FC46CE79-283C-4F27-84EF-EF48387F84AB}"/>
              </a:ext>
            </a:extLst>
          </p:cNvPr>
          <p:cNvSpPr/>
          <p:nvPr/>
        </p:nvSpPr>
        <p:spPr>
          <a:xfrm>
            <a:off x="627556" y="2646520"/>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46B9EBC6-BD7E-4E00-A482-96021B15B36C}"/>
              </a:ext>
            </a:extLst>
          </p:cNvPr>
          <p:cNvSpPr/>
          <p:nvPr/>
        </p:nvSpPr>
        <p:spPr>
          <a:xfrm>
            <a:off x="627556" y="1937588"/>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05CB369-D0C3-48B6-877C-95B2FDF004B7}"/>
              </a:ext>
            </a:extLst>
          </p:cNvPr>
          <p:cNvSpPr/>
          <p:nvPr/>
        </p:nvSpPr>
        <p:spPr>
          <a:xfrm>
            <a:off x="1347557" y="2646520"/>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FB7D6356-0112-4591-8EDC-89EB47C5F075}"/>
              </a:ext>
            </a:extLst>
          </p:cNvPr>
          <p:cNvSpPr/>
          <p:nvPr/>
        </p:nvSpPr>
        <p:spPr>
          <a:xfrm>
            <a:off x="1347557" y="1937588"/>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B77975E2-B25D-4ABD-96E4-A76CAD95A646}"/>
              </a:ext>
            </a:extLst>
          </p:cNvPr>
          <p:cNvSpPr/>
          <p:nvPr/>
        </p:nvSpPr>
        <p:spPr>
          <a:xfrm>
            <a:off x="2067557" y="1937588"/>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7D7FC68D-DA74-4044-A9FE-EFF86C464605}"/>
              </a:ext>
            </a:extLst>
          </p:cNvPr>
          <p:cNvSpPr/>
          <p:nvPr/>
        </p:nvSpPr>
        <p:spPr>
          <a:xfrm>
            <a:off x="2787557" y="2645444"/>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501A48B2-EA7C-4C71-B305-D6706C7A80AE}"/>
              </a:ext>
            </a:extLst>
          </p:cNvPr>
          <p:cNvSpPr/>
          <p:nvPr/>
        </p:nvSpPr>
        <p:spPr>
          <a:xfrm>
            <a:off x="2787557" y="1937588"/>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48E44797-2016-41C7-841C-A1745D92A4AB}"/>
              </a:ext>
            </a:extLst>
          </p:cNvPr>
          <p:cNvSpPr/>
          <p:nvPr/>
        </p:nvSpPr>
        <p:spPr>
          <a:xfrm>
            <a:off x="3507556" y="2645444"/>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51358F44-A335-4AC7-A9AA-04A59521FC10}"/>
              </a:ext>
            </a:extLst>
          </p:cNvPr>
          <p:cNvSpPr/>
          <p:nvPr/>
        </p:nvSpPr>
        <p:spPr>
          <a:xfrm>
            <a:off x="588157" y="3979417"/>
            <a:ext cx="3151509" cy="10345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292BCD48-7D1B-47C4-8774-F42C89804B8B}"/>
              </a:ext>
            </a:extLst>
          </p:cNvPr>
          <p:cNvSpPr/>
          <p:nvPr/>
        </p:nvSpPr>
        <p:spPr>
          <a:xfrm>
            <a:off x="8137525" y="3429000"/>
            <a:ext cx="2973123" cy="280497"/>
          </a:xfrm>
          <a:prstGeom prst="round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1EB69F76-E4D3-4DE3-8858-51BE72B89B58}"/>
              </a:ext>
            </a:extLst>
          </p:cNvPr>
          <p:cNvPicPr>
            <a:picLocks noChangeAspect="1"/>
          </p:cNvPicPr>
          <p:nvPr/>
        </p:nvPicPr>
        <p:blipFill>
          <a:blip r:embed="rId4"/>
          <a:stretch>
            <a:fillRect/>
          </a:stretch>
        </p:blipFill>
        <p:spPr>
          <a:xfrm>
            <a:off x="764442" y="6075533"/>
            <a:ext cx="9304824" cy="280361"/>
          </a:xfrm>
          <a:prstGeom prst="rect">
            <a:avLst/>
          </a:prstGeom>
        </p:spPr>
      </p:pic>
      <p:sp>
        <p:nvSpPr>
          <p:cNvPr id="55" name="Rectangle: Rounded Corners 54">
            <a:extLst>
              <a:ext uri="{FF2B5EF4-FFF2-40B4-BE49-F238E27FC236}">
                <a16:creationId xmlns:a16="http://schemas.microsoft.com/office/drawing/2014/main" id="{12FC65D2-B9DA-4789-8881-1BA0580C67FA}"/>
              </a:ext>
            </a:extLst>
          </p:cNvPr>
          <p:cNvSpPr/>
          <p:nvPr/>
        </p:nvSpPr>
        <p:spPr>
          <a:xfrm>
            <a:off x="1008737" y="5362550"/>
            <a:ext cx="7298978" cy="34055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2F0FDC3E-6F56-477F-90B6-310E06D8A487}"/>
              </a:ext>
            </a:extLst>
          </p:cNvPr>
          <p:cNvSpPr/>
          <p:nvPr/>
        </p:nvSpPr>
        <p:spPr>
          <a:xfrm>
            <a:off x="1017751" y="6014822"/>
            <a:ext cx="6894796" cy="39516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F3A82CA8-AAEE-4993-A2A9-E9BAC8F64951}"/>
              </a:ext>
            </a:extLst>
          </p:cNvPr>
          <p:cNvSpPr/>
          <p:nvPr/>
        </p:nvSpPr>
        <p:spPr>
          <a:xfrm>
            <a:off x="1484443" y="6051292"/>
            <a:ext cx="2880000" cy="311122"/>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960A4FEE-5924-4E27-8AD3-30A3D9560544}"/>
              </a:ext>
            </a:extLst>
          </p:cNvPr>
          <p:cNvCxnSpPr/>
          <p:nvPr/>
        </p:nvCxnSpPr>
        <p:spPr>
          <a:xfrm>
            <a:off x="695999" y="4648564"/>
            <a:ext cx="2157480" cy="0"/>
          </a:xfrm>
          <a:prstGeom prst="straightConnector1">
            <a:avLst/>
          </a:prstGeom>
          <a:ln w="444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Rounded Corners 59">
            <a:extLst>
              <a:ext uri="{FF2B5EF4-FFF2-40B4-BE49-F238E27FC236}">
                <a16:creationId xmlns:a16="http://schemas.microsoft.com/office/drawing/2014/main" id="{085C012A-D294-4AB2-9E71-A0DAEC4BD48F}"/>
              </a:ext>
            </a:extLst>
          </p:cNvPr>
          <p:cNvSpPr/>
          <p:nvPr/>
        </p:nvSpPr>
        <p:spPr>
          <a:xfrm>
            <a:off x="4681676" y="6051292"/>
            <a:ext cx="754179" cy="31112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08338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26DBE2-EEA0-4D45-8BD2-6E1F99427A2C}"/>
              </a:ext>
            </a:extLst>
          </p:cNvPr>
          <p:cNvPicPr>
            <a:picLocks noChangeAspect="1"/>
          </p:cNvPicPr>
          <p:nvPr/>
        </p:nvPicPr>
        <p:blipFill>
          <a:blip r:embed="rId2"/>
          <a:stretch>
            <a:fillRect/>
          </a:stretch>
        </p:blipFill>
        <p:spPr>
          <a:xfrm>
            <a:off x="762526" y="5400124"/>
            <a:ext cx="9810063" cy="303013"/>
          </a:xfrm>
          <a:prstGeom prst="rect">
            <a:avLst/>
          </a:prstGeom>
        </p:spPr>
      </p:pic>
      <p:sp>
        <p:nvSpPr>
          <p:cNvPr id="12" name="TextBox 11">
            <a:extLst>
              <a:ext uri="{FF2B5EF4-FFF2-40B4-BE49-F238E27FC236}">
                <a16:creationId xmlns:a16="http://schemas.microsoft.com/office/drawing/2014/main" id="{7D5928AC-8840-47F0-8157-FE9AD32C15B9}"/>
              </a:ext>
            </a:extLst>
          </p:cNvPr>
          <p:cNvSpPr txBox="1"/>
          <p:nvPr/>
        </p:nvSpPr>
        <p:spPr>
          <a:xfrm>
            <a:off x="336001" y="4648564"/>
            <a:ext cx="359998" cy="400110"/>
          </a:xfrm>
          <a:prstGeom prst="rect">
            <a:avLst/>
          </a:prstGeom>
          <a:noFill/>
        </p:spPr>
        <p:txBody>
          <a:bodyPr wrap="square" rtlCol="0">
            <a:spAutoFit/>
          </a:bodyPr>
          <a:lstStyle/>
          <a:p>
            <a:r>
              <a:rPr lang="en-GB" sz="2000" dirty="0"/>
              <a:t>0</a:t>
            </a:r>
            <a:endParaRPr lang="en-GB" sz="1400" dirty="0"/>
          </a:p>
        </p:txBody>
      </p:sp>
      <p:sp>
        <p:nvSpPr>
          <p:cNvPr id="13" name="TextBox 12">
            <a:extLst>
              <a:ext uri="{FF2B5EF4-FFF2-40B4-BE49-F238E27FC236}">
                <a16:creationId xmlns:a16="http://schemas.microsoft.com/office/drawing/2014/main" id="{A0C699B3-5E6B-4C3E-96BD-14879C826575}"/>
              </a:ext>
            </a:extLst>
          </p:cNvPr>
          <p:cNvSpPr txBox="1"/>
          <p:nvPr/>
        </p:nvSpPr>
        <p:spPr>
          <a:xfrm>
            <a:off x="336001" y="3939632"/>
            <a:ext cx="359998" cy="400110"/>
          </a:xfrm>
          <a:prstGeom prst="rect">
            <a:avLst/>
          </a:prstGeom>
          <a:noFill/>
        </p:spPr>
        <p:txBody>
          <a:bodyPr wrap="square" rtlCol="0">
            <a:spAutoFit/>
          </a:bodyPr>
          <a:lstStyle/>
          <a:p>
            <a:r>
              <a:rPr lang="en-GB" sz="2000" dirty="0"/>
              <a:t>1</a:t>
            </a:r>
            <a:endParaRPr lang="en-GB" sz="1400" dirty="0"/>
          </a:p>
        </p:txBody>
      </p:sp>
      <p:sp>
        <p:nvSpPr>
          <p:cNvPr id="14" name="TextBox 13">
            <a:extLst>
              <a:ext uri="{FF2B5EF4-FFF2-40B4-BE49-F238E27FC236}">
                <a16:creationId xmlns:a16="http://schemas.microsoft.com/office/drawing/2014/main" id="{F807DB18-8D36-4178-A11C-3CA2AB0C0A1F}"/>
              </a:ext>
            </a:extLst>
          </p:cNvPr>
          <p:cNvSpPr txBox="1"/>
          <p:nvPr/>
        </p:nvSpPr>
        <p:spPr>
          <a:xfrm>
            <a:off x="336001" y="3230700"/>
            <a:ext cx="359998" cy="400110"/>
          </a:xfrm>
          <a:prstGeom prst="rect">
            <a:avLst/>
          </a:prstGeom>
          <a:noFill/>
        </p:spPr>
        <p:txBody>
          <a:bodyPr wrap="square" rtlCol="0">
            <a:spAutoFit/>
          </a:bodyPr>
          <a:lstStyle/>
          <a:p>
            <a:r>
              <a:rPr lang="en-GB" sz="2000" dirty="0"/>
              <a:t>2</a:t>
            </a:r>
            <a:endParaRPr lang="en-GB" sz="1400" dirty="0"/>
          </a:p>
        </p:txBody>
      </p:sp>
      <p:sp>
        <p:nvSpPr>
          <p:cNvPr id="15" name="TextBox 14">
            <a:extLst>
              <a:ext uri="{FF2B5EF4-FFF2-40B4-BE49-F238E27FC236}">
                <a16:creationId xmlns:a16="http://schemas.microsoft.com/office/drawing/2014/main" id="{F260951E-D731-4392-AA6B-7AFE8DFA6412}"/>
              </a:ext>
            </a:extLst>
          </p:cNvPr>
          <p:cNvSpPr txBox="1"/>
          <p:nvPr/>
        </p:nvSpPr>
        <p:spPr>
          <a:xfrm>
            <a:off x="336001" y="2521768"/>
            <a:ext cx="359998" cy="400110"/>
          </a:xfrm>
          <a:prstGeom prst="rect">
            <a:avLst/>
          </a:prstGeom>
          <a:noFill/>
        </p:spPr>
        <p:txBody>
          <a:bodyPr wrap="square" rtlCol="0">
            <a:spAutoFit/>
          </a:bodyPr>
          <a:lstStyle/>
          <a:p>
            <a:r>
              <a:rPr lang="en-GB" sz="2000" dirty="0"/>
              <a:t>3</a:t>
            </a:r>
            <a:endParaRPr lang="en-GB" sz="1400" dirty="0"/>
          </a:p>
        </p:txBody>
      </p:sp>
      <p:sp>
        <p:nvSpPr>
          <p:cNvPr id="18" name="TextBox 17">
            <a:extLst>
              <a:ext uri="{FF2B5EF4-FFF2-40B4-BE49-F238E27FC236}">
                <a16:creationId xmlns:a16="http://schemas.microsoft.com/office/drawing/2014/main" id="{7C7517D1-C3DB-4F6B-9F5F-573963CBB8A0}"/>
              </a:ext>
            </a:extLst>
          </p:cNvPr>
          <p:cNvSpPr txBox="1"/>
          <p:nvPr/>
        </p:nvSpPr>
        <p:spPr>
          <a:xfrm>
            <a:off x="336001" y="1812836"/>
            <a:ext cx="359998" cy="400110"/>
          </a:xfrm>
          <a:prstGeom prst="rect">
            <a:avLst/>
          </a:prstGeom>
          <a:noFill/>
        </p:spPr>
        <p:txBody>
          <a:bodyPr wrap="square" rtlCol="0">
            <a:spAutoFit/>
          </a:bodyPr>
          <a:lstStyle/>
          <a:p>
            <a:r>
              <a:rPr lang="en-GB" sz="2000" dirty="0"/>
              <a:t>4</a:t>
            </a:r>
            <a:endParaRPr lang="en-GB" sz="1400" dirty="0"/>
          </a:p>
        </p:txBody>
      </p:sp>
      <p:sp>
        <p:nvSpPr>
          <p:cNvPr id="2" name="Title 1">
            <a:extLst>
              <a:ext uri="{FF2B5EF4-FFF2-40B4-BE49-F238E27FC236}">
                <a16:creationId xmlns:a16="http://schemas.microsoft.com/office/drawing/2014/main" id="{1FEBC453-93CF-43AA-B769-4FE01595AAC5}"/>
              </a:ext>
            </a:extLst>
          </p:cNvPr>
          <p:cNvSpPr>
            <a:spLocks noGrp="1"/>
          </p:cNvSpPr>
          <p:nvPr>
            <p:ph type="title"/>
          </p:nvPr>
        </p:nvSpPr>
        <p:spPr>
          <a:xfrm>
            <a:off x="838200" y="365125"/>
            <a:ext cx="10515600" cy="847271"/>
          </a:xfrm>
        </p:spPr>
        <p:txBody>
          <a:bodyPr>
            <a:normAutofit fontScale="90000"/>
          </a:bodyPr>
          <a:lstStyle/>
          <a:p>
            <a:r>
              <a:rPr lang="en-GB" dirty="0" err="1"/>
              <a:t>RecurSIA</a:t>
            </a:r>
            <a:r>
              <a:rPr lang="en-GB" dirty="0"/>
              <a:t>: Recursive translatable pattern discovery</a:t>
            </a:r>
          </a:p>
        </p:txBody>
      </p:sp>
      <p:pic>
        <p:nvPicPr>
          <p:cNvPr id="4" name="Picture 3">
            <a:extLst>
              <a:ext uri="{FF2B5EF4-FFF2-40B4-BE49-F238E27FC236}">
                <a16:creationId xmlns:a16="http://schemas.microsoft.com/office/drawing/2014/main" id="{A83F27BE-6E6F-4442-BD93-D58DB6C3EF6F}"/>
              </a:ext>
            </a:extLst>
          </p:cNvPr>
          <p:cNvPicPr>
            <a:picLocks noChangeAspect="1"/>
          </p:cNvPicPr>
          <p:nvPr/>
        </p:nvPicPr>
        <p:blipFill>
          <a:blip r:embed="rId3"/>
          <a:stretch>
            <a:fillRect/>
          </a:stretch>
        </p:blipFill>
        <p:spPr>
          <a:xfrm>
            <a:off x="7536000" y="2422031"/>
            <a:ext cx="4135891" cy="2013938"/>
          </a:xfrm>
          <a:prstGeom prst="rect">
            <a:avLst/>
          </a:prstGeom>
        </p:spPr>
      </p:pic>
      <p:cxnSp>
        <p:nvCxnSpPr>
          <p:cNvPr id="8" name="Straight Connector 7">
            <a:extLst>
              <a:ext uri="{FF2B5EF4-FFF2-40B4-BE49-F238E27FC236}">
                <a16:creationId xmlns:a16="http://schemas.microsoft.com/office/drawing/2014/main" id="{AF25EBEE-291C-4A91-A56C-B81FA6256915}"/>
              </a:ext>
            </a:extLst>
          </p:cNvPr>
          <p:cNvCxnSpPr>
            <a:cxnSpLocks/>
          </p:cNvCxnSpPr>
          <p:nvPr/>
        </p:nvCxnSpPr>
        <p:spPr>
          <a:xfrm flipH="1">
            <a:off x="696000" y="4869000"/>
            <a:ext cx="684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E9B55A-D9AD-4DF3-8CE3-70A074A81431}"/>
              </a:ext>
            </a:extLst>
          </p:cNvPr>
          <p:cNvCxnSpPr>
            <a:cxnSpLocks/>
          </p:cNvCxnSpPr>
          <p:nvPr/>
        </p:nvCxnSpPr>
        <p:spPr>
          <a:xfrm flipV="1">
            <a:off x="696000" y="1624693"/>
            <a:ext cx="0" cy="3244308"/>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13DDCF2-C892-41AA-9A47-158DA9394E00}"/>
              </a:ext>
            </a:extLst>
          </p:cNvPr>
          <p:cNvSpPr txBox="1"/>
          <p:nvPr/>
        </p:nvSpPr>
        <p:spPr>
          <a:xfrm>
            <a:off x="545156" y="4988164"/>
            <a:ext cx="314510" cy="400110"/>
          </a:xfrm>
          <a:prstGeom prst="rect">
            <a:avLst/>
          </a:prstGeom>
          <a:noFill/>
        </p:spPr>
        <p:txBody>
          <a:bodyPr wrap="none" rtlCol="0">
            <a:spAutoFit/>
          </a:bodyPr>
          <a:lstStyle/>
          <a:p>
            <a:r>
              <a:rPr lang="en-GB" sz="2000" dirty="0"/>
              <a:t>0</a:t>
            </a:r>
            <a:endParaRPr lang="en-GB" dirty="0"/>
          </a:p>
        </p:txBody>
      </p:sp>
      <p:sp>
        <p:nvSpPr>
          <p:cNvPr id="36" name="TextBox 35">
            <a:extLst>
              <a:ext uri="{FF2B5EF4-FFF2-40B4-BE49-F238E27FC236}">
                <a16:creationId xmlns:a16="http://schemas.microsoft.com/office/drawing/2014/main" id="{374D86FF-75CD-4A41-8ED0-4CDF2F0419E7}"/>
              </a:ext>
            </a:extLst>
          </p:cNvPr>
          <p:cNvSpPr txBox="1"/>
          <p:nvPr/>
        </p:nvSpPr>
        <p:spPr>
          <a:xfrm>
            <a:off x="1056000" y="4998149"/>
            <a:ext cx="720000" cy="400110"/>
          </a:xfrm>
          <a:prstGeom prst="rect">
            <a:avLst/>
          </a:prstGeom>
          <a:noFill/>
        </p:spPr>
        <p:txBody>
          <a:bodyPr wrap="square" rtlCol="0">
            <a:spAutoFit/>
          </a:bodyPr>
          <a:lstStyle/>
          <a:p>
            <a:pPr algn="ctr"/>
            <a:r>
              <a:rPr lang="en-GB" sz="2000" dirty="0"/>
              <a:t>1</a:t>
            </a:r>
            <a:endParaRPr lang="en-GB" dirty="0"/>
          </a:p>
        </p:txBody>
      </p:sp>
      <p:sp>
        <p:nvSpPr>
          <p:cNvPr id="37" name="TextBox 36">
            <a:extLst>
              <a:ext uri="{FF2B5EF4-FFF2-40B4-BE49-F238E27FC236}">
                <a16:creationId xmlns:a16="http://schemas.microsoft.com/office/drawing/2014/main" id="{D36B8453-290A-436A-83A3-51C857141BD7}"/>
              </a:ext>
            </a:extLst>
          </p:cNvPr>
          <p:cNvSpPr txBox="1"/>
          <p:nvPr/>
        </p:nvSpPr>
        <p:spPr>
          <a:xfrm>
            <a:off x="1776000" y="4992793"/>
            <a:ext cx="720000" cy="400110"/>
          </a:xfrm>
          <a:prstGeom prst="rect">
            <a:avLst/>
          </a:prstGeom>
          <a:noFill/>
        </p:spPr>
        <p:txBody>
          <a:bodyPr wrap="square" rtlCol="0">
            <a:spAutoFit/>
          </a:bodyPr>
          <a:lstStyle/>
          <a:p>
            <a:pPr algn="ctr"/>
            <a:r>
              <a:rPr lang="en-GB" sz="2000" dirty="0"/>
              <a:t>2</a:t>
            </a:r>
            <a:endParaRPr lang="en-GB" dirty="0"/>
          </a:p>
        </p:txBody>
      </p:sp>
      <p:sp>
        <p:nvSpPr>
          <p:cNvPr id="38" name="TextBox 37">
            <a:extLst>
              <a:ext uri="{FF2B5EF4-FFF2-40B4-BE49-F238E27FC236}">
                <a16:creationId xmlns:a16="http://schemas.microsoft.com/office/drawing/2014/main" id="{2D4C3011-4A7B-4DC6-9F33-38378F2E5876}"/>
              </a:ext>
            </a:extLst>
          </p:cNvPr>
          <p:cNvSpPr txBox="1"/>
          <p:nvPr/>
        </p:nvSpPr>
        <p:spPr>
          <a:xfrm>
            <a:off x="2496000" y="5003505"/>
            <a:ext cx="720000" cy="400110"/>
          </a:xfrm>
          <a:prstGeom prst="rect">
            <a:avLst/>
          </a:prstGeom>
          <a:noFill/>
        </p:spPr>
        <p:txBody>
          <a:bodyPr wrap="square" rtlCol="0">
            <a:spAutoFit/>
          </a:bodyPr>
          <a:lstStyle/>
          <a:p>
            <a:pPr algn="ctr"/>
            <a:r>
              <a:rPr lang="en-GB" sz="2000" dirty="0"/>
              <a:t>3</a:t>
            </a:r>
            <a:endParaRPr lang="en-GB" dirty="0"/>
          </a:p>
        </p:txBody>
      </p:sp>
      <p:sp>
        <p:nvSpPr>
          <p:cNvPr id="39" name="TextBox 38">
            <a:extLst>
              <a:ext uri="{FF2B5EF4-FFF2-40B4-BE49-F238E27FC236}">
                <a16:creationId xmlns:a16="http://schemas.microsoft.com/office/drawing/2014/main" id="{63F8A933-6C64-444A-A0F3-6B6C422455E8}"/>
              </a:ext>
            </a:extLst>
          </p:cNvPr>
          <p:cNvSpPr txBox="1"/>
          <p:nvPr/>
        </p:nvSpPr>
        <p:spPr>
          <a:xfrm>
            <a:off x="3216000" y="4998149"/>
            <a:ext cx="720000" cy="400110"/>
          </a:xfrm>
          <a:prstGeom prst="rect">
            <a:avLst/>
          </a:prstGeom>
          <a:noFill/>
        </p:spPr>
        <p:txBody>
          <a:bodyPr wrap="square" rtlCol="0">
            <a:spAutoFit/>
          </a:bodyPr>
          <a:lstStyle/>
          <a:p>
            <a:pPr algn="ctr"/>
            <a:r>
              <a:rPr lang="en-GB" sz="2000" dirty="0"/>
              <a:t>4</a:t>
            </a:r>
            <a:endParaRPr lang="en-GB" dirty="0"/>
          </a:p>
        </p:txBody>
      </p:sp>
      <p:sp>
        <p:nvSpPr>
          <p:cNvPr id="40" name="TextBox 39">
            <a:extLst>
              <a:ext uri="{FF2B5EF4-FFF2-40B4-BE49-F238E27FC236}">
                <a16:creationId xmlns:a16="http://schemas.microsoft.com/office/drawing/2014/main" id="{0C13D9A4-D6EC-4525-B015-7B92ABEB636C}"/>
              </a:ext>
            </a:extLst>
          </p:cNvPr>
          <p:cNvSpPr txBox="1"/>
          <p:nvPr/>
        </p:nvSpPr>
        <p:spPr>
          <a:xfrm>
            <a:off x="3936000" y="4999683"/>
            <a:ext cx="720000" cy="400110"/>
          </a:xfrm>
          <a:prstGeom prst="rect">
            <a:avLst/>
          </a:prstGeom>
          <a:noFill/>
        </p:spPr>
        <p:txBody>
          <a:bodyPr wrap="square" rtlCol="0">
            <a:spAutoFit/>
          </a:bodyPr>
          <a:lstStyle/>
          <a:p>
            <a:pPr algn="ctr"/>
            <a:r>
              <a:rPr lang="en-GB" sz="2000" dirty="0"/>
              <a:t>5</a:t>
            </a:r>
            <a:endParaRPr lang="en-GB" dirty="0"/>
          </a:p>
        </p:txBody>
      </p:sp>
      <p:sp>
        <p:nvSpPr>
          <p:cNvPr id="41" name="TextBox 40">
            <a:extLst>
              <a:ext uri="{FF2B5EF4-FFF2-40B4-BE49-F238E27FC236}">
                <a16:creationId xmlns:a16="http://schemas.microsoft.com/office/drawing/2014/main" id="{A485F437-340B-4F3C-8D4A-350BDFFC20EB}"/>
              </a:ext>
            </a:extLst>
          </p:cNvPr>
          <p:cNvSpPr txBox="1"/>
          <p:nvPr/>
        </p:nvSpPr>
        <p:spPr>
          <a:xfrm>
            <a:off x="4656000" y="4994327"/>
            <a:ext cx="720000" cy="400110"/>
          </a:xfrm>
          <a:prstGeom prst="rect">
            <a:avLst/>
          </a:prstGeom>
          <a:noFill/>
        </p:spPr>
        <p:txBody>
          <a:bodyPr wrap="square" rtlCol="0">
            <a:spAutoFit/>
          </a:bodyPr>
          <a:lstStyle/>
          <a:p>
            <a:pPr algn="ctr"/>
            <a:r>
              <a:rPr lang="en-GB" sz="2000" dirty="0"/>
              <a:t>6</a:t>
            </a:r>
            <a:endParaRPr lang="en-GB" dirty="0"/>
          </a:p>
        </p:txBody>
      </p:sp>
      <p:sp>
        <p:nvSpPr>
          <p:cNvPr id="42" name="TextBox 41">
            <a:extLst>
              <a:ext uri="{FF2B5EF4-FFF2-40B4-BE49-F238E27FC236}">
                <a16:creationId xmlns:a16="http://schemas.microsoft.com/office/drawing/2014/main" id="{E1231C12-D823-4C0E-88FC-7DA2ED8B347B}"/>
              </a:ext>
            </a:extLst>
          </p:cNvPr>
          <p:cNvSpPr txBox="1"/>
          <p:nvPr/>
        </p:nvSpPr>
        <p:spPr>
          <a:xfrm>
            <a:off x="5376000" y="5005039"/>
            <a:ext cx="720000" cy="400110"/>
          </a:xfrm>
          <a:prstGeom prst="rect">
            <a:avLst/>
          </a:prstGeom>
          <a:noFill/>
        </p:spPr>
        <p:txBody>
          <a:bodyPr wrap="square" rtlCol="0">
            <a:spAutoFit/>
          </a:bodyPr>
          <a:lstStyle/>
          <a:p>
            <a:pPr algn="ctr"/>
            <a:r>
              <a:rPr lang="en-GB" sz="2000" dirty="0"/>
              <a:t>7</a:t>
            </a:r>
            <a:endParaRPr lang="en-GB" dirty="0"/>
          </a:p>
        </p:txBody>
      </p:sp>
      <p:sp>
        <p:nvSpPr>
          <p:cNvPr id="43" name="TextBox 42">
            <a:extLst>
              <a:ext uri="{FF2B5EF4-FFF2-40B4-BE49-F238E27FC236}">
                <a16:creationId xmlns:a16="http://schemas.microsoft.com/office/drawing/2014/main" id="{AB51266E-6973-405C-A6EC-B19D19113273}"/>
              </a:ext>
            </a:extLst>
          </p:cNvPr>
          <p:cNvSpPr txBox="1"/>
          <p:nvPr/>
        </p:nvSpPr>
        <p:spPr>
          <a:xfrm>
            <a:off x="6096000" y="4999683"/>
            <a:ext cx="720000" cy="400110"/>
          </a:xfrm>
          <a:prstGeom prst="rect">
            <a:avLst/>
          </a:prstGeom>
          <a:noFill/>
        </p:spPr>
        <p:txBody>
          <a:bodyPr wrap="square" rtlCol="0">
            <a:spAutoFit/>
          </a:bodyPr>
          <a:lstStyle/>
          <a:p>
            <a:pPr algn="ctr"/>
            <a:r>
              <a:rPr lang="en-GB" sz="2000" dirty="0"/>
              <a:t>8</a:t>
            </a:r>
            <a:endParaRPr lang="en-GB" dirty="0"/>
          </a:p>
        </p:txBody>
      </p:sp>
      <p:sp>
        <p:nvSpPr>
          <p:cNvPr id="44" name="TextBox 43">
            <a:extLst>
              <a:ext uri="{FF2B5EF4-FFF2-40B4-BE49-F238E27FC236}">
                <a16:creationId xmlns:a16="http://schemas.microsoft.com/office/drawing/2014/main" id="{3CAF2227-7BE6-4FE3-8480-550DB8E44308}"/>
              </a:ext>
            </a:extLst>
          </p:cNvPr>
          <p:cNvSpPr txBox="1"/>
          <p:nvPr/>
        </p:nvSpPr>
        <p:spPr>
          <a:xfrm>
            <a:off x="6816000" y="4988164"/>
            <a:ext cx="720000" cy="400110"/>
          </a:xfrm>
          <a:prstGeom prst="rect">
            <a:avLst/>
          </a:prstGeom>
          <a:noFill/>
        </p:spPr>
        <p:txBody>
          <a:bodyPr wrap="square" rtlCol="0">
            <a:spAutoFit/>
          </a:bodyPr>
          <a:lstStyle/>
          <a:p>
            <a:pPr algn="ctr"/>
            <a:r>
              <a:rPr lang="en-GB" sz="2000" dirty="0"/>
              <a:t>9</a:t>
            </a:r>
            <a:endParaRPr lang="en-GB" dirty="0"/>
          </a:p>
        </p:txBody>
      </p:sp>
      <p:sp>
        <p:nvSpPr>
          <p:cNvPr id="45" name="Oval 44">
            <a:extLst>
              <a:ext uri="{FF2B5EF4-FFF2-40B4-BE49-F238E27FC236}">
                <a16:creationId xmlns:a16="http://schemas.microsoft.com/office/drawing/2014/main" id="{5CEB2C61-C2AA-426F-A65E-BCE52F361340}"/>
              </a:ext>
            </a:extLst>
          </p:cNvPr>
          <p:cNvSpPr/>
          <p:nvPr/>
        </p:nvSpPr>
        <p:spPr>
          <a:xfrm>
            <a:off x="627556" y="4773316"/>
            <a:ext cx="136886" cy="15060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47E35442-21B9-4868-8724-7C4BD9361945}"/>
              </a:ext>
            </a:extLst>
          </p:cNvPr>
          <p:cNvSpPr/>
          <p:nvPr/>
        </p:nvSpPr>
        <p:spPr>
          <a:xfrm>
            <a:off x="627556" y="4064384"/>
            <a:ext cx="136886" cy="15060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D05E7B98-D31C-4FDB-A98A-A891CFC02F08}"/>
              </a:ext>
            </a:extLst>
          </p:cNvPr>
          <p:cNvSpPr/>
          <p:nvPr/>
        </p:nvSpPr>
        <p:spPr>
          <a:xfrm>
            <a:off x="1347557" y="4773316"/>
            <a:ext cx="136886" cy="15060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CBFC709F-E2EE-47F4-8459-A0453D843941}"/>
              </a:ext>
            </a:extLst>
          </p:cNvPr>
          <p:cNvSpPr/>
          <p:nvPr/>
        </p:nvSpPr>
        <p:spPr>
          <a:xfrm>
            <a:off x="1347557" y="4064384"/>
            <a:ext cx="136886" cy="15060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887231CE-709A-4697-B034-C080AB371D52}"/>
              </a:ext>
            </a:extLst>
          </p:cNvPr>
          <p:cNvSpPr/>
          <p:nvPr/>
        </p:nvSpPr>
        <p:spPr>
          <a:xfrm>
            <a:off x="2067557" y="4064384"/>
            <a:ext cx="136886" cy="15060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43ABDBE2-3935-4159-824F-FBEF980519AB}"/>
              </a:ext>
            </a:extLst>
          </p:cNvPr>
          <p:cNvSpPr/>
          <p:nvPr/>
        </p:nvSpPr>
        <p:spPr>
          <a:xfrm>
            <a:off x="2787557" y="4772240"/>
            <a:ext cx="136886" cy="15060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80AE53EB-10D5-40E1-B789-FA98D2AF2886}"/>
              </a:ext>
            </a:extLst>
          </p:cNvPr>
          <p:cNvSpPr/>
          <p:nvPr/>
        </p:nvSpPr>
        <p:spPr>
          <a:xfrm>
            <a:off x="2787557" y="4064384"/>
            <a:ext cx="136886" cy="15060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8F0A5A4E-E0BE-4966-9638-B88FC8D65735}"/>
              </a:ext>
            </a:extLst>
          </p:cNvPr>
          <p:cNvSpPr/>
          <p:nvPr/>
        </p:nvSpPr>
        <p:spPr>
          <a:xfrm>
            <a:off x="3507556" y="4772240"/>
            <a:ext cx="136886" cy="15060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1A5F82DD-7E60-4E48-BEB3-5C19C4A44B0B}"/>
              </a:ext>
            </a:extLst>
          </p:cNvPr>
          <p:cNvSpPr/>
          <p:nvPr/>
        </p:nvSpPr>
        <p:spPr>
          <a:xfrm>
            <a:off x="4227557" y="4773316"/>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A3F9CDA1-3B51-40E8-82B3-4B0C3AA87E71}"/>
              </a:ext>
            </a:extLst>
          </p:cNvPr>
          <p:cNvSpPr/>
          <p:nvPr/>
        </p:nvSpPr>
        <p:spPr>
          <a:xfrm>
            <a:off x="4227557" y="4064384"/>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165C99BC-14F5-43E7-BD22-91D0CE3C2BC8}"/>
              </a:ext>
            </a:extLst>
          </p:cNvPr>
          <p:cNvSpPr/>
          <p:nvPr/>
        </p:nvSpPr>
        <p:spPr>
          <a:xfrm>
            <a:off x="4947558" y="4773316"/>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C9B80D90-B882-4D06-ABF2-7BF96EA23A33}"/>
              </a:ext>
            </a:extLst>
          </p:cNvPr>
          <p:cNvSpPr/>
          <p:nvPr/>
        </p:nvSpPr>
        <p:spPr>
          <a:xfrm>
            <a:off x="4947558" y="4064384"/>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1425D538-1E2D-4916-A883-C2C3FCBAD52E}"/>
              </a:ext>
            </a:extLst>
          </p:cNvPr>
          <p:cNvSpPr/>
          <p:nvPr/>
        </p:nvSpPr>
        <p:spPr>
          <a:xfrm>
            <a:off x="5667558" y="4064384"/>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910AFD60-A001-49E9-A984-3307C1605FFC}"/>
              </a:ext>
            </a:extLst>
          </p:cNvPr>
          <p:cNvSpPr/>
          <p:nvPr/>
        </p:nvSpPr>
        <p:spPr>
          <a:xfrm>
            <a:off x="6387558" y="4772240"/>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CE9C9E32-2FB0-4BD4-9FFA-23CF48CCF79F}"/>
              </a:ext>
            </a:extLst>
          </p:cNvPr>
          <p:cNvSpPr/>
          <p:nvPr/>
        </p:nvSpPr>
        <p:spPr>
          <a:xfrm>
            <a:off x="6387558" y="4064384"/>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91473A2D-7289-4A4D-A16E-7F3276AC7D1C}"/>
              </a:ext>
            </a:extLst>
          </p:cNvPr>
          <p:cNvSpPr/>
          <p:nvPr/>
        </p:nvSpPr>
        <p:spPr>
          <a:xfrm>
            <a:off x="7107557" y="4772240"/>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FC46CE79-283C-4F27-84EF-EF48387F84AB}"/>
              </a:ext>
            </a:extLst>
          </p:cNvPr>
          <p:cNvSpPr/>
          <p:nvPr/>
        </p:nvSpPr>
        <p:spPr>
          <a:xfrm>
            <a:off x="627556" y="2646520"/>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46B9EBC6-BD7E-4E00-A482-96021B15B36C}"/>
              </a:ext>
            </a:extLst>
          </p:cNvPr>
          <p:cNvSpPr/>
          <p:nvPr/>
        </p:nvSpPr>
        <p:spPr>
          <a:xfrm>
            <a:off x="627556" y="1937588"/>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05CB369-D0C3-48B6-877C-95B2FDF004B7}"/>
              </a:ext>
            </a:extLst>
          </p:cNvPr>
          <p:cNvSpPr/>
          <p:nvPr/>
        </p:nvSpPr>
        <p:spPr>
          <a:xfrm>
            <a:off x="1347557" y="2646520"/>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FB7D6356-0112-4591-8EDC-89EB47C5F075}"/>
              </a:ext>
            </a:extLst>
          </p:cNvPr>
          <p:cNvSpPr/>
          <p:nvPr/>
        </p:nvSpPr>
        <p:spPr>
          <a:xfrm>
            <a:off x="1347557" y="1937588"/>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B77975E2-B25D-4ABD-96E4-A76CAD95A646}"/>
              </a:ext>
            </a:extLst>
          </p:cNvPr>
          <p:cNvSpPr/>
          <p:nvPr/>
        </p:nvSpPr>
        <p:spPr>
          <a:xfrm>
            <a:off x="2067557" y="1937588"/>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7D7FC68D-DA74-4044-A9FE-EFF86C464605}"/>
              </a:ext>
            </a:extLst>
          </p:cNvPr>
          <p:cNvSpPr/>
          <p:nvPr/>
        </p:nvSpPr>
        <p:spPr>
          <a:xfrm>
            <a:off x="2787557" y="2645444"/>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501A48B2-EA7C-4C71-B305-D6706C7A80AE}"/>
              </a:ext>
            </a:extLst>
          </p:cNvPr>
          <p:cNvSpPr/>
          <p:nvPr/>
        </p:nvSpPr>
        <p:spPr>
          <a:xfrm>
            <a:off x="2787557" y="1937588"/>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48E44797-2016-41C7-841C-A1745D92A4AB}"/>
              </a:ext>
            </a:extLst>
          </p:cNvPr>
          <p:cNvSpPr/>
          <p:nvPr/>
        </p:nvSpPr>
        <p:spPr>
          <a:xfrm>
            <a:off x="3507556" y="2645444"/>
            <a:ext cx="136886" cy="150606"/>
          </a:xfrm>
          <a:prstGeom prst="ellipse">
            <a:avLst/>
          </a:prstGeom>
          <a:solidFill>
            <a:schemeClr val="accent1">
              <a:alpha val="34000"/>
            </a:schemeClr>
          </a:solidFill>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51358F44-A335-4AC7-A9AA-04A59521FC10}"/>
              </a:ext>
            </a:extLst>
          </p:cNvPr>
          <p:cNvSpPr/>
          <p:nvPr/>
        </p:nvSpPr>
        <p:spPr>
          <a:xfrm>
            <a:off x="588157" y="3979417"/>
            <a:ext cx="3151509" cy="10345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292BCD48-7D1B-47C4-8774-F42C89804B8B}"/>
              </a:ext>
            </a:extLst>
          </p:cNvPr>
          <p:cNvSpPr/>
          <p:nvPr/>
        </p:nvSpPr>
        <p:spPr>
          <a:xfrm>
            <a:off x="8137525" y="3429000"/>
            <a:ext cx="2973123" cy="280497"/>
          </a:xfrm>
          <a:prstGeom prst="round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1EB69F76-E4D3-4DE3-8858-51BE72B89B58}"/>
              </a:ext>
            </a:extLst>
          </p:cNvPr>
          <p:cNvPicPr>
            <a:picLocks noChangeAspect="1"/>
          </p:cNvPicPr>
          <p:nvPr/>
        </p:nvPicPr>
        <p:blipFill>
          <a:blip r:embed="rId4"/>
          <a:stretch>
            <a:fillRect/>
          </a:stretch>
        </p:blipFill>
        <p:spPr>
          <a:xfrm>
            <a:off x="764442" y="5864163"/>
            <a:ext cx="9304824" cy="280361"/>
          </a:xfrm>
          <a:prstGeom prst="rect">
            <a:avLst/>
          </a:prstGeom>
        </p:spPr>
      </p:pic>
      <p:sp>
        <p:nvSpPr>
          <p:cNvPr id="55" name="Rectangle: Rounded Corners 54">
            <a:extLst>
              <a:ext uri="{FF2B5EF4-FFF2-40B4-BE49-F238E27FC236}">
                <a16:creationId xmlns:a16="http://schemas.microsoft.com/office/drawing/2014/main" id="{12FC65D2-B9DA-4789-8881-1BA0580C67FA}"/>
              </a:ext>
            </a:extLst>
          </p:cNvPr>
          <p:cNvSpPr/>
          <p:nvPr/>
        </p:nvSpPr>
        <p:spPr>
          <a:xfrm>
            <a:off x="1008737" y="5362550"/>
            <a:ext cx="7298978" cy="34055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2F0FDC3E-6F56-477F-90B6-310E06D8A487}"/>
              </a:ext>
            </a:extLst>
          </p:cNvPr>
          <p:cNvSpPr/>
          <p:nvPr/>
        </p:nvSpPr>
        <p:spPr>
          <a:xfrm>
            <a:off x="1017751" y="5803452"/>
            <a:ext cx="6894796" cy="39516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F3A82CA8-AAEE-4993-A2A9-E9BAC8F64951}"/>
              </a:ext>
            </a:extLst>
          </p:cNvPr>
          <p:cNvSpPr/>
          <p:nvPr/>
        </p:nvSpPr>
        <p:spPr>
          <a:xfrm>
            <a:off x="1484443" y="5839922"/>
            <a:ext cx="2880000" cy="311122"/>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960A4FEE-5924-4E27-8AD3-30A3D9560544}"/>
              </a:ext>
            </a:extLst>
          </p:cNvPr>
          <p:cNvCxnSpPr/>
          <p:nvPr/>
        </p:nvCxnSpPr>
        <p:spPr>
          <a:xfrm>
            <a:off x="695999" y="4648564"/>
            <a:ext cx="2157480" cy="0"/>
          </a:xfrm>
          <a:prstGeom prst="straightConnector1">
            <a:avLst/>
          </a:prstGeom>
          <a:ln w="444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Rounded Corners 59">
            <a:extLst>
              <a:ext uri="{FF2B5EF4-FFF2-40B4-BE49-F238E27FC236}">
                <a16:creationId xmlns:a16="http://schemas.microsoft.com/office/drawing/2014/main" id="{085C012A-D294-4AB2-9E71-A0DAEC4BD48F}"/>
              </a:ext>
            </a:extLst>
          </p:cNvPr>
          <p:cNvSpPr/>
          <p:nvPr/>
        </p:nvSpPr>
        <p:spPr>
          <a:xfrm>
            <a:off x="4681676" y="5839922"/>
            <a:ext cx="754179" cy="31112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2C9327FA-FB07-4195-BDDC-4013B5EFCEF7}"/>
              </a:ext>
            </a:extLst>
          </p:cNvPr>
          <p:cNvSpPr/>
          <p:nvPr/>
        </p:nvSpPr>
        <p:spPr>
          <a:xfrm>
            <a:off x="5752909" y="5839922"/>
            <a:ext cx="2109093" cy="318012"/>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a:extLst>
              <a:ext uri="{FF2B5EF4-FFF2-40B4-BE49-F238E27FC236}">
                <a16:creationId xmlns:a16="http://schemas.microsoft.com/office/drawing/2014/main" id="{14CCFB0F-F00E-41BF-81BA-7719B74FD26C}"/>
              </a:ext>
            </a:extLst>
          </p:cNvPr>
          <p:cNvSpPr txBox="1"/>
          <p:nvPr/>
        </p:nvSpPr>
        <p:spPr>
          <a:xfrm>
            <a:off x="702411" y="6239684"/>
            <a:ext cx="5377434" cy="369332"/>
          </a:xfrm>
          <a:prstGeom prst="rect">
            <a:avLst/>
          </a:prstGeom>
          <a:noFill/>
        </p:spPr>
        <p:txBody>
          <a:bodyPr wrap="none" rtlCol="0">
            <a:spAutoFit/>
          </a:bodyPr>
          <a:lstStyle/>
          <a:p>
            <a:r>
              <a:rPr lang="en-GB" dirty="0"/>
              <a:t>Compression factor with </a:t>
            </a:r>
            <a:r>
              <a:rPr lang="en-GB" dirty="0" err="1"/>
              <a:t>RecurSIA</a:t>
            </a:r>
            <a:r>
              <a:rPr lang="en-GB" dirty="0"/>
              <a:t> = 24/(3+1+2+2) = 3.0</a:t>
            </a:r>
          </a:p>
        </p:txBody>
      </p:sp>
    </p:spTree>
    <p:extLst>
      <p:ext uri="{BB962C8B-B14F-4D97-AF65-F5344CB8AC3E}">
        <p14:creationId xmlns:p14="http://schemas.microsoft.com/office/powerpoint/2010/main" val="3940986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57FDB-F0C4-4590-AED5-6ED57829B2AC}"/>
              </a:ext>
            </a:extLst>
          </p:cNvPr>
          <p:cNvSpPr>
            <a:spLocks noGrp="1"/>
          </p:cNvSpPr>
          <p:nvPr>
            <p:ph type="title"/>
          </p:nvPr>
        </p:nvSpPr>
        <p:spPr>
          <a:xfrm>
            <a:off x="838200" y="365126"/>
            <a:ext cx="10515600" cy="1047352"/>
          </a:xfrm>
        </p:spPr>
        <p:txBody>
          <a:bodyPr>
            <a:normAutofit fontScale="90000"/>
          </a:bodyPr>
          <a:lstStyle/>
          <a:p>
            <a:r>
              <a:rPr lang="en-US"/>
              <a:t>A musical analysis identifies structural units and relationships between these units</a:t>
            </a:r>
            <a:endParaRPr lang="en-GB"/>
          </a:p>
        </p:txBody>
      </p:sp>
      <p:sp>
        <p:nvSpPr>
          <p:cNvPr id="3" name="Content Placeholder 2">
            <a:extLst>
              <a:ext uri="{FF2B5EF4-FFF2-40B4-BE49-F238E27FC236}">
                <a16:creationId xmlns:a16="http://schemas.microsoft.com/office/drawing/2014/main" id="{1A6FBFDE-8189-46B7-A415-0D30CC3F4CF8}"/>
              </a:ext>
            </a:extLst>
          </p:cNvPr>
          <p:cNvSpPr>
            <a:spLocks noGrp="1"/>
          </p:cNvSpPr>
          <p:nvPr>
            <p:ph idx="1"/>
          </p:nvPr>
        </p:nvSpPr>
        <p:spPr>
          <a:xfrm>
            <a:off x="5635487" y="1679713"/>
            <a:ext cx="6182139" cy="4890052"/>
          </a:xfrm>
        </p:spPr>
        <p:txBody>
          <a:bodyPr>
            <a:normAutofit fontScale="85000" lnSpcReduction="10000"/>
          </a:bodyPr>
          <a:lstStyle/>
          <a:p>
            <a:r>
              <a:rPr lang="en-US"/>
              <a:t>Like an input encoding, a musical analysis is also a description of a musical object</a:t>
            </a:r>
          </a:p>
          <a:p>
            <a:r>
              <a:rPr lang="en-US"/>
              <a:t>Input encodings typically describe a musical object as though it is a meaningless collection of independent atoms (e.g., samples, notes, midi messages)</a:t>
            </a:r>
          </a:p>
          <a:p>
            <a:r>
              <a:rPr lang="en-US"/>
              <a:t>However, a musical analysis typically </a:t>
            </a:r>
          </a:p>
          <a:p>
            <a:pPr lvl="1"/>
            <a:r>
              <a:rPr lang="en-US" b="1" i="1"/>
              <a:t>groups </a:t>
            </a:r>
            <a:r>
              <a:rPr lang="en-US"/>
              <a:t>atoms into structural units of various types</a:t>
            </a:r>
          </a:p>
          <a:p>
            <a:pPr lvl="2"/>
            <a:r>
              <a:rPr lang="en-US"/>
              <a:t>e.g., chords, phrases, motives, voices</a:t>
            </a:r>
          </a:p>
          <a:p>
            <a:pPr lvl="1"/>
            <a:r>
              <a:rPr lang="en-US" b="1" i="1"/>
              <a:t>categorises </a:t>
            </a:r>
            <a:r>
              <a:rPr lang="en-US"/>
              <a:t>these structural units </a:t>
            </a:r>
          </a:p>
          <a:p>
            <a:pPr lvl="2"/>
            <a:r>
              <a:rPr lang="en-US"/>
              <a:t>e.g., main theme, fugal subject, C major triad</a:t>
            </a:r>
          </a:p>
          <a:p>
            <a:pPr lvl="1"/>
            <a:r>
              <a:rPr lang="en-US"/>
              <a:t>specifies </a:t>
            </a:r>
            <a:r>
              <a:rPr lang="en-US" b="1" i="1"/>
              <a:t>relationships </a:t>
            </a:r>
            <a:r>
              <a:rPr lang="en-US"/>
              <a:t>between structural units</a:t>
            </a:r>
          </a:p>
          <a:p>
            <a:pPr lvl="2"/>
            <a:r>
              <a:rPr lang="en-US"/>
              <a:t>e.g., second entry is a diminished inversion of the first entry</a:t>
            </a:r>
          </a:p>
        </p:txBody>
      </p:sp>
      <p:sp>
        <p:nvSpPr>
          <p:cNvPr id="25" name="TextBox 24">
            <a:extLst>
              <a:ext uri="{FF2B5EF4-FFF2-40B4-BE49-F238E27FC236}">
                <a16:creationId xmlns:a16="http://schemas.microsoft.com/office/drawing/2014/main" id="{C41AD279-B29E-7719-F6A8-6EC6D9EE792C}"/>
              </a:ext>
            </a:extLst>
          </p:cNvPr>
          <p:cNvSpPr txBox="1"/>
          <p:nvPr/>
        </p:nvSpPr>
        <p:spPr>
          <a:xfrm>
            <a:off x="374374" y="5982814"/>
            <a:ext cx="5428012" cy="276999"/>
          </a:xfrm>
          <a:prstGeom prst="rect">
            <a:avLst/>
          </a:prstGeom>
          <a:noFill/>
        </p:spPr>
        <p:txBody>
          <a:bodyPr wrap="square">
            <a:spAutoFit/>
          </a:bodyPr>
          <a:lstStyle/>
          <a:p>
            <a:r>
              <a:rPr lang="en-US" sz="1200">
                <a:hlinkClick r:id="rId2"/>
              </a:rPr>
              <a:t>https://open.spotify.com/track/4L3LZiEQEKgcJk8Vs7abRB?si=61c0bdd50869442c</a:t>
            </a:r>
            <a:r>
              <a:rPr lang="en-US" sz="1200"/>
              <a:t> </a:t>
            </a:r>
          </a:p>
        </p:txBody>
      </p:sp>
      <p:pic>
        <p:nvPicPr>
          <p:cNvPr id="22" name="Picture 21">
            <a:extLst>
              <a:ext uri="{FF2B5EF4-FFF2-40B4-BE49-F238E27FC236}">
                <a16:creationId xmlns:a16="http://schemas.microsoft.com/office/drawing/2014/main" id="{0449FAE3-0B79-7266-F96A-6F8BAD4263DE}"/>
              </a:ext>
            </a:extLst>
          </p:cNvPr>
          <p:cNvPicPr>
            <a:picLocks noChangeAspect="1"/>
          </p:cNvPicPr>
          <p:nvPr/>
        </p:nvPicPr>
        <p:blipFill>
          <a:blip r:embed="rId3"/>
          <a:stretch>
            <a:fillRect/>
          </a:stretch>
        </p:blipFill>
        <p:spPr>
          <a:xfrm>
            <a:off x="374374" y="1679646"/>
            <a:ext cx="4962939" cy="2706675"/>
          </a:xfrm>
          <a:prstGeom prst="rect">
            <a:avLst/>
          </a:prstGeom>
        </p:spPr>
      </p:pic>
      <p:sp>
        <p:nvSpPr>
          <p:cNvPr id="24" name="TextBox 23">
            <a:extLst>
              <a:ext uri="{FF2B5EF4-FFF2-40B4-BE49-F238E27FC236}">
                <a16:creationId xmlns:a16="http://schemas.microsoft.com/office/drawing/2014/main" id="{C5BAC670-B109-9F1F-BB46-20D825A16643}"/>
              </a:ext>
            </a:extLst>
          </p:cNvPr>
          <p:cNvSpPr txBox="1"/>
          <p:nvPr/>
        </p:nvSpPr>
        <p:spPr>
          <a:xfrm>
            <a:off x="374374" y="4653488"/>
            <a:ext cx="4813852" cy="1200659"/>
          </a:xfrm>
          <a:prstGeom prst="rect">
            <a:avLst/>
          </a:prstGeom>
          <a:noFill/>
        </p:spPr>
        <p:txBody>
          <a:bodyPr wrap="square">
            <a:spAutoFit/>
          </a:bodyPr>
          <a:lstStyle/>
          <a:p>
            <a:r>
              <a:rPr lang="en-GB">
                <a:latin typeface="CMR9"/>
              </a:rPr>
              <a:t>Bars 1-5 of Contrapunctus VI from J. S. Bach’s </a:t>
            </a:r>
            <a:r>
              <a:rPr lang="en-GB" i="1">
                <a:latin typeface="CMR9"/>
              </a:rPr>
              <a:t>Die Kunst der Fuge</a:t>
            </a:r>
            <a:r>
              <a:rPr lang="en-GB">
                <a:latin typeface="CMR9"/>
              </a:rPr>
              <a:t>, BWV 1080. Pattern C is an inverted augmentation of pattern A and pattern B is an inversion of pattern A.</a:t>
            </a:r>
            <a:endParaRPr lang="en-US"/>
          </a:p>
        </p:txBody>
      </p:sp>
    </p:spTree>
    <p:extLst>
      <p:ext uri="{BB962C8B-B14F-4D97-AF65-F5344CB8AC3E}">
        <p14:creationId xmlns:p14="http://schemas.microsoft.com/office/powerpoint/2010/main" val="109146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499D2-176A-45CE-95F0-208529294627}"/>
              </a:ext>
            </a:extLst>
          </p:cNvPr>
          <p:cNvSpPr>
            <a:spLocks noGrp="1"/>
          </p:cNvSpPr>
          <p:nvPr>
            <p:ph type="title"/>
          </p:nvPr>
        </p:nvSpPr>
        <p:spPr>
          <a:xfrm>
            <a:off x="838200" y="365126"/>
            <a:ext cx="10515600" cy="688068"/>
          </a:xfrm>
        </p:spPr>
        <p:txBody>
          <a:bodyPr>
            <a:normAutofit fontScale="90000"/>
          </a:bodyPr>
          <a:lstStyle/>
          <a:p>
            <a:r>
              <a:rPr lang="en-GB" dirty="0" err="1"/>
              <a:t>RRT</a:t>
            </a:r>
            <a:r>
              <a:rPr lang="en-GB" dirty="0"/>
              <a:t>: Removing redundant translators</a:t>
            </a:r>
          </a:p>
        </p:txBody>
      </p:sp>
      <p:pic>
        <p:nvPicPr>
          <p:cNvPr id="4" name="Picture 3">
            <a:extLst>
              <a:ext uri="{FF2B5EF4-FFF2-40B4-BE49-F238E27FC236}">
                <a16:creationId xmlns:a16="http://schemas.microsoft.com/office/drawing/2014/main" id="{E8125660-B947-4C61-A870-31894B9D4F11}"/>
              </a:ext>
            </a:extLst>
          </p:cNvPr>
          <p:cNvPicPr>
            <a:picLocks noChangeAspect="1"/>
          </p:cNvPicPr>
          <p:nvPr/>
        </p:nvPicPr>
        <p:blipFill>
          <a:blip r:embed="rId2"/>
          <a:stretch>
            <a:fillRect/>
          </a:stretch>
        </p:blipFill>
        <p:spPr>
          <a:xfrm>
            <a:off x="6886573" y="2279230"/>
            <a:ext cx="4778829" cy="2299540"/>
          </a:xfrm>
          <a:prstGeom prst="rect">
            <a:avLst/>
          </a:prstGeom>
        </p:spPr>
      </p:pic>
      <p:sp>
        <p:nvSpPr>
          <p:cNvPr id="5" name="Flowchart: Alternate Process 4">
            <a:extLst>
              <a:ext uri="{FF2B5EF4-FFF2-40B4-BE49-F238E27FC236}">
                <a16:creationId xmlns:a16="http://schemas.microsoft.com/office/drawing/2014/main" id="{617FD61D-6C73-4294-ABB3-34146FD55799}"/>
              </a:ext>
            </a:extLst>
          </p:cNvPr>
          <p:cNvSpPr/>
          <p:nvPr/>
        </p:nvSpPr>
        <p:spPr>
          <a:xfrm>
            <a:off x="686878" y="2657785"/>
            <a:ext cx="1099457" cy="1237626"/>
          </a:xfrm>
          <a:prstGeom prst="flowChartAlternateProcess">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0B21AFEB-5B30-469B-A25A-08F6D26838AD}"/>
              </a:ext>
            </a:extLst>
          </p:cNvPr>
          <p:cNvSpPr/>
          <p:nvPr/>
        </p:nvSpPr>
        <p:spPr>
          <a:xfrm>
            <a:off x="744943" y="2716904"/>
            <a:ext cx="264869" cy="3038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a:t>
            </a:r>
          </a:p>
        </p:txBody>
      </p:sp>
      <p:sp>
        <p:nvSpPr>
          <p:cNvPr id="7" name="Oval 6">
            <a:extLst>
              <a:ext uri="{FF2B5EF4-FFF2-40B4-BE49-F238E27FC236}">
                <a16:creationId xmlns:a16="http://schemas.microsoft.com/office/drawing/2014/main" id="{36C82962-7CCB-4117-9F03-6183BED74E85}"/>
              </a:ext>
            </a:extLst>
          </p:cNvPr>
          <p:cNvSpPr/>
          <p:nvPr/>
        </p:nvSpPr>
        <p:spPr>
          <a:xfrm>
            <a:off x="744942" y="3402704"/>
            <a:ext cx="264869" cy="3038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t>
            </a:r>
          </a:p>
        </p:txBody>
      </p:sp>
      <p:sp>
        <p:nvSpPr>
          <p:cNvPr id="8" name="Oval 7">
            <a:extLst>
              <a:ext uri="{FF2B5EF4-FFF2-40B4-BE49-F238E27FC236}">
                <a16:creationId xmlns:a16="http://schemas.microsoft.com/office/drawing/2014/main" id="{D4913507-5B0F-45E6-AC91-EFDBC0D57D81}"/>
              </a:ext>
            </a:extLst>
          </p:cNvPr>
          <p:cNvSpPr/>
          <p:nvPr/>
        </p:nvSpPr>
        <p:spPr>
          <a:xfrm>
            <a:off x="1441628" y="3402704"/>
            <a:ext cx="264869" cy="3038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a:t>
            </a:r>
          </a:p>
        </p:txBody>
      </p:sp>
      <p:sp>
        <p:nvSpPr>
          <p:cNvPr id="9" name="Oval 8">
            <a:extLst>
              <a:ext uri="{FF2B5EF4-FFF2-40B4-BE49-F238E27FC236}">
                <a16:creationId xmlns:a16="http://schemas.microsoft.com/office/drawing/2014/main" id="{4C59E590-D0D5-49B7-B090-271DF5370978}"/>
              </a:ext>
            </a:extLst>
          </p:cNvPr>
          <p:cNvSpPr/>
          <p:nvPr/>
        </p:nvSpPr>
        <p:spPr>
          <a:xfrm>
            <a:off x="1441628" y="2716904"/>
            <a:ext cx="264869" cy="3038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t>
            </a:r>
          </a:p>
        </p:txBody>
      </p:sp>
      <p:sp>
        <p:nvSpPr>
          <p:cNvPr id="10" name="Oval 9">
            <a:extLst>
              <a:ext uri="{FF2B5EF4-FFF2-40B4-BE49-F238E27FC236}">
                <a16:creationId xmlns:a16="http://schemas.microsoft.com/office/drawing/2014/main" id="{CA6FC8F8-332B-45A4-9C2E-786011E01F98}"/>
              </a:ext>
            </a:extLst>
          </p:cNvPr>
          <p:cNvSpPr/>
          <p:nvPr/>
        </p:nvSpPr>
        <p:spPr>
          <a:xfrm>
            <a:off x="2138314" y="2716904"/>
            <a:ext cx="264869" cy="3038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B74084C6-6BB2-4CA7-919B-BF3F5BB1B34B}"/>
              </a:ext>
            </a:extLst>
          </p:cNvPr>
          <p:cNvSpPr/>
          <p:nvPr/>
        </p:nvSpPr>
        <p:spPr>
          <a:xfrm>
            <a:off x="2138313" y="3402704"/>
            <a:ext cx="264869" cy="3038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4B6CFD6-83BC-449B-96C4-1D3754D2AB6A}"/>
              </a:ext>
            </a:extLst>
          </p:cNvPr>
          <p:cNvSpPr/>
          <p:nvPr/>
        </p:nvSpPr>
        <p:spPr>
          <a:xfrm>
            <a:off x="2834999" y="3402704"/>
            <a:ext cx="264869" cy="3038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8E7077E8-7B51-4987-83AC-83F7A13104FF}"/>
              </a:ext>
            </a:extLst>
          </p:cNvPr>
          <p:cNvSpPr/>
          <p:nvPr/>
        </p:nvSpPr>
        <p:spPr>
          <a:xfrm>
            <a:off x="2834999" y="2716904"/>
            <a:ext cx="264869" cy="3038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DF97F7E0-38CF-46F4-9194-976CC5CD395B}"/>
              </a:ext>
            </a:extLst>
          </p:cNvPr>
          <p:cNvSpPr/>
          <p:nvPr/>
        </p:nvSpPr>
        <p:spPr>
          <a:xfrm>
            <a:off x="2138314" y="1345304"/>
            <a:ext cx="264869" cy="3038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C43CDDBA-4C14-4139-A924-72B5E049BAEF}"/>
              </a:ext>
            </a:extLst>
          </p:cNvPr>
          <p:cNvSpPr/>
          <p:nvPr/>
        </p:nvSpPr>
        <p:spPr>
          <a:xfrm>
            <a:off x="2138313" y="2031104"/>
            <a:ext cx="264869" cy="3038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CFFB7037-980D-4708-A853-DC7604086C36}"/>
              </a:ext>
            </a:extLst>
          </p:cNvPr>
          <p:cNvSpPr/>
          <p:nvPr/>
        </p:nvSpPr>
        <p:spPr>
          <a:xfrm>
            <a:off x="2834999" y="2031104"/>
            <a:ext cx="264869" cy="3038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3A5A447E-CD7D-48F6-8CEC-9DECD5492569}"/>
              </a:ext>
            </a:extLst>
          </p:cNvPr>
          <p:cNvSpPr/>
          <p:nvPr/>
        </p:nvSpPr>
        <p:spPr>
          <a:xfrm>
            <a:off x="2834999" y="1345304"/>
            <a:ext cx="264869" cy="3038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11E138DD-D849-4892-B8EB-974CDAC05BD1}"/>
              </a:ext>
            </a:extLst>
          </p:cNvPr>
          <p:cNvCxnSpPr>
            <a:cxnSpLocks/>
          </p:cNvCxnSpPr>
          <p:nvPr/>
        </p:nvCxnSpPr>
        <p:spPr>
          <a:xfrm>
            <a:off x="839278" y="3850824"/>
            <a:ext cx="1431471" cy="0"/>
          </a:xfrm>
          <a:prstGeom prst="straightConnector1">
            <a:avLst/>
          </a:prstGeom>
          <a:ln w="3492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D8842D6-77E7-449F-B7CE-3DB68C2E4058}"/>
              </a:ext>
            </a:extLst>
          </p:cNvPr>
          <p:cNvCxnSpPr>
            <a:cxnSpLocks/>
          </p:cNvCxnSpPr>
          <p:nvPr/>
        </p:nvCxnSpPr>
        <p:spPr>
          <a:xfrm>
            <a:off x="839278" y="4008667"/>
            <a:ext cx="745671" cy="0"/>
          </a:xfrm>
          <a:prstGeom prst="straightConnector1">
            <a:avLst/>
          </a:prstGeom>
          <a:ln w="3492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86E2683-4E5B-412B-86FB-F1C822CF0F0B}"/>
              </a:ext>
            </a:extLst>
          </p:cNvPr>
          <p:cNvCxnSpPr>
            <a:cxnSpLocks/>
          </p:cNvCxnSpPr>
          <p:nvPr/>
        </p:nvCxnSpPr>
        <p:spPr>
          <a:xfrm flipV="1">
            <a:off x="1068792" y="2941868"/>
            <a:ext cx="1016900" cy="444509"/>
          </a:xfrm>
          <a:prstGeom prst="straightConnector1">
            <a:avLst/>
          </a:prstGeom>
          <a:ln w="349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5E5B3EC-9F24-4C4B-853E-73C023A5980E}"/>
              </a:ext>
            </a:extLst>
          </p:cNvPr>
          <p:cNvCxnSpPr>
            <a:cxnSpLocks/>
          </p:cNvCxnSpPr>
          <p:nvPr/>
        </p:nvCxnSpPr>
        <p:spPr>
          <a:xfrm flipV="1">
            <a:off x="776250" y="2004493"/>
            <a:ext cx="1307197" cy="1306587"/>
          </a:xfrm>
          <a:prstGeom prst="straightConnector1">
            <a:avLst/>
          </a:prstGeom>
          <a:ln w="349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Flowchart: Alternate Process 21">
            <a:extLst>
              <a:ext uri="{FF2B5EF4-FFF2-40B4-BE49-F238E27FC236}">
                <a16:creationId xmlns:a16="http://schemas.microsoft.com/office/drawing/2014/main" id="{5F8C8290-31CE-47A5-82C1-0B8B632153CB}"/>
              </a:ext>
            </a:extLst>
          </p:cNvPr>
          <p:cNvSpPr/>
          <p:nvPr/>
        </p:nvSpPr>
        <p:spPr>
          <a:xfrm>
            <a:off x="1391725" y="2649622"/>
            <a:ext cx="1099457" cy="1237626"/>
          </a:xfrm>
          <a:prstGeom prst="flowChartAlternateProcess">
            <a:avLst/>
          </a:prstGeom>
          <a:solidFill>
            <a:schemeClr val="accent2">
              <a:lumMod val="60000"/>
              <a:lumOff val="40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lowchart: Alternate Process 22">
            <a:extLst>
              <a:ext uri="{FF2B5EF4-FFF2-40B4-BE49-F238E27FC236}">
                <a16:creationId xmlns:a16="http://schemas.microsoft.com/office/drawing/2014/main" id="{CD18BBD1-F7FB-4728-9BBB-1F5325236006}"/>
              </a:ext>
            </a:extLst>
          </p:cNvPr>
          <p:cNvSpPr/>
          <p:nvPr/>
        </p:nvSpPr>
        <p:spPr>
          <a:xfrm>
            <a:off x="2079332" y="1988164"/>
            <a:ext cx="1099457" cy="1237626"/>
          </a:xfrm>
          <a:prstGeom prst="flowChartAlternateProcess">
            <a:avLst/>
          </a:prstGeom>
          <a:solidFill>
            <a:schemeClr val="accent4">
              <a:lumMod val="50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A5032239-C192-4CBC-BA94-0FACA0993B37}"/>
              </a:ext>
            </a:extLst>
          </p:cNvPr>
          <p:cNvSpPr/>
          <p:nvPr/>
        </p:nvSpPr>
        <p:spPr>
          <a:xfrm>
            <a:off x="2079333" y="2657785"/>
            <a:ext cx="1099457" cy="1237626"/>
          </a:xfrm>
          <a:prstGeom prst="flowChartAlternateProcess">
            <a:avLst/>
          </a:prstGeom>
          <a:solidFill>
            <a:schemeClr val="accent3">
              <a:lumMod val="50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Alternate Process 24">
            <a:extLst>
              <a:ext uri="{FF2B5EF4-FFF2-40B4-BE49-F238E27FC236}">
                <a16:creationId xmlns:a16="http://schemas.microsoft.com/office/drawing/2014/main" id="{A27BEF79-5A33-4D50-AD57-E7EA6449CB2F}"/>
              </a:ext>
            </a:extLst>
          </p:cNvPr>
          <p:cNvSpPr/>
          <p:nvPr/>
        </p:nvSpPr>
        <p:spPr>
          <a:xfrm>
            <a:off x="2083447" y="1286414"/>
            <a:ext cx="1099457" cy="1237626"/>
          </a:xfrm>
          <a:prstGeom prst="flowChartAlternateProcess">
            <a:avLst/>
          </a:prstGeom>
          <a:solidFill>
            <a:schemeClr val="accent6">
              <a:lumMod val="50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lowchart: Alternate Process 25">
            <a:extLst>
              <a:ext uri="{FF2B5EF4-FFF2-40B4-BE49-F238E27FC236}">
                <a16:creationId xmlns:a16="http://schemas.microsoft.com/office/drawing/2014/main" id="{B1F6B3C4-3884-473B-9262-5D58BB2062D5}"/>
              </a:ext>
            </a:extLst>
          </p:cNvPr>
          <p:cNvSpPr/>
          <p:nvPr/>
        </p:nvSpPr>
        <p:spPr>
          <a:xfrm>
            <a:off x="3912973" y="5380038"/>
            <a:ext cx="1099457" cy="1078737"/>
          </a:xfrm>
          <a:prstGeom prst="flowChartAlternateProcess">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959E1771-78ED-47E3-B240-C19CA3DD6D7A}"/>
              </a:ext>
            </a:extLst>
          </p:cNvPr>
          <p:cNvSpPr/>
          <p:nvPr/>
        </p:nvSpPr>
        <p:spPr>
          <a:xfrm>
            <a:off x="3971038" y="5439157"/>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a:t>
            </a:r>
          </a:p>
        </p:txBody>
      </p:sp>
      <p:sp>
        <p:nvSpPr>
          <p:cNvPr id="28" name="Oval 27">
            <a:extLst>
              <a:ext uri="{FF2B5EF4-FFF2-40B4-BE49-F238E27FC236}">
                <a16:creationId xmlns:a16="http://schemas.microsoft.com/office/drawing/2014/main" id="{B77AAD13-7897-4471-BEBA-0CB0A9D7EAB9}"/>
              </a:ext>
            </a:extLst>
          </p:cNvPr>
          <p:cNvSpPr/>
          <p:nvPr/>
        </p:nvSpPr>
        <p:spPr>
          <a:xfrm>
            <a:off x="3971037" y="6124957"/>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t>
            </a:r>
          </a:p>
        </p:txBody>
      </p:sp>
      <p:sp>
        <p:nvSpPr>
          <p:cNvPr id="29" name="Oval 28">
            <a:extLst>
              <a:ext uri="{FF2B5EF4-FFF2-40B4-BE49-F238E27FC236}">
                <a16:creationId xmlns:a16="http://schemas.microsoft.com/office/drawing/2014/main" id="{269B32E6-1FC6-46B1-8206-70E12D25361C}"/>
              </a:ext>
            </a:extLst>
          </p:cNvPr>
          <p:cNvSpPr/>
          <p:nvPr/>
        </p:nvSpPr>
        <p:spPr>
          <a:xfrm>
            <a:off x="4667723" y="6124957"/>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a:t>
            </a:r>
          </a:p>
        </p:txBody>
      </p:sp>
      <p:sp>
        <p:nvSpPr>
          <p:cNvPr id="30" name="Oval 29">
            <a:extLst>
              <a:ext uri="{FF2B5EF4-FFF2-40B4-BE49-F238E27FC236}">
                <a16:creationId xmlns:a16="http://schemas.microsoft.com/office/drawing/2014/main" id="{BBFD4F4D-9D52-4B96-BDDB-D91F4720AC5A}"/>
              </a:ext>
            </a:extLst>
          </p:cNvPr>
          <p:cNvSpPr/>
          <p:nvPr/>
        </p:nvSpPr>
        <p:spPr>
          <a:xfrm>
            <a:off x="4667723" y="5439157"/>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t>
            </a:r>
          </a:p>
        </p:txBody>
      </p:sp>
      <p:sp>
        <p:nvSpPr>
          <p:cNvPr id="31" name="Oval 30">
            <a:extLst>
              <a:ext uri="{FF2B5EF4-FFF2-40B4-BE49-F238E27FC236}">
                <a16:creationId xmlns:a16="http://schemas.microsoft.com/office/drawing/2014/main" id="{FDFBC425-2806-4698-9BBA-FE6AFB0BBC54}"/>
              </a:ext>
            </a:extLst>
          </p:cNvPr>
          <p:cNvSpPr/>
          <p:nvPr/>
        </p:nvSpPr>
        <p:spPr>
          <a:xfrm>
            <a:off x="5364409" y="5439157"/>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273A50E-4B94-4A0E-8F84-485F4F48C210}"/>
              </a:ext>
            </a:extLst>
          </p:cNvPr>
          <p:cNvSpPr/>
          <p:nvPr/>
        </p:nvSpPr>
        <p:spPr>
          <a:xfrm>
            <a:off x="5364408" y="6124957"/>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3A71E4C0-9F3D-4874-AAED-4ECA3374DAAC}"/>
              </a:ext>
            </a:extLst>
          </p:cNvPr>
          <p:cNvSpPr/>
          <p:nvPr/>
        </p:nvSpPr>
        <p:spPr>
          <a:xfrm>
            <a:off x="6061094" y="6124957"/>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7FBB8F04-7769-417D-8559-A8585B65BDAC}"/>
              </a:ext>
            </a:extLst>
          </p:cNvPr>
          <p:cNvSpPr/>
          <p:nvPr/>
        </p:nvSpPr>
        <p:spPr>
          <a:xfrm>
            <a:off x="6061094" y="5439157"/>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775F8444-A070-41B5-8382-963E2CDBD46B}"/>
              </a:ext>
            </a:extLst>
          </p:cNvPr>
          <p:cNvSpPr/>
          <p:nvPr/>
        </p:nvSpPr>
        <p:spPr>
          <a:xfrm>
            <a:off x="5364409" y="4067557"/>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344573BC-A14D-435E-AB9D-82CDE3A87D63}"/>
              </a:ext>
            </a:extLst>
          </p:cNvPr>
          <p:cNvSpPr/>
          <p:nvPr/>
        </p:nvSpPr>
        <p:spPr>
          <a:xfrm>
            <a:off x="5364408" y="4753357"/>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FB55FCA7-5C60-4800-A04A-2F2A81AD2036}"/>
              </a:ext>
            </a:extLst>
          </p:cNvPr>
          <p:cNvSpPr/>
          <p:nvPr/>
        </p:nvSpPr>
        <p:spPr>
          <a:xfrm>
            <a:off x="6061094" y="4753357"/>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91602DB0-360A-42DC-94FF-34773231639C}"/>
              </a:ext>
            </a:extLst>
          </p:cNvPr>
          <p:cNvSpPr/>
          <p:nvPr/>
        </p:nvSpPr>
        <p:spPr>
          <a:xfrm>
            <a:off x="6061094" y="4067557"/>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Straight Arrow Connector 38">
            <a:extLst>
              <a:ext uri="{FF2B5EF4-FFF2-40B4-BE49-F238E27FC236}">
                <a16:creationId xmlns:a16="http://schemas.microsoft.com/office/drawing/2014/main" id="{B653239D-F6FE-4159-BDE4-02774D4582C4}"/>
              </a:ext>
            </a:extLst>
          </p:cNvPr>
          <p:cNvCxnSpPr/>
          <p:nvPr/>
        </p:nvCxnSpPr>
        <p:spPr>
          <a:xfrm>
            <a:off x="4065373" y="6573077"/>
            <a:ext cx="1431471" cy="0"/>
          </a:xfrm>
          <a:prstGeom prst="straightConnector1">
            <a:avLst/>
          </a:prstGeom>
          <a:ln w="3492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040E5DD-AE43-4268-8CAB-DC07629EBA9F}"/>
              </a:ext>
            </a:extLst>
          </p:cNvPr>
          <p:cNvCxnSpPr>
            <a:cxnSpLocks/>
          </p:cNvCxnSpPr>
          <p:nvPr/>
        </p:nvCxnSpPr>
        <p:spPr>
          <a:xfrm flipV="1">
            <a:off x="4002345" y="4726745"/>
            <a:ext cx="1307197" cy="1306587"/>
          </a:xfrm>
          <a:prstGeom prst="straightConnector1">
            <a:avLst/>
          </a:prstGeom>
          <a:ln w="349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Flowchart: Alternate Process 40">
            <a:extLst>
              <a:ext uri="{FF2B5EF4-FFF2-40B4-BE49-F238E27FC236}">
                <a16:creationId xmlns:a16="http://schemas.microsoft.com/office/drawing/2014/main" id="{BA88BC57-F362-49C3-88DC-35B001F96D1A}"/>
              </a:ext>
            </a:extLst>
          </p:cNvPr>
          <p:cNvSpPr/>
          <p:nvPr/>
        </p:nvSpPr>
        <p:spPr>
          <a:xfrm>
            <a:off x="5305428" y="5380038"/>
            <a:ext cx="1099457" cy="1078737"/>
          </a:xfrm>
          <a:prstGeom prst="flowChartAlternateProcess">
            <a:avLst/>
          </a:prstGeom>
          <a:solidFill>
            <a:schemeClr val="accent3">
              <a:lumMod val="50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lowchart: Alternate Process 41">
            <a:extLst>
              <a:ext uri="{FF2B5EF4-FFF2-40B4-BE49-F238E27FC236}">
                <a16:creationId xmlns:a16="http://schemas.microsoft.com/office/drawing/2014/main" id="{10B85B7D-91F5-4405-AB9C-BFEF2A29E64A}"/>
              </a:ext>
            </a:extLst>
          </p:cNvPr>
          <p:cNvSpPr/>
          <p:nvPr/>
        </p:nvSpPr>
        <p:spPr>
          <a:xfrm>
            <a:off x="5309542" y="4008667"/>
            <a:ext cx="1099457" cy="1078737"/>
          </a:xfrm>
          <a:prstGeom prst="flowChartAlternateProcess">
            <a:avLst/>
          </a:prstGeom>
          <a:solidFill>
            <a:schemeClr val="accent6">
              <a:lumMod val="50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Arrow: Right 48">
            <a:extLst>
              <a:ext uri="{FF2B5EF4-FFF2-40B4-BE49-F238E27FC236}">
                <a16:creationId xmlns:a16="http://schemas.microsoft.com/office/drawing/2014/main" id="{4CA057EC-5D98-44A2-86D6-4A34DF0C633E}"/>
              </a:ext>
            </a:extLst>
          </p:cNvPr>
          <p:cNvSpPr/>
          <p:nvPr/>
        </p:nvSpPr>
        <p:spPr>
          <a:xfrm rot="2923977">
            <a:off x="3359604" y="4135211"/>
            <a:ext cx="796017" cy="6181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2BAFCB3C-3C86-47D0-AA88-4F53558B72E7}"/>
              </a:ext>
            </a:extLst>
          </p:cNvPr>
          <p:cNvSpPr txBox="1"/>
          <p:nvPr/>
        </p:nvSpPr>
        <p:spPr>
          <a:xfrm>
            <a:off x="936252" y="3968984"/>
            <a:ext cx="405880" cy="369332"/>
          </a:xfrm>
          <a:prstGeom prst="rect">
            <a:avLst/>
          </a:prstGeom>
          <a:noFill/>
        </p:spPr>
        <p:txBody>
          <a:bodyPr wrap="none" rtlCol="0">
            <a:spAutoFit/>
          </a:bodyPr>
          <a:lstStyle/>
          <a:p>
            <a:r>
              <a:rPr lang="en-GB" dirty="0"/>
              <a:t>v1</a:t>
            </a:r>
          </a:p>
        </p:txBody>
      </p:sp>
      <p:sp>
        <p:nvSpPr>
          <p:cNvPr id="51" name="TextBox 50">
            <a:extLst>
              <a:ext uri="{FF2B5EF4-FFF2-40B4-BE49-F238E27FC236}">
                <a16:creationId xmlns:a16="http://schemas.microsoft.com/office/drawing/2014/main" id="{88D96152-B1F5-4F73-88EC-17430310A244}"/>
              </a:ext>
            </a:extLst>
          </p:cNvPr>
          <p:cNvSpPr txBox="1"/>
          <p:nvPr/>
        </p:nvSpPr>
        <p:spPr>
          <a:xfrm>
            <a:off x="1812271" y="3818036"/>
            <a:ext cx="405880" cy="369332"/>
          </a:xfrm>
          <a:prstGeom prst="rect">
            <a:avLst/>
          </a:prstGeom>
          <a:noFill/>
        </p:spPr>
        <p:txBody>
          <a:bodyPr wrap="none" rtlCol="0">
            <a:spAutoFit/>
          </a:bodyPr>
          <a:lstStyle/>
          <a:p>
            <a:r>
              <a:rPr lang="en-GB" dirty="0"/>
              <a:t>v2</a:t>
            </a:r>
          </a:p>
        </p:txBody>
      </p:sp>
      <p:sp>
        <p:nvSpPr>
          <p:cNvPr id="52" name="TextBox 51">
            <a:extLst>
              <a:ext uri="{FF2B5EF4-FFF2-40B4-BE49-F238E27FC236}">
                <a16:creationId xmlns:a16="http://schemas.microsoft.com/office/drawing/2014/main" id="{CCF89A53-E91F-4DE3-96D4-FE1DF73BB44B}"/>
              </a:ext>
            </a:extLst>
          </p:cNvPr>
          <p:cNvSpPr txBox="1"/>
          <p:nvPr/>
        </p:nvSpPr>
        <p:spPr>
          <a:xfrm>
            <a:off x="1706497" y="2643946"/>
            <a:ext cx="405880" cy="369332"/>
          </a:xfrm>
          <a:prstGeom prst="rect">
            <a:avLst/>
          </a:prstGeom>
          <a:noFill/>
        </p:spPr>
        <p:txBody>
          <a:bodyPr wrap="none" rtlCol="0">
            <a:spAutoFit/>
          </a:bodyPr>
          <a:lstStyle/>
          <a:p>
            <a:r>
              <a:rPr lang="en-GB" dirty="0"/>
              <a:t>v3</a:t>
            </a:r>
          </a:p>
        </p:txBody>
      </p:sp>
      <p:sp>
        <p:nvSpPr>
          <p:cNvPr id="53" name="TextBox 52">
            <a:extLst>
              <a:ext uri="{FF2B5EF4-FFF2-40B4-BE49-F238E27FC236}">
                <a16:creationId xmlns:a16="http://schemas.microsoft.com/office/drawing/2014/main" id="{FF13A611-E914-4815-8010-21B3117BD545}"/>
              </a:ext>
            </a:extLst>
          </p:cNvPr>
          <p:cNvSpPr txBox="1"/>
          <p:nvPr/>
        </p:nvSpPr>
        <p:spPr>
          <a:xfrm>
            <a:off x="1425826" y="2057278"/>
            <a:ext cx="405880" cy="369332"/>
          </a:xfrm>
          <a:prstGeom prst="rect">
            <a:avLst/>
          </a:prstGeom>
          <a:noFill/>
        </p:spPr>
        <p:txBody>
          <a:bodyPr wrap="none" rtlCol="0">
            <a:spAutoFit/>
          </a:bodyPr>
          <a:lstStyle/>
          <a:p>
            <a:r>
              <a:rPr lang="en-GB" dirty="0"/>
              <a:t>v4</a:t>
            </a:r>
          </a:p>
        </p:txBody>
      </p:sp>
      <p:sp>
        <p:nvSpPr>
          <p:cNvPr id="54" name="TextBox 53">
            <a:extLst>
              <a:ext uri="{FF2B5EF4-FFF2-40B4-BE49-F238E27FC236}">
                <a16:creationId xmlns:a16="http://schemas.microsoft.com/office/drawing/2014/main" id="{DC0E8388-DEF5-496A-A2C6-FE946AD6236E}"/>
              </a:ext>
            </a:extLst>
          </p:cNvPr>
          <p:cNvSpPr txBox="1"/>
          <p:nvPr/>
        </p:nvSpPr>
        <p:spPr>
          <a:xfrm>
            <a:off x="4684257" y="4684517"/>
            <a:ext cx="405880" cy="369332"/>
          </a:xfrm>
          <a:prstGeom prst="rect">
            <a:avLst/>
          </a:prstGeom>
          <a:noFill/>
        </p:spPr>
        <p:txBody>
          <a:bodyPr wrap="none" rtlCol="0">
            <a:spAutoFit/>
          </a:bodyPr>
          <a:lstStyle/>
          <a:p>
            <a:r>
              <a:rPr lang="en-GB" dirty="0"/>
              <a:t>v4</a:t>
            </a:r>
          </a:p>
        </p:txBody>
      </p:sp>
      <p:sp>
        <p:nvSpPr>
          <p:cNvPr id="56" name="TextBox 55">
            <a:extLst>
              <a:ext uri="{FF2B5EF4-FFF2-40B4-BE49-F238E27FC236}">
                <a16:creationId xmlns:a16="http://schemas.microsoft.com/office/drawing/2014/main" id="{7D76C20E-EAF8-4874-8CD2-0234323E27A8}"/>
              </a:ext>
            </a:extLst>
          </p:cNvPr>
          <p:cNvSpPr txBox="1"/>
          <p:nvPr/>
        </p:nvSpPr>
        <p:spPr>
          <a:xfrm>
            <a:off x="4964073" y="6243716"/>
            <a:ext cx="405880" cy="369332"/>
          </a:xfrm>
          <a:prstGeom prst="rect">
            <a:avLst/>
          </a:prstGeom>
          <a:noFill/>
        </p:spPr>
        <p:txBody>
          <a:bodyPr wrap="none" rtlCol="0">
            <a:spAutoFit/>
          </a:bodyPr>
          <a:lstStyle/>
          <a:p>
            <a:r>
              <a:rPr lang="en-GB" dirty="0"/>
              <a:t>v2</a:t>
            </a:r>
          </a:p>
        </p:txBody>
      </p:sp>
      <p:sp>
        <p:nvSpPr>
          <p:cNvPr id="57" name="TextBox 56">
            <a:extLst>
              <a:ext uri="{FF2B5EF4-FFF2-40B4-BE49-F238E27FC236}">
                <a16:creationId xmlns:a16="http://schemas.microsoft.com/office/drawing/2014/main" id="{A59EC0E3-D424-4283-92B0-A721F6DF3649}"/>
              </a:ext>
            </a:extLst>
          </p:cNvPr>
          <p:cNvSpPr txBox="1"/>
          <p:nvPr/>
        </p:nvSpPr>
        <p:spPr>
          <a:xfrm>
            <a:off x="3912973" y="2426610"/>
            <a:ext cx="2695353" cy="923330"/>
          </a:xfrm>
          <a:prstGeom prst="rect">
            <a:avLst/>
          </a:prstGeom>
          <a:noFill/>
        </p:spPr>
        <p:txBody>
          <a:bodyPr wrap="none" rtlCol="0">
            <a:spAutoFit/>
          </a:bodyPr>
          <a:lstStyle/>
          <a:p>
            <a:r>
              <a:rPr lang="en-GB" dirty="0"/>
              <a:t>T(P(</a:t>
            </a:r>
            <a:r>
              <a:rPr lang="en-GB" dirty="0" err="1"/>
              <a:t>a,b,c,d</a:t>
            </a:r>
            <a:r>
              <a:rPr lang="en-GB" dirty="0"/>
              <a:t>),V(v1,v2,v3,v4))</a:t>
            </a:r>
          </a:p>
          <a:p>
            <a:endParaRPr lang="en-GB" dirty="0"/>
          </a:p>
          <a:p>
            <a:r>
              <a:rPr lang="en-GB" dirty="0"/>
              <a:t>Length  = 8</a:t>
            </a:r>
          </a:p>
        </p:txBody>
      </p:sp>
      <p:sp>
        <p:nvSpPr>
          <p:cNvPr id="58" name="TextBox 57">
            <a:extLst>
              <a:ext uri="{FF2B5EF4-FFF2-40B4-BE49-F238E27FC236}">
                <a16:creationId xmlns:a16="http://schemas.microsoft.com/office/drawing/2014/main" id="{2D454C25-ECB3-4F5C-A35F-8979F5855D4A}"/>
              </a:ext>
            </a:extLst>
          </p:cNvPr>
          <p:cNvSpPr txBox="1"/>
          <p:nvPr/>
        </p:nvSpPr>
        <p:spPr>
          <a:xfrm>
            <a:off x="764700" y="5275824"/>
            <a:ext cx="2195216" cy="923330"/>
          </a:xfrm>
          <a:prstGeom prst="rect">
            <a:avLst/>
          </a:prstGeom>
          <a:noFill/>
        </p:spPr>
        <p:txBody>
          <a:bodyPr wrap="none" rtlCol="0">
            <a:spAutoFit/>
          </a:bodyPr>
          <a:lstStyle/>
          <a:p>
            <a:r>
              <a:rPr lang="en-GB" dirty="0"/>
              <a:t>T(P(</a:t>
            </a:r>
            <a:r>
              <a:rPr lang="en-GB" dirty="0" err="1"/>
              <a:t>a,b,c,d</a:t>
            </a:r>
            <a:r>
              <a:rPr lang="en-GB" dirty="0"/>
              <a:t>),V(v2,v4))</a:t>
            </a:r>
          </a:p>
          <a:p>
            <a:endParaRPr lang="en-GB" dirty="0"/>
          </a:p>
          <a:p>
            <a:r>
              <a:rPr lang="en-GB" dirty="0"/>
              <a:t>Length  = 6</a:t>
            </a:r>
          </a:p>
        </p:txBody>
      </p:sp>
    </p:spTree>
    <p:extLst>
      <p:ext uri="{BB962C8B-B14F-4D97-AF65-F5344CB8AC3E}">
        <p14:creationId xmlns:p14="http://schemas.microsoft.com/office/powerpoint/2010/main" val="3968646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85FAC-5FD6-57AB-EE2D-FFC157966805}"/>
              </a:ext>
            </a:extLst>
          </p:cNvPr>
          <p:cNvSpPr>
            <a:spLocks noGrp="1"/>
          </p:cNvSpPr>
          <p:nvPr>
            <p:ph type="title"/>
          </p:nvPr>
        </p:nvSpPr>
        <p:spPr/>
        <p:txBody>
          <a:bodyPr/>
          <a:lstStyle/>
          <a:p>
            <a:r>
              <a:rPr lang="en-US"/>
              <a:t>COSIATEC with RRT on BWV 847 Fugue</a:t>
            </a:r>
          </a:p>
        </p:txBody>
      </p:sp>
      <p:sp>
        <p:nvSpPr>
          <p:cNvPr id="3" name="Content Placeholder 2">
            <a:extLst>
              <a:ext uri="{FF2B5EF4-FFF2-40B4-BE49-F238E27FC236}">
                <a16:creationId xmlns:a16="http://schemas.microsoft.com/office/drawing/2014/main" id="{CBE1AD3B-58B4-CF9F-FA5F-33028BA9E7A3}"/>
              </a:ext>
            </a:extLst>
          </p:cNvPr>
          <p:cNvSpPr>
            <a:spLocks noGrp="1"/>
          </p:cNvSpPr>
          <p:nvPr>
            <p:ph idx="1"/>
          </p:nvPr>
        </p:nvSpPr>
        <p:spPr>
          <a:xfrm>
            <a:off x="838200" y="3881120"/>
            <a:ext cx="10515600" cy="2560320"/>
          </a:xfrm>
        </p:spPr>
        <p:txBody>
          <a:bodyPr>
            <a:normAutofit fontScale="55000" lnSpcReduction="20000"/>
          </a:bodyPr>
          <a:lstStyle/>
          <a:p>
            <a:r>
              <a:rPr lang="en-US"/>
              <a:t>numberOfNotes 751</a:t>
            </a:r>
          </a:p>
          <a:p>
            <a:r>
              <a:rPr lang="en-US"/>
              <a:t>compressionRatio 2.8022388059701493</a:t>
            </a:r>
          </a:p>
          <a:p>
            <a:r>
              <a:rPr lang="en-US"/>
              <a:t>runningTime 8431</a:t>
            </a:r>
          </a:p>
          <a:p>
            <a:r>
              <a:rPr lang="en-US"/>
              <a:t>encodingLength 268</a:t>
            </a:r>
          </a:p>
          <a:p>
            <a:r>
              <a:rPr lang="en-US"/>
              <a:t>encodingLengthWithoutResidualPointSet 251</a:t>
            </a:r>
          </a:p>
          <a:p>
            <a:r>
              <a:rPr lang="en-US"/>
              <a:t>numberOfResidualPoints 17</a:t>
            </a:r>
          </a:p>
          <a:p>
            <a:r>
              <a:rPr lang="en-US"/>
              <a:t>percentageOfResidualPoints 2.263648468708389</a:t>
            </a:r>
          </a:p>
          <a:p>
            <a:r>
              <a:rPr lang="en-US"/>
              <a:t>compressionRatioWithoutResidualPointSet 2.9243027888446216</a:t>
            </a:r>
          </a:p>
          <a:p>
            <a:r>
              <a:rPr lang="en-US"/>
              <a:t>numberOfTECs 27</a:t>
            </a:r>
          </a:p>
          <a:p>
            <a:endParaRPr lang="en-US"/>
          </a:p>
        </p:txBody>
      </p:sp>
      <p:pic>
        <p:nvPicPr>
          <p:cNvPr id="5" name="Picture 4">
            <a:extLst>
              <a:ext uri="{FF2B5EF4-FFF2-40B4-BE49-F238E27FC236}">
                <a16:creationId xmlns:a16="http://schemas.microsoft.com/office/drawing/2014/main" id="{EC6439F3-5DD2-DB81-B71D-038EBBFFA4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325880"/>
            <a:ext cx="7772400" cy="2313214"/>
          </a:xfrm>
          <a:prstGeom prst="rect">
            <a:avLst/>
          </a:prstGeom>
        </p:spPr>
      </p:pic>
    </p:spTree>
    <p:extLst>
      <p:ext uri="{BB962C8B-B14F-4D97-AF65-F5344CB8AC3E}">
        <p14:creationId xmlns:p14="http://schemas.microsoft.com/office/powerpoint/2010/main" val="1293929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92EB-6A71-B70C-413B-DACCBF16CEB0}"/>
              </a:ext>
            </a:extLst>
          </p:cNvPr>
          <p:cNvSpPr>
            <a:spLocks noGrp="1"/>
          </p:cNvSpPr>
          <p:nvPr>
            <p:ph type="title"/>
          </p:nvPr>
        </p:nvSpPr>
        <p:spPr>
          <a:xfrm>
            <a:off x="838200" y="426203"/>
            <a:ext cx="10515600" cy="425289"/>
          </a:xfrm>
        </p:spPr>
        <p:txBody>
          <a:bodyPr>
            <a:normAutofit fontScale="90000"/>
          </a:bodyPr>
          <a:lstStyle/>
          <a:p>
            <a:r>
              <a:rPr lang="en-US"/>
              <a:t>General framework for discovering patterns related by any user-specified class of bijections</a:t>
            </a:r>
          </a:p>
        </p:txBody>
      </p:sp>
      <p:sp>
        <p:nvSpPr>
          <p:cNvPr id="3" name="Content Placeholder 2">
            <a:extLst>
              <a:ext uri="{FF2B5EF4-FFF2-40B4-BE49-F238E27FC236}">
                <a16:creationId xmlns:a16="http://schemas.microsoft.com/office/drawing/2014/main" id="{DF594BB6-0B5C-4D7C-1D2C-5E70A44E8C07}"/>
              </a:ext>
            </a:extLst>
          </p:cNvPr>
          <p:cNvSpPr>
            <a:spLocks noGrp="1"/>
          </p:cNvSpPr>
          <p:nvPr>
            <p:ph idx="1"/>
          </p:nvPr>
        </p:nvSpPr>
        <p:spPr>
          <a:xfrm>
            <a:off x="6820543" y="1488141"/>
            <a:ext cx="4927171" cy="4943656"/>
          </a:xfrm>
        </p:spPr>
        <p:txBody>
          <a:bodyPr>
            <a:normAutofit fontScale="77500" lnSpcReduction="20000"/>
          </a:bodyPr>
          <a:lstStyle/>
          <a:p>
            <a:r>
              <a:rPr lang="en-US"/>
              <a:t>We introduce a framework that allows users to specify the class (or classes) of transformations that they are interested in</a:t>
            </a:r>
          </a:p>
          <a:p>
            <a:r>
              <a:rPr lang="en-US"/>
              <a:t>If the dataset is </a:t>
            </a:r>
            <a:r>
              <a:rPr lang="en-US" i="1"/>
              <a:t>k</a:t>
            </a:r>
            <a:r>
              <a:rPr lang="en-US"/>
              <a:t>-dimensional, then the transformation class must be a set of bijections over the universe of </a:t>
            </a:r>
            <a:r>
              <a:rPr lang="en-US" i="1"/>
              <a:t>k</a:t>
            </a:r>
            <a:r>
              <a:rPr lang="en-US"/>
              <a:t>-dimensional points</a:t>
            </a:r>
          </a:p>
          <a:p>
            <a:r>
              <a:rPr lang="en-US"/>
              <a:t>We present an algorithm that takes a dataset, </a:t>
            </a:r>
            <a:r>
              <a:rPr lang="en-US" i="1"/>
              <a:t>D</a:t>
            </a:r>
            <a:r>
              <a:rPr lang="en-US"/>
              <a:t>, and a transformation class, </a:t>
            </a:r>
            <a:r>
              <a:rPr lang="en-US" i="1"/>
              <a:t>F</a:t>
            </a:r>
            <a:r>
              <a:rPr lang="en-US"/>
              <a:t>, and discovers all occurrences of the </a:t>
            </a:r>
            <a:r>
              <a:rPr lang="en-US" i="1"/>
              <a:t>maximal transformable patterns </a:t>
            </a:r>
            <a:r>
              <a:rPr lang="en-US"/>
              <a:t>in </a:t>
            </a:r>
            <a:r>
              <a:rPr lang="en-US" i="1"/>
              <a:t>D</a:t>
            </a:r>
            <a:r>
              <a:rPr lang="en-US"/>
              <a:t> wrt </a:t>
            </a:r>
            <a:r>
              <a:rPr lang="en-US" i="1"/>
              <a:t>F</a:t>
            </a:r>
          </a:p>
          <a:p>
            <a:r>
              <a:rPr lang="en-US"/>
              <a:t>It then computes a short cover of </a:t>
            </a:r>
            <a:r>
              <a:rPr lang="en-US" i="1"/>
              <a:t>D</a:t>
            </a:r>
            <a:r>
              <a:rPr lang="en-US"/>
              <a:t> that consists of a subset of these occurrence sets</a:t>
            </a:r>
          </a:p>
          <a:p>
            <a:r>
              <a:rPr lang="en-US" i="1"/>
              <a:t>Paper </a:t>
            </a:r>
          </a:p>
        </p:txBody>
      </p:sp>
      <p:pic>
        <p:nvPicPr>
          <p:cNvPr id="4" name="Picture 3">
            <a:extLst>
              <a:ext uri="{FF2B5EF4-FFF2-40B4-BE49-F238E27FC236}">
                <a16:creationId xmlns:a16="http://schemas.microsoft.com/office/drawing/2014/main" id="{8BB0896C-40C6-59B7-69F0-B8DD4DF2D9A2}"/>
              </a:ext>
            </a:extLst>
          </p:cNvPr>
          <p:cNvPicPr>
            <a:picLocks noChangeAspect="1"/>
          </p:cNvPicPr>
          <p:nvPr/>
        </p:nvPicPr>
        <p:blipFill>
          <a:blip r:embed="rId2"/>
          <a:stretch>
            <a:fillRect/>
          </a:stretch>
        </p:blipFill>
        <p:spPr>
          <a:xfrm>
            <a:off x="225840" y="1328071"/>
            <a:ext cx="6594703" cy="5103726"/>
          </a:xfrm>
          <a:prstGeom prst="rect">
            <a:avLst/>
          </a:prstGeom>
        </p:spPr>
      </p:pic>
    </p:spTree>
    <p:extLst>
      <p:ext uri="{BB962C8B-B14F-4D97-AF65-F5344CB8AC3E}">
        <p14:creationId xmlns:p14="http://schemas.microsoft.com/office/powerpoint/2010/main" val="16501207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1C1A-FAD1-B713-C696-8E02F3BAB24C}"/>
              </a:ext>
            </a:extLst>
          </p:cNvPr>
          <p:cNvSpPr>
            <a:spLocks noGrp="1"/>
          </p:cNvSpPr>
          <p:nvPr>
            <p:ph type="title"/>
          </p:nvPr>
        </p:nvSpPr>
        <p:spPr>
          <a:xfrm>
            <a:off x="645459" y="681037"/>
            <a:ext cx="3244312" cy="394292"/>
          </a:xfrm>
        </p:spPr>
        <p:txBody>
          <a:bodyPr>
            <a:normAutofit fontScale="90000"/>
          </a:bodyPr>
          <a:lstStyle/>
          <a:p>
            <a:r>
              <a:rPr lang="en-US"/>
              <a:t>Example: </a:t>
            </a:r>
            <a:r>
              <a:rPr lang="en-US" i="1"/>
              <a:t>F</a:t>
            </a:r>
            <a:r>
              <a:rPr lang="en-US" baseline="-25000"/>
              <a:t>2STR</a:t>
            </a:r>
          </a:p>
        </p:txBody>
      </p:sp>
      <p:sp>
        <p:nvSpPr>
          <p:cNvPr id="3" name="Content Placeholder 2">
            <a:extLst>
              <a:ext uri="{FF2B5EF4-FFF2-40B4-BE49-F238E27FC236}">
                <a16:creationId xmlns:a16="http://schemas.microsoft.com/office/drawing/2014/main" id="{5E8E0E2A-1C15-5867-7DFF-FE135EB18EF0}"/>
              </a:ext>
            </a:extLst>
          </p:cNvPr>
          <p:cNvSpPr>
            <a:spLocks noGrp="1"/>
          </p:cNvSpPr>
          <p:nvPr>
            <p:ph idx="1"/>
          </p:nvPr>
        </p:nvSpPr>
        <p:spPr>
          <a:xfrm>
            <a:off x="5580680" y="378372"/>
            <a:ext cx="6306520" cy="6316718"/>
          </a:xfrm>
        </p:spPr>
        <p:txBody>
          <a:bodyPr>
            <a:normAutofit fontScale="85000" lnSpcReduction="20000"/>
          </a:bodyPr>
          <a:lstStyle/>
          <a:p>
            <a:r>
              <a:rPr lang="en-US" i="1"/>
              <a:t>F</a:t>
            </a:r>
            <a:r>
              <a:rPr lang="en-US" baseline="-25000"/>
              <a:t>2STR </a:t>
            </a:r>
            <a:r>
              <a:rPr lang="en-US"/>
              <a:t>contains all transformations consisting of a scaling parallel to the the </a:t>
            </a:r>
            <a:r>
              <a:rPr lang="en-US" i="1"/>
              <a:t>x</a:t>
            </a:r>
            <a:r>
              <a:rPr lang="en-US"/>
              <a:t>-axis, followed by a translation and then optionally followed by a reflection in the </a:t>
            </a:r>
            <a:r>
              <a:rPr lang="en-US" i="1"/>
              <a:t>x</a:t>
            </a:r>
            <a:r>
              <a:rPr lang="en-US"/>
              <a:t>-axis</a:t>
            </a:r>
          </a:p>
          <a:p>
            <a:r>
              <a:rPr lang="en-US"/>
              <a:t>If our dataset is a pitch-vs-time representation of some music, then </a:t>
            </a:r>
            <a:r>
              <a:rPr lang="en-US" i="1"/>
              <a:t>F</a:t>
            </a:r>
            <a:r>
              <a:rPr lang="en-US" baseline="-25000"/>
              <a:t>2STR </a:t>
            </a:r>
            <a:r>
              <a:rPr lang="en-US"/>
              <a:t>contains the transformations corresponding to the traditional musical contrapuntal transformations of transposition, inversion, retrograde, diminution and augmentation</a:t>
            </a:r>
          </a:p>
          <a:p>
            <a:r>
              <a:rPr lang="en-US"/>
              <a:t>We can identify each transformation in </a:t>
            </a:r>
            <a:r>
              <a:rPr lang="en-US" i="1"/>
              <a:t>F</a:t>
            </a:r>
            <a:r>
              <a:rPr lang="en-US" baseline="-25000"/>
              <a:t>2STR</a:t>
            </a:r>
            <a:r>
              <a:rPr lang="en-US"/>
              <a:t> by a </a:t>
            </a:r>
            <a:r>
              <a:rPr lang="en-US" i="1"/>
              <a:t>transformation parameter</a:t>
            </a:r>
            <a:r>
              <a:rPr lang="en-US"/>
              <a:t>, (</a:t>
            </a:r>
            <a:r>
              <a:rPr lang="en-US" i="1"/>
              <a:t>s</a:t>
            </a:r>
            <a:r>
              <a:rPr lang="en-US"/>
              <a:t>,</a:t>
            </a:r>
            <a:r>
              <a:rPr lang="en-US" i="1"/>
              <a:t>v</a:t>
            </a:r>
            <a:r>
              <a:rPr lang="en-US"/>
              <a:t>,</a:t>
            </a:r>
            <a:r>
              <a:rPr lang="en-US" i="1"/>
              <a:t>b</a:t>
            </a:r>
            <a:r>
              <a:rPr lang="en-US"/>
              <a:t>), where </a:t>
            </a:r>
          </a:p>
          <a:p>
            <a:pPr lvl="1"/>
            <a:r>
              <a:rPr lang="en-US" i="1"/>
              <a:t>s</a:t>
            </a:r>
            <a:r>
              <a:rPr lang="en-US"/>
              <a:t> is the scale factor by which the </a:t>
            </a:r>
            <a:r>
              <a:rPr lang="en-US" i="1"/>
              <a:t>x-</a:t>
            </a:r>
            <a:r>
              <a:rPr lang="en-US"/>
              <a:t>coordinate is</a:t>
            </a:r>
            <a:r>
              <a:rPr lang="en-US" i="1"/>
              <a:t> </a:t>
            </a:r>
            <a:r>
              <a:rPr lang="en-US"/>
              <a:t>stretched</a:t>
            </a:r>
          </a:p>
          <a:p>
            <a:pPr lvl="1"/>
            <a:r>
              <a:rPr lang="en-US" i="1"/>
              <a:t>v</a:t>
            </a:r>
            <a:r>
              <a:rPr lang="en-US"/>
              <a:t> is the vector by which the point is translated</a:t>
            </a:r>
          </a:p>
          <a:p>
            <a:pPr lvl="1"/>
            <a:r>
              <a:rPr lang="en-US" i="1"/>
              <a:t>b</a:t>
            </a:r>
            <a:r>
              <a:rPr lang="en-US"/>
              <a:t> indicates whether or not the point is reflected in the </a:t>
            </a:r>
            <a:r>
              <a:rPr lang="en-US" i="1"/>
              <a:t>x</a:t>
            </a:r>
            <a:r>
              <a:rPr lang="en-US"/>
              <a:t>-axis</a:t>
            </a:r>
          </a:p>
          <a:p>
            <a:r>
              <a:rPr lang="en-US"/>
              <a:t>e.g., mapping black line to red line could be achieved using the following transformation parameters:</a:t>
            </a:r>
          </a:p>
          <a:p>
            <a:pPr lvl="1"/>
            <a:r>
              <a:rPr lang="en-US"/>
              <a:t>(-2,(11,1),1)</a:t>
            </a:r>
          </a:p>
          <a:p>
            <a:pPr lvl="1"/>
            <a:r>
              <a:rPr lang="en-US"/>
              <a:t>(2,(1,-6),-1)</a:t>
            </a:r>
          </a:p>
        </p:txBody>
      </p:sp>
      <p:pic>
        <p:nvPicPr>
          <p:cNvPr id="4" name="Picture 3">
            <a:extLst>
              <a:ext uri="{FF2B5EF4-FFF2-40B4-BE49-F238E27FC236}">
                <a16:creationId xmlns:a16="http://schemas.microsoft.com/office/drawing/2014/main" id="{B72595BA-855E-2FEF-B65C-3F598F709586}"/>
              </a:ext>
            </a:extLst>
          </p:cNvPr>
          <p:cNvPicPr>
            <a:picLocks noChangeAspect="1"/>
          </p:cNvPicPr>
          <p:nvPr/>
        </p:nvPicPr>
        <p:blipFill>
          <a:blip r:embed="rId2"/>
          <a:stretch>
            <a:fillRect/>
          </a:stretch>
        </p:blipFill>
        <p:spPr>
          <a:xfrm>
            <a:off x="309965" y="2056709"/>
            <a:ext cx="5270715" cy="4120254"/>
          </a:xfrm>
          <a:prstGeom prst="rect">
            <a:avLst/>
          </a:prstGeom>
        </p:spPr>
      </p:pic>
    </p:spTree>
    <p:extLst>
      <p:ext uri="{BB962C8B-B14F-4D97-AF65-F5344CB8AC3E}">
        <p14:creationId xmlns:p14="http://schemas.microsoft.com/office/powerpoint/2010/main" val="29660848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3F882-0D66-0B51-1A71-D633D153A36A}"/>
              </a:ext>
            </a:extLst>
          </p:cNvPr>
          <p:cNvSpPr>
            <a:spLocks noGrp="1"/>
          </p:cNvSpPr>
          <p:nvPr>
            <p:ph type="title"/>
          </p:nvPr>
        </p:nvSpPr>
        <p:spPr/>
        <p:txBody>
          <a:bodyPr/>
          <a:lstStyle/>
          <a:p>
            <a:r>
              <a:rPr lang="en-US"/>
              <a:t>Discovering inter-basis transformations</a:t>
            </a:r>
          </a:p>
        </p:txBody>
      </p:sp>
      <p:sp>
        <p:nvSpPr>
          <p:cNvPr id="3" name="Content Placeholder 2">
            <a:extLst>
              <a:ext uri="{FF2B5EF4-FFF2-40B4-BE49-F238E27FC236}">
                <a16:creationId xmlns:a16="http://schemas.microsoft.com/office/drawing/2014/main" id="{1CD58302-AF13-1B49-658C-F0EC201F51A1}"/>
              </a:ext>
            </a:extLst>
          </p:cNvPr>
          <p:cNvSpPr>
            <a:spLocks noGrp="1"/>
          </p:cNvSpPr>
          <p:nvPr>
            <p:ph idx="1"/>
          </p:nvPr>
        </p:nvSpPr>
        <p:spPr>
          <a:xfrm>
            <a:off x="5580680" y="1825625"/>
            <a:ext cx="5773119" cy="4667250"/>
          </a:xfrm>
        </p:spPr>
        <p:txBody>
          <a:bodyPr>
            <a:normAutofit fontScale="92500" lnSpcReduction="20000"/>
          </a:bodyPr>
          <a:lstStyle/>
          <a:p>
            <a:r>
              <a:rPr lang="en-US"/>
              <a:t>If we take two ordered pairs of points in a point set, (p1,p2) and (p3,p4), then  there are at most two distinct transformations in </a:t>
            </a:r>
            <a:r>
              <a:rPr lang="en-US" i="1"/>
              <a:t>F</a:t>
            </a:r>
            <a:r>
              <a:rPr lang="en-US" baseline="-25000"/>
              <a:t>2STR</a:t>
            </a:r>
            <a:r>
              <a:rPr lang="en-US"/>
              <a:t> that map (p1,p2) onto (p3,p4) and we can define a function that discovers these transformations given (p1,p2) and (p3,p4)</a:t>
            </a:r>
          </a:p>
          <a:p>
            <a:r>
              <a:rPr lang="en-US"/>
              <a:t>Compare this with the case of </a:t>
            </a:r>
            <a:r>
              <a:rPr lang="en-US" i="1"/>
              <a:t>F</a:t>
            </a:r>
            <a:r>
              <a:rPr lang="en-US" baseline="-25000"/>
              <a:t>2T , </a:t>
            </a:r>
            <a:r>
              <a:rPr lang="en-US"/>
              <a:t>computed by SIA, which contains all 2-dimensional translations. In this case,</a:t>
            </a:r>
          </a:p>
          <a:p>
            <a:pPr lvl="1"/>
            <a:r>
              <a:rPr lang="en-US"/>
              <a:t>each instance of a transformation in </a:t>
            </a:r>
            <a:r>
              <a:rPr lang="en-US" i="1"/>
              <a:t>F</a:t>
            </a:r>
            <a:r>
              <a:rPr lang="en-US" baseline="-25000"/>
              <a:t>2T</a:t>
            </a:r>
            <a:r>
              <a:rPr lang="en-US"/>
              <a:t> can be represented by a single 2-d vector</a:t>
            </a:r>
          </a:p>
          <a:p>
            <a:pPr lvl="1"/>
            <a:r>
              <a:rPr lang="en-US"/>
              <a:t>given a pair of points, p1 and p2, there is a unique translation that maps p1 onto p2</a:t>
            </a:r>
          </a:p>
        </p:txBody>
      </p:sp>
      <p:pic>
        <p:nvPicPr>
          <p:cNvPr id="4" name="Picture 3">
            <a:extLst>
              <a:ext uri="{FF2B5EF4-FFF2-40B4-BE49-F238E27FC236}">
                <a16:creationId xmlns:a16="http://schemas.microsoft.com/office/drawing/2014/main" id="{667EA1FB-55F4-1C3B-F8E8-3A968984D999}"/>
              </a:ext>
            </a:extLst>
          </p:cNvPr>
          <p:cNvPicPr>
            <a:picLocks noChangeAspect="1"/>
          </p:cNvPicPr>
          <p:nvPr/>
        </p:nvPicPr>
        <p:blipFill>
          <a:blip r:embed="rId2"/>
          <a:stretch>
            <a:fillRect/>
          </a:stretch>
        </p:blipFill>
        <p:spPr>
          <a:xfrm>
            <a:off x="309965" y="2056709"/>
            <a:ext cx="5270715" cy="4120254"/>
          </a:xfrm>
          <a:prstGeom prst="rect">
            <a:avLst/>
          </a:prstGeom>
        </p:spPr>
      </p:pic>
    </p:spTree>
    <p:extLst>
      <p:ext uri="{BB962C8B-B14F-4D97-AF65-F5344CB8AC3E}">
        <p14:creationId xmlns:p14="http://schemas.microsoft.com/office/powerpoint/2010/main" val="2791400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0A111-42DF-85D4-8A72-830807254D66}"/>
              </a:ext>
            </a:extLst>
          </p:cNvPr>
          <p:cNvSpPr>
            <a:spLocks noGrp="1"/>
          </p:cNvSpPr>
          <p:nvPr>
            <p:ph type="title"/>
          </p:nvPr>
        </p:nvSpPr>
        <p:spPr/>
        <p:txBody>
          <a:bodyPr/>
          <a:lstStyle/>
          <a:p>
            <a:r>
              <a:rPr lang="en-US"/>
              <a:t>Basis pairs</a:t>
            </a:r>
          </a:p>
        </p:txBody>
      </p:sp>
      <p:sp>
        <p:nvSpPr>
          <p:cNvPr id="3" name="Content Placeholder 2">
            <a:extLst>
              <a:ext uri="{FF2B5EF4-FFF2-40B4-BE49-F238E27FC236}">
                <a16:creationId xmlns:a16="http://schemas.microsoft.com/office/drawing/2014/main" id="{A3B7BAA6-45B2-1E2A-14D1-761773A10CDC}"/>
              </a:ext>
            </a:extLst>
          </p:cNvPr>
          <p:cNvSpPr>
            <a:spLocks noGrp="1"/>
          </p:cNvSpPr>
          <p:nvPr>
            <p:ph idx="1"/>
          </p:nvPr>
        </p:nvSpPr>
        <p:spPr>
          <a:xfrm>
            <a:off x="5580680" y="681037"/>
            <a:ext cx="5773119" cy="5495926"/>
          </a:xfrm>
        </p:spPr>
        <p:txBody>
          <a:bodyPr>
            <a:normAutofit lnSpcReduction="10000"/>
          </a:bodyPr>
          <a:lstStyle/>
          <a:p>
            <a:r>
              <a:rPr lang="en-US"/>
              <a:t>Suppose we have </a:t>
            </a:r>
          </a:p>
          <a:p>
            <a:pPr lvl="1"/>
            <a:r>
              <a:rPr lang="en-US"/>
              <a:t>a dataset, </a:t>
            </a:r>
            <a:r>
              <a:rPr lang="en-US" i="1"/>
              <a:t>D,</a:t>
            </a:r>
            <a:r>
              <a:rPr lang="en-US"/>
              <a:t> and a transformation class, </a:t>
            </a:r>
            <a:r>
              <a:rPr lang="en-US" i="1"/>
              <a:t>F</a:t>
            </a:r>
            <a:endParaRPr lang="en-US"/>
          </a:p>
          <a:p>
            <a:pPr lvl="1"/>
            <a:r>
              <a:rPr lang="en-US"/>
              <a:t>two ordered sets of points in </a:t>
            </a:r>
            <a:r>
              <a:rPr lang="en-US" i="1"/>
              <a:t>D</a:t>
            </a:r>
            <a:r>
              <a:rPr lang="en-US"/>
              <a:t>, </a:t>
            </a:r>
            <a:r>
              <a:rPr lang="en-US" b="1"/>
              <a:t>P</a:t>
            </a:r>
            <a:r>
              <a:rPr lang="en-US" i="1"/>
              <a:t> </a:t>
            </a:r>
            <a:r>
              <a:rPr lang="en-US"/>
              <a:t>and </a:t>
            </a:r>
            <a:r>
              <a:rPr lang="en-US" b="1"/>
              <a:t>Q</a:t>
            </a:r>
            <a:r>
              <a:rPr lang="en-US"/>
              <a:t>, each of size 𝛽, such that there is at least one transformation in </a:t>
            </a:r>
            <a:r>
              <a:rPr lang="en-US" i="1"/>
              <a:t>F</a:t>
            </a:r>
            <a:r>
              <a:rPr lang="en-US"/>
              <a:t> that maps the points in </a:t>
            </a:r>
            <a:r>
              <a:rPr lang="en-US" b="1"/>
              <a:t>P</a:t>
            </a:r>
            <a:r>
              <a:rPr lang="en-US" i="1"/>
              <a:t> </a:t>
            </a:r>
            <a:r>
              <a:rPr lang="en-US"/>
              <a:t>onto corresponding points in </a:t>
            </a:r>
            <a:r>
              <a:rPr lang="en-US" b="1"/>
              <a:t>Q</a:t>
            </a:r>
          </a:p>
          <a:p>
            <a:pPr lvl="1"/>
            <a:r>
              <a:rPr lang="en-US"/>
              <a:t>Then, for </a:t>
            </a:r>
            <a:r>
              <a:rPr lang="en-US" i="1"/>
              <a:t>F</a:t>
            </a:r>
            <a:r>
              <a:rPr lang="en-US"/>
              <a:t>, we can choose a </a:t>
            </a:r>
            <a:r>
              <a:rPr lang="en-US" i="1"/>
              <a:t>basis size</a:t>
            </a:r>
            <a:r>
              <a:rPr lang="en-US"/>
              <a:t>, 𝛽, which is just large enough so that there is a manageably small maximum number of distinct transformations in </a:t>
            </a:r>
            <a:r>
              <a:rPr lang="en-US" i="1"/>
              <a:t>F</a:t>
            </a:r>
            <a:r>
              <a:rPr lang="en-US"/>
              <a:t> that map </a:t>
            </a:r>
            <a:r>
              <a:rPr lang="en-US" b="1"/>
              <a:t>P</a:t>
            </a:r>
            <a:r>
              <a:rPr lang="en-US" i="1"/>
              <a:t> </a:t>
            </a:r>
            <a:r>
              <a:rPr lang="en-US"/>
              <a:t>onto </a:t>
            </a:r>
            <a:r>
              <a:rPr lang="en-US" b="1"/>
              <a:t>Q</a:t>
            </a:r>
          </a:p>
          <a:p>
            <a:pPr lvl="2"/>
            <a:r>
              <a:rPr lang="en-US"/>
              <a:t>so for </a:t>
            </a:r>
            <a:r>
              <a:rPr lang="en-US" i="1"/>
              <a:t>F</a:t>
            </a:r>
            <a:r>
              <a:rPr lang="en-US" baseline="-25000"/>
              <a:t>2STR</a:t>
            </a:r>
            <a:r>
              <a:rPr lang="en-US"/>
              <a:t>,</a:t>
            </a:r>
            <a:r>
              <a:rPr lang="en-US" baseline="-25000"/>
              <a:t> </a:t>
            </a:r>
            <a:r>
              <a:rPr lang="en-US"/>
              <a:t>𝛽=2, whereas for </a:t>
            </a:r>
            <a:r>
              <a:rPr lang="en-US" i="1"/>
              <a:t>F</a:t>
            </a:r>
            <a:r>
              <a:rPr lang="en-US" baseline="-25000"/>
              <a:t>2T</a:t>
            </a:r>
            <a:r>
              <a:rPr lang="en-US"/>
              <a:t>, 𝛽=1</a:t>
            </a:r>
          </a:p>
          <a:p>
            <a:r>
              <a:rPr lang="en-US"/>
              <a:t>We call </a:t>
            </a:r>
            <a:r>
              <a:rPr lang="en-US" b="1"/>
              <a:t>P</a:t>
            </a:r>
            <a:r>
              <a:rPr lang="en-US" i="1"/>
              <a:t> </a:t>
            </a:r>
            <a:r>
              <a:rPr lang="en-US"/>
              <a:t>and </a:t>
            </a:r>
            <a:r>
              <a:rPr lang="en-US" b="1"/>
              <a:t>Q </a:t>
            </a:r>
            <a:r>
              <a:rPr lang="en-US"/>
              <a:t>an </a:t>
            </a:r>
            <a:r>
              <a:rPr lang="en-US" i="1"/>
              <a:t>image basis and object basis, </a:t>
            </a:r>
            <a:r>
              <a:rPr lang="en-US"/>
              <a:t>respectively</a:t>
            </a:r>
          </a:p>
        </p:txBody>
      </p:sp>
      <p:pic>
        <p:nvPicPr>
          <p:cNvPr id="4" name="Picture 3">
            <a:extLst>
              <a:ext uri="{FF2B5EF4-FFF2-40B4-BE49-F238E27FC236}">
                <a16:creationId xmlns:a16="http://schemas.microsoft.com/office/drawing/2014/main" id="{313F3B9E-B634-EFB2-BC45-E720E8B1EC5E}"/>
              </a:ext>
            </a:extLst>
          </p:cNvPr>
          <p:cNvPicPr>
            <a:picLocks noChangeAspect="1"/>
          </p:cNvPicPr>
          <p:nvPr/>
        </p:nvPicPr>
        <p:blipFill>
          <a:blip r:embed="rId2"/>
          <a:stretch>
            <a:fillRect/>
          </a:stretch>
        </p:blipFill>
        <p:spPr>
          <a:xfrm>
            <a:off x="309965" y="2056709"/>
            <a:ext cx="5270715" cy="4120254"/>
          </a:xfrm>
          <a:prstGeom prst="rect">
            <a:avLst/>
          </a:prstGeom>
        </p:spPr>
      </p:pic>
    </p:spTree>
    <p:extLst>
      <p:ext uri="{BB962C8B-B14F-4D97-AF65-F5344CB8AC3E}">
        <p14:creationId xmlns:p14="http://schemas.microsoft.com/office/powerpoint/2010/main" val="34225297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2ADDB-6D5A-15C5-8777-C55AE8DB85C1}"/>
              </a:ext>
            </a:extLst>
          </p:cNvPr>
          <p:cNvSpPr>
            <a:spLocks noGrp="1"/>
          </p:cNvSpPr>
          <p:nvPr>
            <p:ph type="title"/>
          </p:nvPr>
        </p:nvSpPr>
        <p:spPr/>
        <p:txBody>
          <a:bodyPr/>
          <a:lstStyle/>
          <a:p>
            <a:r>
              <a:rPr lang="en-US"/>
              <a:t>Maximal transformable patterns algorithm</a:t>
            </a:r>
          </a:p>
        </p:txBody>
      </p:sp>
      <p:sp>
        <p:nvSpPr>
          <p:cNvPr id="3" name="Content Placeholder 2">
            <a:extLst>
              <a:ext uri="{FF2B5EF4-FFF2-40B4-BE49-F238E27FC236}">
                <a16:creationId xmlns:a16="http://schemas.microsoft.com/office/drawing/2014/main" id="{617400F1-6BD4-C523-323E-1B40C7E35F42}"/>
              </a:ext>
            </a:extLst>
          </p:cNvPr>
          <p:cNvSpPr>
            <a:spLocks noGrp="1"/>
          </p:cNvSpPr>
          <p:nvPr>
            <p:ph idx="1"/>
          </p:nvPr>
        </p:nvSpPr>
        <p:spPr>
          <a:xfrm>
            <a:off x="483476" y="3684209"/>
            <a:ext cx="10870324" cy="2895267"/>
          </a:xfrm>
        </p:spPr>
        <p:txBody>
          <a:bodyPr>
            <a:normAutofit fontScale="92500" lnSpcReduction="20000"/>
          </a:bodyPr>
          <a:lstStyle/>
          <a:p>
            <a:r>
              <a:rPr lang="en-US"/>
              <a:t>We present an algorithm that computes the </a:t>
            </a:r>
            <a:br>
              <a:rPr lang="en-US"/>
            </a:br>
            <a:r>
              <a:rPr lang="en-US"/>
              <a:t>(transformation,image basis) pairs for all basis pairs, then combines those pairs with the same transformation into maximal transformable patterns</a:t>
            </a:r>
          </a:p>
          <a:p>
            <a:r>
              <a:rPr lang="en-US"/>
              <a:t>We then find the set of occurrences of each maximal transformable pattern</a:t>
            </a:r>
          </a:p>
          <a:p>
            <a:r>
              <a:rPr lang="en-US"/>
              <a:t>We then attempt to select a subset of the occurrence sets that collectively cover the dataset as efficiently as possible</a:t>
            </a:r>
          </a:p>
          <a:p>
            <a:r>
              <a:rPr lang="en-US"/>
              <a:t>Above is the output of the algorithm for the running example (i.e., it correctly describes the method by which the dataset was constructed)</a:t>
            </a:r>
          </a:p>
        </p:txBody>
      </p:sp>
      <p:pic>
        <p:nvPicPr>
          <p:cNvPr id="4" name="Picture 3">
            <a:extLst>
              <a:ext uri="{FF2B5EF4-FFF2-40B4-BE49-F238E27FC236}">
                <a16:creationId xmlns:a16="http://schemas.microsoft.com/office/drawing/2014/main" id="{C98E3DB2-C5DC-ABFB-81FD-9BD13C5602AA}"/>
              </a:ext>
            </a:extLst>
          </p:cNvPr>
          <p:cNvPicPr>
            <a:picLocks noChangeAspect="1"/>
          </p:cNvPicPr>
          <p:nvPr/>
        </p:nvPicPr>
        <p:blipFill>
          <a:blip r:embed="rId2"/>
          <a:stretch>
            <a:fillRect/>
          </a:stretch>
        </p:blipFill>
        <p:spPr>
          <a:xfrm>
            <a:off x="2209800" y="1758547"/>
            <a:ext cx="7772400" cy="1415245"/>
          </a:xfrm>
          <a:prstGeom prst="rect">
            <a:avLst/>
          </a:prstGeom>
        </p:spPr>
      </p:pic>
    </p:spTree>
    <p:extLst>
      <p:ext uri="{BB962C8B-B14F-4D97-AF65-F5344CB8AC3E}">
        <p14:creationId xmlns:p14="http://schemas.microsoft.com/office/powerpoint/2010/main" val="244501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B1BB1-A18B-B1C4-413E-74457F108405}"/>
              </a:ext>
            </a:extLst>
          </p:cNvPr>
          <p:cNvSpPr>
            <a:spLocks noGrp="1"/>
          </p:cNvSpPr>
          <p:nvPr>
            <p:ph type="title"/>
          </p:nvPr>
        </p:nvSpPr>
        <p:spPr>
          <a:xfrm>
            <a:off x="838200" y="365126"/>
            <a:ext cx="10515600" cy="507234"/>
          </a:xfrm>
        </p:spPr>
        <p:txBody>
          <a:bodyPr>
            <a:normAutofit fontScale="90000"/>
          </a:bodyPr>
          <a:lstStyle/>
          <a:p>
            <a:r>
              <a:rPr lang="en-US"/>
              <a:t>Ravel’s </a:t>
            </a:r>
            <a:r>
              <a:rPr lang="en-US" i="1"/>
              <a:t>Menuet sur le nom d’Haydn</a:t>
            </a:r>
            <a:endParaRPr lang="en-US"/>
          </a:p>
        </p:txBody>
      </p:sp>
      <p:sp>
        <p:nvSpPr>
          <p:cNvPr id="3" name="Content Placeholder 2">
            <a:extLst>
              <a:ext uri="{FF2B5EF4-FFF2-40B4-BE49-F238E27FC236}">
                <a16:creationId xmlns:a16="http://schemas.microsoft.com/office/drawing/2014/main" id="{42E5E152-CA48-A9E7-D817-4DCA0587A5F7}"/>
              </a:ext>
            </a:extLst>
          </p:cNvPr>
          <p:cNvSpPr>
            <a:spLocks noGrp="1"/>
          </p:cNvSpPr>
          <p:nvPr>
            <p:ph idx="1"/>
          </p:nvPr>
        </p:nvSpPr>
        <p:spPr>
          <a:xfrm>
            <a:off x="838200" y="4286818"/>
            <a:ext cx="10515600" cy="2098949"/>
          </a:xfrm>
        </p:spPr>
        <p:txBody>
          <a:bodyPr>
            <a:normAutofit fontScale="92500" lnSpcReduction="20000"/>
          </a:bodyPr>
          <a:lstStyle/>
          <a:p>
            <a:r>
              <a:rPr lang="en-US"/>
              <a:t>The example above shows a representation of the score of Ravel’s </a:t>
            </a:r>
            <a:r>
              <a:rPr lang="en-US" i="1"/>
              <a:t>Menuet sur le nom d’Haydn</a:t>
            </a:r>
            <a:r>
              <a:rPr lang="en-US"/>
              <a:t>, which contains 12 complete and 3 partial occurrences of the motif, B-A-D-D-G</a:t>
            </a:r>
          </a:p>
          <a:p>
            <a:r>
              <a:rPr lang="en-US"/>
              <a:t>The upper diagram shows the 15 examples, while the lower diagram shows the occurrences discovered by the algorithm (with some filters applied for maximum pattern size and minimum compactness)</a:t>
            </a:r>
          </a:p>
        </p:txBody>
      </p:sp>
      <p:pic>
        <p:nvPicPr>
          <p:cNvPr id="5" name="Picture 4">
            <a:extLst>
              <a:ext uri="{FF2B5EF4-FFF2-40B4-BE49-F238E27FC236}">
                <a16:creationId xmlns:a16="http://schemas.microsoft.com/office/drawing/2014/main" id="{DE076237-8EC9-6AD2-271C-D612043E6CF1}"/>
              </a:ext>
            </a:extLst>
          </p:cNvPr>
          <p:cNvPicPr>
            <a:picLocks noChangeAspect="1"/>
          </p:cNvPicPr>
          <p:nvPr/>
        </p:nvPicPr>
        <p:blipFill>
          <a:blip r:embed="rId2"/>
          <a:stretch>
            <a:fillRect/>
          </a:stretch>
        </p:blipFill>
        <p:spPr>
          <a:xfrm>
            <a:off x="2186150" y="2458762"/>
            <a:ext cx="8040416" cy="1675087"/>
          </a:xfrm>
          <a:prstGeom prst="rect">
            <a:avLst/>
          </a:prstGeom>
        </p:spPr>
      </p:pic>
      <p:pic>
        <p:nvPicPr>
          <p:cNvPr id="7" name="Picture 6">
            <a:extLst>
              <a:ext uri="{FF2B5EF4-FFF2-40B4-BE49-F238E27FC236}">
                <a16:creationId xmlns:a16="http://schemas.microsoft.com/office/drawing/2014/main" id="{5775A2D9-D80D-6645-7454-D3F4B2F7B0D7}"/>
              </a:ext>
            </a:extLst>
          </p:cNvPr>
          <p:cNvPicPr>
            <a:picLocks noChangeAspect="1"/>
          </p:cNvPicPr>
          <p:nvPr/>
        </p:nvPicPr>
        <p:blipFill>
          <a:blip r:embed="rId3"/>
          <a:stretch>
            <a:fillRect/>
          </a:stretch>
        </p:blipFill>
        <p:spPr>
          <a:xfrm>
            <a:off x="2209800" y="1176772"/>
            <a:ext cx="7772400" cy="1394411"/>
          </a:xfrm>
          <a:prstGeom prst="rect">
            <a:avLst/>
          </a:prstGeom>
        </p:spPr>
      </p:pic>
    </p:spTree>
    <p:extLst>
      <p:ext uri="{BB962C8B-B14F-4D97-AF65-F5344CB8AC3E}">
        <p14:creationId xmlns:p14="http://schemas.microsoft.com/office/powerpoint/2010/main" val="32554966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10E0E-3D15-AC9C-B2D6-D7DBB2217BF8}"/>
              </a:ext>
            </a:extLst>
          </p:cNvPr>
          <p:cNvSpPr>
            <a:spLocks noGrp="1"/>
          </p:cNvSpPr>
          <p:nvPr>
            <p:ph type="title"/>
          </p:nvPr>
        </p:nvSpPr>
        <p:spPr>
          <a:xfrm>
            <a:off x="838200" y="365125"/>
            <a:ext cx="10515600" cy="423151"/>
          </a:xfrm>
        </p:spPr>
        <p:txBody>
          <a:bodyPr>
            <a:normAutofit fontScale="90000"/>
          </a:bodyPr>
          <a:lstStyle/>
          <a:p>
            <a:r>
              <a:rPr lang="en-US" sz="4000" i="1"/>
              <a:t>Contrapunctus VI</a:t>
            </a:r>
            <a:r>
              <a:rPr lang="en-US" sz="4000"/>
              <a:t> from Bach’s </a:t>
            </a:r>
            <a:r>
              <a:rPr lang="en-US" sz="4000" i="1"/>
              <a:t>Die Kunst der Fuge</a:t>
            </a:r>
            <a:endParaRPr lang="en-US" sz="4000"/>
          </a:p>
        </p:txBody>
      </p:sp>
      <p:pic>
        <p:nvPicPr>
          <p:cNvPr id="7" name="Picture 6">
            <a:extLst>
              <a:ext uri="{FF2B5EF4-FFF2-40B4-BE49-F238E27FC236}">
                <a16:creationId xmlns:a16="http://schemas.microsoft.com/office/drawing/2014/main" id="{01B5ACA6-5FB1-D74E-B00C-2E85E696BB43}"/>
              </a:ext>
            </a:extLst>
          </p:cNvPr>
          <p:cNvPicPr>
            <a:picLocks noChangeAspect="1"/>
          </p:cNvPicPr>
          <p:nvPr/>
        </p:nvPicPr>
        <p:blipFill>
          <a:blip r:embed="rId2"/>
          <a:stretch>
            <a:fillRect/>
          </a:stretch>
        </p:blipFill>
        <p:spPr>
          <a:xfrm>
            <a:off x="134534" y="1944413"/>
            <a:ext cx="12057466" cy="2511972"/>
          </a:xfrm>
          <a:prstGeom prst="rect">
            <a:avLst/>
          </a:prstGeom>
        </p:spPr>
      </p:pic>
      <p:sp>
        <p:nvSpPr>
          <p:cNvPr id="8" name="TextBox 7">
            <a:extLst>
              <a:ext uri="{FF2B5EF4-FFF2-40B4-BE49-F238E27FC236}">
                <a16:creationId xmlns:a16="http://schemas.microsoft.com/office/drawing/2014/main" id="{30EAAF30-DC4F-95FC-35FE-481BBE97122E}"/>
              </a:ext>
            </a:extLst>
          </p:cNvPr>
          <p:cNvSpPr txBox="1"/>
          <p:nvPr/>
        </p:nvSpPr>
        <p:spPr>
          <a:xfrm>
            <a:off x="409900" y="4364425"/>
            <a:ext cx="11561379" cy="646331"/>
          </a:xfrm>
          <a:prstGeom prst="rect">
            <a:avLst/>
          </a:prstGeom>
          <a:noFill/>
        </p:spPr>
        <p:txBody>
          <a:bodyPr wrap="square" rtlCol="0">
            <a:spAutoFit/>
          </a:bodyPr>
          <a:lstStyle/>
          <a:p>
            <a:r>
              <a:rPr lang="en-US"/>
              <a:t>Bach’s </a:t>
            </a:r>
            <a:r>
              <a:rPr lang="en-US" i="1"/>
              <a:t>Contrapunctus VI </a:t>
            </a:r>
            <a:r>
              <a:rPr lang="en-US"/>
              <a:t>from Die Kunst der Fugue. Partial or complete matches with all 29 occurrences of the subject are found when the subject is given as a query</a:t>
            </a:r>
            <a:endParaRPr lang="en-US" i="1"/>
          </a:p>
        </p:txBody>
      </p:sp>
    </p:spTree>
    <p:extLst>
      <p:ext uri="{BB962C8B-B14F-4D97-AF65-F5344CB8AC3E}">
        <p14:creationId xmlns:p14="http://schemas.microsoft.com/office/powerpoint/2010/main" val="28245766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01FF-9B75-55BB-455A-5BE3A613E17D}"/>
              </a:ext>
            </a:extLst>
          </p:cNvPr>
          <p:cNvSpPr>
            <a:spLocks noGrp="1"/>
          </p:cNvSpPr>
          <p:nvPr>
            <p:ph type="title"/>
          </p:nvPr>
        </p:nvSpPr>
        <p:spPr/>
        <p:txBody>
          <a:bodyPr/>
          <a:lstStyle/>
          <a:p>
            <a:r>
              <a:rPr lang="en-US"/>
              <a:t>END OF PRESENTATION GIVEN AT JIM 2024</a:t>
            </a:r>
          </a:p>
        </p:txBody>
      </p:sp>
      <p:sp>
        <p:nvSpPr>
          <p:cNvPr id="3" name="Content Placeholder 2">
            <a:extLst>
              <a:ext uri="{FF2B5EF4-FFF2-40B4-BE49-F238E27FC236}">
                <a16:creationId xmlns:a16="http://schemas.microsoft.com/office/drawing/2014/main" id="{F34CF5F9-7EF1-D626-D926-CE25C79BE6BB}"/>
              </a:ext>
            </a:extLst>
          </p:cNvPr>
          <p:cNvSpPr>
            <a:spLocks noGrp="1"/>
          </p:cNvSpPr>
          <p:nvPr>
            <p:ph idx="1"/>
          </p:nvPr>
        </p:nvSpPr>
        <p:spPr/>
        <p:txBody>
          <a:bodyPr/>
          <a:lstStyle/>
          <a:p>
            <a:r>
              <a:rPr lang="en-US"/>
              <a:t>Other slides are provided below for further information</a:t>
            </a:r>
          </a:p>
        </p:txBody>
      </p:sp>
    </p:spTree>
    <p:extLst>
      <p:ext uri="{BB962C8B-B14F-4D97-AF65-F5344CB8AC3E}">
        <p14:creationId xmlns:p14="http://schemas.microsoft.com/office/powerpoint/2010/main" val="722668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47BEA-F243-7523-FF2C-CD76AB39BA86}"/>
              </a:ext>
            </a:extLst>
          </p:cNvPr>
          <p:cNvSpPr>
            <a:spLocks noGrp="1"/>
          </p:cNvSpPr>
          <p:nvPr>
            <p:ph type="title"/>
          </p:nvPr>
        </p:nvSpPr>
        <p:spPr/>
        <p:txBody>
          <a:bodyPr>
            <a:noAutofit/>
          </a:bodyPr>
          <a:lstStyle/>
          <a:p>
            <a:r>
              <a:rPr lang="en-US" sz="3200"/>
              <a:t>Why does an analysis identify structural units, categorise them and specify relationships between them?</a:t>
            </a:r>
          </a:p>
        </p:txBody>
      </p:sp>
      <p:sp>
        <p:nvSpPr>
          <p:cNvPr id="3" name="Content Placeholder 2">
            <a:extLst>
              <a:ext uri="{FF2B5EF4-FFF2-40B4-BE49-F238E27FC236}">
                <a16:creationId xmlns:a16="http://schemas.microsoft.com/office/drawing/2014/main" id="{1CF61389-A39B-440F-F22D-D005786C1B09}"/>
              </a:ext>
            </a:extLst>
          </p:cNvPr>
          <p:cNvSpPr>
            <a:spLocks noGrp="1"/>
          </p:cNvSpPr>
          <p:nvPr>
            <p:ph idx="1"/>
          </p:nvPr>
        </p:nvSpPr>
        <p:spPr>
          <a:xfrm>
            <a:off x="5919298" y="1690688"/>
            <a:ext cx="5434501" cy="4918060"/>
          </a:xfrm>
        </p:spPr>
        <p:txBody>
          <a:bodyPr>
            <a:normAutofit fontScale="70000" lnSpcReduction="20000"/>
          </a:bodyPr>
          <a:lstStyle/>
          <a:p>
            <a:r>
              <a:rPr lang="en-US"/>
              <a:t>Because this leads to a </a:t>
            </a:r>
            <a:r>
              <a:rPr lang="en-US" i="1"/>
              <a:t>shorter</a:t>
            </a:r>
            <a:r>
              <a:rPr lang="en-US"/>
              <a:t>, more </a:t>
            </a:r>
            <a:r>
              <a:rPr lang="en-US" i="1"/>
              <a:t>parsimonious</a:t>
            </a:r>
            <a:r>
              <a:rPr lang="en-US"/>
              <a:t> description of the musical object that can convey as much – or even more – information than the extensional input encoding</a:t>
            </a:r>
          </a:p>
          <a:p>
            <a:r>
              <a:rPr lang="en-US"/>
              <a:t>For example, by identifying that the second half, Q, of the minuet on the left is the same as first half, P, only reversed, we spare ourselves from having to explicitly state what each note is in Q</a:t>
            </a:r>
          </a:p>
          <a:p>
            <a:r>
              <a:rPr lang="en-US"/>
              <a:t>We just need to give an extensional description of P and then a description of the transformation that maps P onto Q</a:t>
            </a:r>
          </a:p>
          <a:p>
            <a:r>
              <a:rPr lang="en-US"/>
              <a:t>If this transformation can be described using fewer bits of information than extensionally describing the Q, then we have achieved a more efficient, compressed description of the whole piece</a:t>
            </a:r>
          </a:p>
          <a:p>
            <a:r>
              <a:rPr lang="en-US"/>
              <a:t>Categorisation allows us to relate groups of atoms to other groups that occur in other objects of a similar type, thus achieving compression over entire genres or repertoires</a:t>
            </a:r>
          </a:p>
          <a:p>
            <a:endParaRPr lang="en-US" i="1"/>
          </a:p>
        </p:txBody>
      </p:sp>
      <p:pic>
        <p:nvPicPr>
          <p:cNvPr id="5" name="Picture 4">
            <a:extLst>
              <a:ext uri="{FF2B5EF4-FFF2-40B4-BE49-F238E27FC236}">
                <a16:creationId xmlns:a16="http://schemas.microsoft.com/office/drawing/2014/main" id="{131F032B-AC36-7F95-9A15-C8AAAA03B762}"/>
              </a:ext>
            </a:extLst>
          </p:cNvPr>
          <p:cNvPicPr>
            <a:picLocks noChangeAspect="1"/>
          </p:cNvPicPr>
          <p:nvPr/>
        </p:nvPicPr>
        <p:blipFill>
          <a:blip r:embed="rId2"/>
          <a:stretch>
            <a:fillRect/>
          </a:stretch>
        </p:blipFill>
        <p:spPr>
          <a:xfrm>
            <a:off x="389561" y="1739994"/>
            <a:ext cx="5232215" cy="3810487"/>
          </a:xfrm>
          <a:prstGeom prst="rect">
            <a:avLst/>
          </a:prstGeom>
        </p:spPr>
      </p:pic>
      <p:sp>
        <p:nvSpPr>
          <p:cNvPr id="7" name="TextBox 6">
            <a:extLst>
              <a:ext uri="{FF2B5EF4-FFF2-40B4-BE49-F238E27FC236}">
                <a16:creationId xmlns:a16="http://schemas.microsoft.com/office/drawing/2014/main" id="{B965F8DA-F89D-D948-71FF-7944E8AF886E}"/>
              </a:ext>
            </a:extLst>
          </p:cNvPr>
          <p:cNvSpPr txBox="1"/>
          <p:nvPr/>
        </p:nvSpPr>
        <p:spPr>
          <a:xfrm>
            <a:off x="389561" y="5685418"/>
            <a:ext cx="5365780" cy="923330"/>
          </a:xfrm>
          <a:prstGeom prst="rect">
            <a:avLst/>
          </a:prstGeom>
          <a:noFill/>
        </p:spPr>
        <p:txBody>
          <a:bodyPr wrap="square">
            <a:spAutoFit/>
          </a:bodyPr>
          <a:lstStyle/>
          <a:p>
            <a:r>
              <a:rPr lang="en-US"/>
              <a:t>2</a:t>
            </a:r>
            <a:r>
              <a:rPr lang="en-US" baseline="30000"/>
              <a:t>nd</a:t>
            </a:r>
            <a:r>
              <a:rPr lang="en-US"/>
              <a:t> mvt from Haydn’s Sonata in A major, Hob.XVI:26, Op.13 No.6 </a:t>
            </a:r>
            <a:r>
              <a:rPr lang="en-GB" sz="1800">
                <a:effectLst/>
                <a:latin typeface="CMR9"/>
              </a:rPr>
              <a:t>(“Menuetto al Rovescio”). The second half of the piece, </a:t>
            </a:r>
            <a:r>
              <a:rPr lang="en-GB" sz="1800">
                <a:effectLst/>
                <a:latin typeface="CMMI9"/>
              </a:rPr>
              <a:t>Q</a:t>
            </a:r>
            <a:r>
              <a:rPr lang="en-GB" sz="1800">
                <a:effectLst/>
                <a:latin typeface="CMR9"/>
              </a:rPr>
              <a:t>, is an exact retrograde of the first half.</a:t>
            </a:r>
          </a:p>
        </p:txBody>
      </p:sp>
    </p:spTree>
    <p:extLst>
      <p:ext uri="{BB962C8B-B14F-4D97-AF65-F5344CB8AC3E}">
        <p14:creationId xmlns:p14="http://schemas.microsoft.com/office/powerpoint/2010/main" val="30572483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MIREX 2013:</a:t>
            </a:r>
            <a:br>
              <a:rPr lang="en-GB" sz="3600" dirty="0"/>
            </a:br>
            <a:r>
              <a:rPr lang="en-GB" sz="3600" dirty="0"/>
              <a:t>Discovery of repeated themes and sections</a:t>
            </a:r>
          </a:p>
        </p:txBody>
      </p:sp>
      <p:sp>
        <p:nvSpPr>
          <p:cNvPr id="3" name="Content Placeholder 2"/>
          <p:cNvSpPr>
            <a:spLocks noGrp="1"/>
          </p:cNvSpPr>
          <p:nvPr>
            <p:ph idx="1"/>
          </p:nvPr>
        </p:nvSpPr>
        <p:spPr/>
        <p:txBody>
          <a:bodyPr/>
          <a:lstStyle/>
          <a:p>
            <a:r>
              <a:rPr lang="en-GB" dirty="0"/>
              <a:t>First MIREX competition on pattern discovery</a:t>
            </a:r>
          </a:p>
          <a:p>
            <a:pPr lvl="1"/>
            <a:r>
              <a:rPr lang="en-GB" sz="1400" dirty="0">
                <a:hlinkClick r:id="rId2"/>
              </a:rPr>
              <a:t>http://www.music-ir.org/mirex/wiki/2013:Discovery_of_Repeated_Themes_%26_Sections</a:t>
            </a:r>
            <a:endParaRPr lang="en-GB" sz="1400" dirty="0"/>
          </a:p>
          <a:p>
            <a:r>
              <a:rPr lang="en-GB" dirty="0"/>
              <a:t>JKU Pattern Development database</a:t>
            </a:r>
          </a:p>
          <a:p>
            <a:pPr lvl="1"/>
            <a:r>
              <a:rPr lang="en-GB" sz="1800" dirty="0">
                <a:hlinkClick r:id="rId3"/>
              </a:rPr>
              <a:t>https://dl.dropbox.com/u/11997856/JKU/JKUPDD-noAudio-Jul2013.zip</a:t>
            </a:r>
            <a:endParaRPr lang="en-GB" sz="1800" dirty="0"/>
          </a:p>
          <a:p>
            <a:pPr lvl="1"/>
            <a:r>
              <a:rPr lang="en-GB" dirty="0"/>
              <a:t>Five pieces, each with a set of “ground-truth” patterns (occurrence sets)</a:t>
            </a:r>
          </a:p>
          <a:p>
            <a:pPr lvl="2"/>
            <a:r>
              <a:rPr lang="en-GB" dirty="0"/>
              <a:t>Patterns come from analyses by well-known analysts (e.g., Schoenberg, Bruhn)</a:t>
            </a:r>
          </a:p>
        </p:txBody>
      </p:sp>
    </p:spTree>
    <p:extLst>
      <p:ext uri="{BB962C8B-B14F-4D97-AF65-F5344CB8AC3E}">
        <p14:creationId xmlns:p14="http://schemas.microsoft.com/office/powerpoint/2010/main" val="2096381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Discovering repeated themes and sections in the JKU PDD</a:t>
            </a:r>
          </a:p>
        </p:txBody>
      </p:sp>
      <p:sp>
        <p:nvSpPr>
          <p:cNvPr id="3" name="Content Placeholder 2"/>
          <p:cNvSpPr>
            <a:spLocks noGrp="1"/>
          </p:cNvSpPr>
          <p:nvPr>
            <p:ph idx="1"/>
          </p:nvPr>
        </p:nvSpPr>
        <p:spPr>
          <a:xfrm>
            <a:off x="1981200" y="3717032"/>
            <a:ext cx="8229600" cy="2664296"/>
          </a:xfrm>
        </p:spPr>
        <p:txBody>
          <a:bodyPr>
            <a:normAutofit fontScale="85000" lnSpcReduction="20000"/>
          </a:bodyPr>
          <a:lstStyle/>
          <a:p>
            <a:r>
              <a:rPr lang="en-US"/>
              <a:t>Five pieces in database – </a:t>
            </a:r>
            <a:r>
              <a:rPr lang="en-US" b="1"/>
              <a:t>polyphonic version used!</a:t>
            </a:r>
            <a:endParaRPr lang="en-US"/>
          </a:p>
          <a:p>
            <a:r>
              <a:rPr lang="en-US"/>
              <a:t>Three basic algorithms, COSIATEC, SIATECCompress and Forth’s algorithm</a:t>
            </a:r>
          </a:p>
          <a:p>
            <a:pPr lvl="1"/>
            <a:r>
              <a:rPr lang="en-US"/>
              <a:t>with and without CT</a:t>
            </a:r>
          </a:p>
          <a:p>
            <a:pPr lvl="1"/>
            <a:r>
              <a:rPr lang="en-US"/>
              <a:t>SIA or SIAR</a:t>
            </a:r>
          </a:p>
          <a:p>
            <a:pPr lvl="1"/>
            <a:r>
              <a:rPr lang="en-US"/>
              <a:t>Raw, BB or Segment mode</a:t>
            </a:r>
          </a:p>
          <a:p>
            <a:r>
              <a:rPr lang="en-US"/>
              <a:t>Gives 36 algorithms formed by combining values from these 4 variables</a:t>
            </a:r>
          </a:p>
          <a:p>
            <a:pPr lvl="1"/>
            <a:endParaRPr lang="en-US"/>
          </a:p>
          <a:p>
            <a:endParaRPr lang="en-US"/>
          </a:p>
        </p:txBody>
      </p:sp>
      <p:pic>
        <p:nvPicPr>
          <p:cNvPr id="4" name="Picture 3"/>
          <p:cNvPicPr>
            <a:picLocks noChangeAspect="1"/>
          </p:cNvPicPr>
          <p:nvPr/>
        </p:nvPicPr>
        <p:blipFill>
          <a:blip r:embed="rId2"/>
          <a:stretch>
            <a:fillRect/>
          </a:stretch>
        </p:blipFill>
        <p:spPr>
          <a:xfrm>
            <a:off x="3575721" y="1772816"/>
            <a:ext cx="4723725" cy="1789290"/>
          </a:xfrm>
          <a:prstGeom prst="rect">
            <a:avLst/>
          </a:prstGeom>
        </p:spPr>
      </p:pic>
    </p:spTree>
    <p:extLst>
      <p:ext uri="{BB962C8B-B14F-4D97-AF65-F5344CB8AC3E}">
        <p14:creationId xmlns:p14="http://schemas.microsoft.com/office/powerpoint/2010/main" val="2559978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30234"/>
          </a:xfrm>
        </p:spPr>
        <p:txBody>
          <a:bodyPr>
            <a:noAutofit/>
          </a:bodyPr>
          <a:lstStyle/>
          <a:p>
            <a:r>
              <a:rPr lang="en-US" sz="2400"/>
              <a:t>Johannes Kepler University Patterns Development Database</a:t>
            </a:r>
            <a:br>
              <a:rPr lang="en-US" sz="2400"/>
            </a:br>
            <a:r>
              <a:rPr lang="en-US" sz="2400"/>
              <a:t>(JKU-PDD)</a:t>
            </a:r>
          </a:p>
        </p:txBody>
      </p:sp>
      <p:sp>
        <p:nvSpPr>
          <p:cNvPr id="3" name="Content Placeholder 2"/>
          <p:cNvSpPr>
            <a:spLocks noGrp="1"/>
          </p:cNvSpPr>
          <p:nvPr>
            <p:ph idx="1"/>
          </p:nvPr>
        </p:nvSpPr>
        <p:spPr>
          <a:xfrm>
            <a:off x="1981200" y="1908257"/>
            <a:ext cx="8229600" cy="4217907"/>
          </a:xfrm>
        </p:spPr>
        <p:txBody>
          <a:bodyPr>
            <a:normAutofit/>
          </a:bodyPr>
          <a:lstStyle/>
          <a:p>
            <a:r>
              <a:rPr lang="en-US"/>
              <a:t>Gibbons, “Silver Swan” (madrigal) (1612)</a:t>
            </a:r>
          </a:p>
          <a:p>
            <a:r>
              <a:rPr lang="en-US"/>
              <a:t>J. S. Bach, Fugue in A minor (BWV 889) from 2</a:t>
            </a:r>
            <a:r>
              <a:rPr lang="en-US" baseline="30000"/>
              <a:t>nd</a:t>
            </a:r>
            <a:r>
              <a:rPr lang="en-US"/>
              <a:t> book of the WTC (1742)</a:t>
            </a:r>
          </a:p>
          <a:p>
            <a:r>
              <a:rPr lang="en-US"/>
              <a:t>Mozart, Piano Sonata in E flat major (K. 282), 2</a:t>
            </a:r>
            <a:r>
              <a:rPr lang="en-US" baseline="30000"/>
              <a:t>nd</a:t>
            </a:r>
            <a:r>
              <a:rPr lang="en-US"/>
              <a:t> movement (1774)</a:t>
            </a:r>
          </a:p>
          <a:p>
            <a:r>
              <a:rPr lang="en-US"/>
              <a:t>Beethoven, Piano Sonata in F minor, Op.2, No.1 (1795)</a:t>
            </a:r>
          </a:p>
          <a:p>
            <a:r>
              <a:rPr lang="en-US"/>
              <a:t>Chopin, Mazurka in B flat minor, Op.24, No.4 (1836)</a:t>
            </a:r>
          </a:p>
          <a:p>
            <a:endParaRPr lang="en-US"/>
          </a:p>
        </p:txBody>
      </p:sp>
      <p:pic>
        <p:nvPicPr>
          <p:cNvPr id="4" name="Picture 3" descr="flag_yellow_hig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7672" y="6182647"/>
            <a:ext cx="709584" cy="469737"/>
          </a:xfrm>
          <a:prstGeom prst="rect">
            <a:avLst/>
          </a:prstGeom>
        </p:spPr>
      </p:pic>
      <p:pic>
        <p:nvPicPr>
          <p:cNvPr id="5" name="Picture 4" descr="Lrn2Cre8-logocolou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3546" y="6182647"/>
            <a:ext cx="540909" cy="469737"/>
          </a:xfrm>
          <a:prstGeom prst="rect">
            <a:avLst/>
          </a:prstGeom>
        </p:spPr>
      </p:pic>
      <p:pic>
        <p:nvPicPr>
          <p:cNvPr id="6" name="Picture 5" descr="AAU_LOGO_CMYK_U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7737" y="6182646"/>
            <a:ext cx="667521" cy="469737"/>
          </a:xfrm>
          <a:prstGeom prst="rect">
            <a:avLst/>
          </a:prstGeom>
        </p:spPr>
      </p:pic>
    </p:spTree>
    <p:extLst>
      <p:ext uri="{BB962C8B-B14F-4D97-AF65-F5344CB8AC3E}">
        <p14:creationId xmlns:p14="http://schemas.microsoft.com/office/powerpoint/2010/main" val="17093752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Point-set compression algorithms on JKU-PDD</a:t>
            </a:r>
          </a:p>
        </p:txBody>
      </p:sp>
      <p:pic>
        <p:nvPicPr>
          <p:cNvPr id="4" name="Picture 3"/>
          <p:cNvPicPr>
            <a:picLocks noChangeAspect="1"/>
          </p:cNvPicPr>
          <p:nvPr/>
        </p:nvPicPr>
        <p:blipFill>
          <a:blip r:embed="rId2"/>
          <a:stretch>
            <a:fillRect/>
          </a:stretch>
        </p:blipFill>
        <p:spPr>
          <a:xfrm>
            <a:off x="502853" y="1510084"/>
            <a:ext cx="4051300" cy="2527300"/>
          </a:xfrm>
          <a:prstGeom prst="rect">
            <a:avLst/>
          </a:prstGeom>
        </p:spPr>
      </p:pic>
      <p:pic>
        <p:nvPicPr>
          <p:cNvPr id="5" name="Picture 4"/>
          <p:cNvPicPr>
            <a:picLocks noChangeAspect="1"/>
          </p:cNvPicPr>
          <p:nvPr/>
        </p:nvPicPr>
        <p:blipFill>
          <a:blip r:embed="rId3"/>
          <a:stretch>
            <a:fillRect/>
          </a:stretch>
        </p:blipFill>
        <p:spPr>
          <a:xfrm>
            <a:off x="502853" y="4192938"/>
            <a:ext cx="6553200" cy="2362200"/>
          </a:xfrm>
          <a:prstGeom prst="rect">
            <a:avLst/>
          </a:prstGeom>
        </p:spPr>
      </p:pic>
      <p:sp>
        <p:nvSpPr>
          <p:cNvPr id="6" name="Rectangle 5"/>
          <p:cNvSpPr/>
          <p:nvPr/>
        </p:nvSpPr>
        <p:spPr>
          <a:xfrm>
            <a:off x="502853" y="6518682"/>
            <a:ext cx="8271432" cy="276999"/>
          </a:xfrm>
          <a:prstGeom prst="rect">
            <a:avLst/>
          </a:prstGeom>
        </p:spPr>
        <p:txBody>
          <a:bodyPr wrap="square">
            <a:spAutoFit/>
          </a:bodyPr>
          <a:lstStyle/>
          <a:p>
            <a:r>
              <a:rPr lang="en-US" sz="1200">
                <a:solidFill>
                  <a:srgbClr val="FF0000"/>
                </a:solidFill>
              </a:rPr>
              <a:t>Meredith, D. (2015). Music analysis and point-set compression. </a:t>
            </a:r>
            <a:r>
              <a:rPr lang="en-US" sz="1200" i="1">
                <a:solidFill>
                  <a:srgbClr val="FF0000"/>
                </a:solidFill>
              </a:rPr>
              <a:t>Journal of New Music Research</a:t>
            </a:r>
            <a:r>
              <a:rPr lang="en-US" sz="1200">
                <a:solidFill>
                  <a:srgbClr val="FF0000"/>
                </a:solidFill>
              </a:rPr>
              <a:t>, 44(3), pp. 245-270.</a:t>
            </a:r>
          </a:p>
        </p:txBody>
      </p:sp>
      <p:sp>
        <p:nvSpPr>
          <p:cNvPr id="7" name="Content Placeholder 2">
            <a:extLst>
              <a:ext uri="{FF2B5EF4-FFF2-40B4-BE49-F238E27FC236}">
                <a16:creationId xmlns:a16="http://schemas.microsoft.com/office/drawing/2014/main" id="{BBA68E05-5888-4B0C-B55A-E66E22B05996}"/>
              </a:ext>
            </a:extLst>
          </p:cNvPr>
          <p:cNvSpPr>
            <a:spLocks noGrp="1"/>
          </p:cNvSpPr>
          <p:nvPr>
            <p:ph idx="1"/>
          </p:nvPr>
        </p:nvSpPr>
        <p:spPr>
          <a:xfrm>
            <a:off x="4740675" y="1749188"/>
            <a:ext cx="7011973" cy="2049091"/>
          </a:xfrm>
        </p:spPr>
        <p:txBody>
          <a:bodyPr>
            <a:normAutofit fontScale="85000" lnSpcReduction="20000"/>
          </a:bodyPr>
          <a:lstStyle/>
          <a:p>
            <a:r>
              <a:rPr lang="en-US"/>
              <a:t>Replacing SIA with SIAR had no significant result on precision, recall or F1</a:t>
            </a:r>
          </a:p>
          <a:p>
            <a:r>
              <a:rPr lang="en-US"/>
              <a:t>CT had a positive effect with Forth’s algorithm but generally a negative effect on COSIATEC or SIATECCompress (except in Raw mode)</a:t>
            </a:r>
          </a:p>
          <a:p>
            <a:r>
              <a:rPr lang="en-US"/>
              <a:t>Top-performing algorithms used Segment mode</a:t>
            </a:r>
          </a:p>
        </p:txBody>
      </p:sp>
    </p:spTree>
    <p:extLst>
      <p:ext uri="{BB962C8B-B14F-4D97-AF65-F5344CB8AC3E}">
        <p14:creationId xmlns:p14="http://schemas.microsoft.com/office/powerpoint/2010/main" val="16118467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Problems with evaluating pattern discovery algorithms by comparison with human analyses</a:t>
            </a:r>
          </a:p>
        </p:txBody>
      </p:sp>
      <p:sp>
        <p:nvSpPr>
          <p:cNvPr id="3" name="Content Placeholder 2"/>
          <p:cNvSpPr>
            <a:spLocks noGrp="1"/>
          </p:cNvSpPr>
          <p:nvPr>
            <p:ph idx="1"/>
          </p:nvPr>
        </p:nvSpPr>
        <p:spPr/>
        <p:txBody>
          <a:bodyPr>
            <a:normAutofit/>
          </a:bodyPr>
          <a:lstStyle/>
          <a:p>
            <a:r>
              <a:rPr lang="en-US"/>
              <a:t>To what question is the JKU PDD supposed to be providing the correct answer?</a:t>
            </a:r>
          </a:p>
          <a:p>
            <a:pPr lvl="1"/>
            <a:r>
              <a:rPr lang="en-US"/>
              <a:t>“What are the noticeable and/or important patterns in these five pieces?”</a:t>
            </a:r>
          </a:p>
          <a:p>
            <a:r>
              <a:rPr lang="en-US"/>
              <a:t>Do the analyses in the JKU PDD actually identify all and only the noticeable and/or important patterns in the pieces in the database?</a:t>
            </a:r>
          </a:p>
          <a:p>
            <a:pPr lvl="1"/>
            <a:r>
              <a:rPr lang="en-US"/>
              <a:t>No! </a:t>
            </a:r>
          </a:p>
          <a:p>
            <a:pPr lvl="2"/>
            <a:r>
              <a:rPr lang="en-US"/>
              <a:t>some important patterns are missing </a:t>
            </a:r>
          </a:p>
          <a:p>
            <a:pPr lvl="2"/>
            <a:r>
              <a:rPr lang="en-US"/>
              <a:t>some important occurrences of recorded patterns are missing</a:t>
            </a:r>
          </a:p>
        </p:txBody>
      </p:sp>
    </p:spTree>
    <p:extLst>
      <p:ext uri="{BB962C8B-B14F-4D97-AF65-F5344CB8AC3E}">
        <p14:creationId xmlns:p14="http://schemas.microsoft.com/office/powerpoint/2010/main" val="42830741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52800" y="18272"/>
            <a:ext cx="5476620" cy="6858000"/>
          </a:xfrm>
          <a:prstGeom prst="rect">
            <a:avLst/>
          </a:prstGeom>
        </p:spPr>
      </p:pic>
    </p:spTree>
    <p:extLst>
      <p:ext uri="{BB962C8B-B14F-4D97-AF65-F5344CB8AC3E}">
        <p14:creationId xmlns:p14="http://schemas.microsoft.com/office/powerpoint/2010/main" val="755846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663700" y="0"/>
            <a:ext cx="8853596" cy="6858000"/>
          </a:xfrm>
          <a:prstGeom prst="rect">
            <a:avLst/>
          </a:prstGeom>
        </p:spPr>
      </p:pic>
      <p:pic>
        <p:nvPicPr>
          <p:cNvPr id="2" name="2-16 The Well-Tempered Clavier, Book 2_ Fugue No. 20 in A Minor, BWV 889.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6410" y="145955"/>
            <a:ext cx="451990" cy="451990"/>
          </a:xfrm>
          <a:prstGeom prst="rect">
            <a:avLst/>
          </a:prstGeom>
        </p:spPr>
      </p:pic>
      <p:pic>
        <p:nvPicPr>
          <p:cNvPr id="3" name="Picture 2"/>
          <p:cNvPicPr>
            <a:picLocks noChangeAspect="1"/>
          </p:cNvPicPr>
          <p:nvPr/>
        </p:nvPicPr>
        <p:blipFill>
          <a:blip r:embed="rId6"/>
          <a:stretch>
            <a:fillRect/>
          </a:stretch>
        </p:blipFill>
        <p:spPr>
          <a:xfrm>
            <a:off x="5029200" y="1352712"/>
            <a:ext cx="2133600" cy="393700"/>
          </a:xfrm>
          <a:prstGeom prst="rect">
            <a:avLst/>
          </a:prstGeom>
        </p:spPr>
      </p:pic>
      <p:pic>
        <p:nvPicPr>
          <p:cNvPr id="4" name="Picture 3"/>
          <p:cNvPicPr>
            <a:picLocks noChangeAspect="1"/>
          </p:cNvPicPr>
          <p:nvPr/>
        </p:nvPicPr>
        <p:blipFill>
          <a:blip r:embed="rId7"/>
          <a:stretch>
            <a:fillRect/>
          </a:stretch>
        </p:blipFill>
        <p:spPr>
          <a:xfrm>
            <a:off x="3467100" y="3422650"/>
            <a:ext cx="5257800" cy="495300"/>
          </a:xfrm>
          <a:prstGeom prst="rect">
            <a:avLst/>
          </a:prstGeom>
        </p:spPr>
      </p:pic>
      <p:pic>
        <p:nvPicPr>
          <p:cNvPr id="5" name="Picture 4"/>
          <p:cNvPicPr>
            <a:picLocks noChangeAspect="1"/>
          </p:cNvPicPr>
          <p:nvPr/>
        </p:nvPicPr>
        <p:blipFill>
          <a:blip r:embed="rId8"/>
          <a:stretch>
            <a:fillRect/>
          </a:stretch>
        </p:blipFill>
        <p:spPr>
          <a:xfrm>
            <a:off x="5321300" y="5499100"/>
            <a:ext cx="1536700" cy="431800"/>
          </a:xfrm>
          <a:prstGeom prst="rect">
            <a:avLst/>
          </a:prstGeom>
        </p:spPr>
      </p:pic>
    </p:spTree>
    <p:extLst>
      <p:ext uri="{BB962C8B-B14F-4D97-AF65-F5344CB8AC3E}">
        <p14:creationId xmlns:p14="http://schemas.microsoft.com/office/powerpoint/2010/main" val="1275250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Some interesting non-ground-truth patterns discovered by COSIATEC</a:t>
            </a:r>
          </a:p>
        </p:txBody>
      </p:sp>
      <p:pic>
        <p:nvPicPr>
          <p:cNvPr id="5" name="2-16 The Well-Tempered Clavier, Book 2_ Fugue No. 20 in A Minor, BWV 889.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7781" y="1259946"/>
            <a:ext cx="451990" cy="451990"/>
          </a:xfrm>
          <a:prstGeom prst="rect">
            <a:avLst/>
          </a:prstGeom>
        </p:spPr>
      </p:pic>
      <p:pic>
        <p:nvPicPr>
          <p:cNvPr id="3" name="Picture 2"/>
          <p:cNvPicPr>
            <a:picLocks noChangeAspect="1"/>
          </p:cNvPicPr>
          <p:nvPr/>
        </p:nvPicPr>
        <p:blipFill>
          <a:blip r:embed="rId5"/>
          <a:stretch>
            <a:fillRect/>
          </a:stretch>
        </p:blipFill>
        <p:spPr>
          <a:xfrm>
            <a:off x="3957373" y="1651579"/>
            <a:ext cx="4340373" cy="4323081"/>
          </a:xfrm>
          <a:prstGeom prst="rect">
            <a:avLst/>
          </a:prstGeom>
        </p:spPr>
      </p:pic>
      <p:sp>
        <p:nvSpPr>
          <p:cNvPr id="4" name="Rectangle 3"/>
          <p:cNvSpPr/>
          <p:nvPr/>
        </p:nvSpPr>
        <p:spPr>
          <a:xfrm>
            <a:off x="1981200" y="6339462"/>
            <a:ext cx="8271432" cy="276999"/>
          </a:xfrm>
          <a:prstGeom prst="rect">
            <a:avLst/>
          </a:prstGeom>
        </p:spPr>
        <p:txBody>
          <a:bodyPr wrap="square">
            <a:spAutoFit/>
          </a:bodyPr>
          <a:lstStyle/>
          <a:p>
            <a:r>
              <a:rPr lang="en-US" sz="1200">
                <a:solidFill>
                  <a:srgbClr val="FF0000"/>
                </a:solidFill>
              </a:rPr>
              <a:t>Meredith, D. (2015). Music analysis and point-set compression. </a:t>
            </a:r>
            <a:r>
              <a:rPr lang="en-US" sz="1200" i="1">
                <a:solidFill>
                  <a:srgbClr val="FF0000"/>
                </a:solidFill>
              </a:rPr>
              <a:t>Journal of New Music Research</a:t>
            </a:r>
            <a:r>
              <a:rPr lang="en-US" sz="1200">
                <a:solidFill>
                  <a:srgbClr val="FF0000"/>
                </a:solidFill>
              </a:rPr>
              <a:t>, 44(3), pp. 245-270.</a:t>
            </a:r>
          </a:p>
        </p:txBody>
      </p:sp>
      <p:sp>
        <p:nvSpPr>
          <p:cNvPr id="6" name="TextBox 5">
            <a:extLst>
              <a:ext uri="{FF2B5EF4-FFF2-40B4-BE49-F238E27FC236}">
                <a16:creationId xmlns:a16="http://schemas.microsoft.com/office/drawing/2014/main" id="{E6A188B9-D6BC-4AB1-8552-C6801B24BD77}"/>
              </a:ext>
            </a:extLst>
          </p:cNvPr>
          <p:cNvSpPr txBox="1"/>
          <p:nvPr/>
        </p:nvSpPr>
        <p:spPr>
          <a:xfrm>
            <a:off x="6327628" y="2587468"/>
            <a:ext cx="4219031" cy="877163"/>
          </a:xfrm>
          <a:prstGeom prst="rect">
            <a:avLst/>
          </a:prstGeom>
          <a:noFill/>
        </p:spPr>
        <p:txBody>
          <a:bodyPr wrap="square" rtlCol="0">
            <a:spAutoFit/>
          </a:bodyPr>
          <a:lstStyle/>
          <a:p>
            <a:r>
              <a:rPr lang="en-GB" sz="1100" dirty="0"/>
              <a:t>The “most characteristic segment [of the second countersubject] contains the first four eighth-notes’</a:t>
            </a:r>
            <a:br>
              <a:rPr lang="en-GB" sz="1100" dirty="0"/>
            </a:br>
            <a:r>
              <a:rPr lang="en-GB" sz="1100" dirty="0"/>
              <a:t>(Bruhn, 1993, </a:t>
            </a:r>
            <a:r>
              <a:rPr lang="en-GB" sz="1100" dirty="0">
                <a:hlinkClick r:id="rId6"/>
              </a:rPr>
              <a:t>http://www-personal.umich.edu/~siglind/wtc-ii-20.html</a:t>
            </a:r>
            <a:r>
              <a:rPr lang="en-GB" sz="1100" dirty="0"/>
              <a:t>)</a:t>
            </a:r>
          </a:p>
          <a:p>
            <a:endParaRPr lang="en-GB" dirty="0"/>
          </a:p>
        </p:txBody>
      </p:sp>
    </p:spTree>
    <p:extLst>
      <p:ext uri="{BB962C8B-B14F-4D97-AF65-F5344CB8AC3E}">
        <p14:creationId xmlns:p14="http://schemas.microsoft.com/office/powerpoint/2010/main" val="3398865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9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Discovering fugue subjects and counter subjects in WTC1</a:t>
            </a:r>
          </a:p>
        </p:txBody>
      </p:sp>
      <p:pic>
        <p:nvPicPr>
          <p:cNvPr id="6" name="Picture 5"/>
          <p:cNvPicPr>
            <a:picLocks noChangeAspect="1"/>
          </p:cNvPicPr>
          <p:nvPr/>
        </p:nvPicPr>
        <p:blipFill>
          <a:blip r:embed="rId2"/>
          <a:stretch>
            <a:fillRect/>
          </a:stretch>
        </p:blipFill>
        <p:spPr>
          <a:xfrm>
            <a:off x="1981200" y="1804703"/>
            <a:ext cx="4013200" cy="2336800"/>
          </a:xfrm>
          <a:prstGeom prst="rect">
            <a:avLst/>
          </a:prstGeom>
        </p:spPr>
      </p:pic>
      <p:pic>
        <p:nvPicPr>
          <p:cNvPr id="7" name="Picture 6"/>
          <p:cNvPicPr>
            <a:picLocks noChangeAspect="1"/>
          </p:cNvPicPr>
          <p:nvPr/>
        </p:nvPicPr>
        <p:blipFill>
          <a:blip r:embed="rId3"/>
          <a:stretch>
            <a:fillRect/>
          </a:stretch>
        </p:blipFill>
        <p:spPr>
          <a:xfrm>
            <a:off x="6096000" y="1804703"/>
            <a:ext cx="3987800" cy="2336800"/>
          </a:xfrm>
          <a:prstGeom prst="rect">
            <a:avLst/>
          </a:prstGeom>
        </p:spPr>
      </p:pic>
      <p:pic>
        <p:nvPicPr>
          <p:cNvPr id="8" name="Picture 7"/>
          <p:cNvPicPr>
            <a:picLocks noChangeAspect="1"/>
          </p:cNvPicPr>
          <p:nvPr/>
        </p:nvPicPr>
        <p:blipFill>
          <a:blip r:embed="rId4"/>
          <a:stretch>
            <a:fillRect/>
          </a:stretch>
        </p:blipFill>
        <p:spPr>
          <a:xfrm>
            <a:off x="4076700" y="4260036"/>
            <a:ext cx="4038600" cy="2336800"/>
          </a:xfrm>
          <a:prstGeom prst="rect">
            <a:avLst/>
          </a:prstGeom>
        </p:spPr>
      </p:pic>
    </p:spTree>
    <p:extLst>
      <p:ext uri="{BB962C8B-B14F-4D97-AF65-F5344CB8AC3E}">
        <p14:creationId xmlns:p14="http://schemas.microsoft.com/office/powerpoint/2010/main" val="4067616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OMNISIA</a:t>
            </a:r>
          </a:p>
        </p:txBody>
      </p:sp>
      <p:sp>
        <p:nvSpPr>
          <p:cNvPr id="3" name="Content Placeholder 2"/>
          <p:cNvSpPr>
            <a:spLocks noGrp="1"/>
          </p:cNvSpPr>
          <p:nvPr>
            <p:ph idx="1"/>
          </p:nvPr>
        </p:nvSpPr>
        <p:spPr/>
        <p:txBody>
          <a:bodyPr>
            <a:normAutofit/>
          </a:bodyPr>
          <a:lstStyle/>
          <a:p>
            <a:r>
              <a:rPr lang="en-US"/>
              <a:t>OMNISIA is an implementation in Java of the following SIA-based algorithms</a:t>
            </a:r>
          </a:p>
          <a:p>
            <a:pPr lvl="1"/>
            <a:r>
              <a:rPr lang="en-US"/>
              <a:t>SIA</a:t>
            </a:r>
          </a:p>
          <a:p>
            <a:pPr lvl="1"/>
            <a:r>
              <a:rPr lang="en-US"/>
              <a:t>SIATEC</a:t>
            </a:r>
          </a:p>
          <a:p>
            <a:pPr lvl="1"/>
            <a:r>
              <a:rPr lang="en-US"/>
              <a:t>COSIATEC</a:t>
            </a:r>
          </a:p>
          <a:p>
            <a:pPr lvl="1"/>
            <a:r>
              <a:rPr lang="en-US"/>
              <a:t>Forth’s algorithm</a:t>
            </a:r>
          </a:p>
          <a:p>
            <a:pPr lvl="1"/>
            <a:r>
              <a:rPr lang="en-US"/>
              <a:t>SIATECCompress</a:t>
            </a:r>
          </a:p>
          <a:p>
            <a:pPr lvl="1"/>
            <a:r>
              <a:rPr lang="en-US"/>
              <a:t>RecurSIA and RRT</a:t>
            </a:r>
          </a:p>
          <a:p>
            <a:pPr lvl="1"/>
            <a:r>
              <a:rPr lang="en-US"/>
              <a:t>SIAR and SIACT</a:t>
            </a:r>
          </a:p>
        </p:txBody>
      </p:sp>
    </p:spTree>
    <p:extLst>
      <p:ext uri="{BB962C8B-B14F-4D97-AF65-F5344CB8AC3E}">
        <p14:creationId xmlns:p14="http://schemas.microsoft.com/office/powerpoint/2010/main" val="3017298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4660"/>
          </a:xfrm>
        </p:spPr>
        <p:txBody>
          <a:bodyPr/>
          <a:lstStyle/>
          <a:p>
            <a:r>
              <a:rPr lang="en-GB" dirty="0"/>
              <a:t>A musical analysis as a program</a:t>
            </a:r>
          </a:p>
        </p:txBody>
      </p:sp>
      <p:sp>
        <p:nvSpPr>
          <p:cNvPr id="3" name="Content Placeholder 2"/>
          <p:cNvSpPr>
            <a:spLocks noGrp="1"/>
          </p:cNvSpPr>
          <p:nvPr>
            <p:ph idx="1"/>
          </p:nvPr>
        </p:nvSpPr>
        <p:spPr>
          <a:xfrm>
            <a:off x="7226330" y="1146039"/>
            <a:ext cx="4626406" cy="5251722"/>
          </a:xfrm>
        </p:spPr>
        <p:txBody>
          <a:bodyPr>
            <a:normAutofit fontScale="62500" lnSpcReduction="20000"/>
          </a:bodyPr>
          <a:lstStyle/>
          <a:p>
            <a:r>
              <a:rPr lang="en-GB" dirty="0"/>
              <a:t>A musical analysis can be represented (or </a:t>
            </a:r>
            <a:r>
              <a:rPr lang="en-GB" i="1" dirty="0"/>
              <a:t>encoded</a:t>
            </a:r>
            <a:r>
              <a:rPr lang="en-GB" dirty="0"/>
              <a:t>) as a </a:t>
            </a:r>
            <a:r>
              <a:rPr lang="en-GB" b="1" i="1" dirty="0"/>
              <a:t>program </a:t>
            </a:r>
            <a:r>
              <a:rPr lang="en-GB" dirty="0"/>
              <a:t>that generates the extensional input encoding as its only output</a:t>
            </a:r>
          </a:p>
          <a:p>
            <a:r>
              <a:rPr lang="en-GB" dirty="0"/>
              <a:t>The program describes a </a:t>
            </a:r>
            <a:r>
              <a:rPr lang="en-GB" b="1" i="1" dirty="0"/>
              <a:t>process</a:t>
            </a:r>
            <a:r>
              <a:rPr lang="en-GB" dirty="0"/>
              <a:t> that generates the musical surface </a:t>
            </a:r>
          </a:p>
          <a:p>
            <a:pPr lvl="1"/>
            <a:r>
              <a:rPr lang="en-GB" dirty="0"/>
              <a:t>and therefore serves as a </a:t>
            </a:r>
            <a:r>
              <a:rPr lang="en-GB" b="1" i="1" dirty="0"/>
              <a:t>hypothesis</a:t>
            </a:r>
            <a:r>
              <a:rPr lang="en-GB" dirty="0"/>
              <a:t> as to how the surface came about</a:t>
            </a:r>
          </a:p>
          <a:p>
            <a:pPr lvl="1"/>
            <a:r>
              <a:rPr lang="en-GB" dirty="0"/>
              <a:t>that is, it is an </a:t>
            </a:r>
            <a:r>
              <a:rPr lang="en-GB" b="1" i="1" dirty="0"/>
              <a:t>explanation</a:t>
            </a:r>
            <a:r>
              <a:rPr lang="en-GB" dirty="0"/>
              <a:t> for the surface</a:t>
            </a:r>
          </a:p>
          <a:p>
            <a:r>
              <a:rPr lang="en-GB" dirty="0"/>
              <a:t>Usually, such a program is </a:t>
            </a:r>
            <a:r>
              <a:rPr lang="en-GB" b="1" i="1" dirty="0"/>
              <a:t>shorter</a:t>
            </a:r>
            <a:r>
              <a:rPr lang="en-GB" dirty="0"/>
              <a:t> than the extensional input encoding because it exploits </a:t>
            </a:r>
            <a:r>
              <a:rPr lang="en-GB" b="1" i="1" dirty="0"/>
              <a:t>structure</a:t>
            </a:r>
            <a:r>
              <a:rPr lang="en-GB" dirty="0"/>
              <a:t> in the object in order to compress it</a:t>
            </a:r>
          </a:p>
          <a:p>
            <a:r>
              <a:rPr lang="en-US"/>
              <a:t>If an object has no structure, then it is </a:t>
            </a:r>
            <a:r>
              <a:rPr lang="en-US" b="1" i="1"/>
              <a:t>incompressible</a:t>
            </a:r>
            <a:r>
              <a:rPr lang="en-US"/>
              <a:t> and </a:t>
            </a:r>
            <a:r>
              <a:rPr lang="en-US" b="1" i="1"/>
              <a:t>algorithmically random </a:t>
            </a:r>
            <a:r>
              <a:rPr lang="en-US"/>
              <a:t>(Li and Vitányi, 2019, p.49)</a:t>
            </a:r>
          </a:p>
          <a:p>
            <a:r>
              <a:rPr lang="en-US"/>
              <a:t>Ideally, </a:t>
            </a:r>
            <a:r>
              <a:rPr lang="en-US" b="1" i="1"/>
              <a:t>we want the shortest possible description of the input encoding</a:t>
            </a:r>
          </a:p>
          <a:p>
            <a:r>
              <a:rPr lang="en-US" b="1" i="1"/>
              <a:t>Ambiguity</a:t>
            </a:r>
            <a:r>
              <a:rPr lang="en-US"/>
              <a:t> arises when there are two or more shortest descriptions</a:t>
            </a:r>
          </a:p>
          <a:p>
            <a:r>
              <a:rPr lang="en-US"/>
              <a:t>The length in bits of the shortest possible description of any object is called that object</a:t>
            </a:r>
            <a:r>
              <a:rPr lang="en-GB"/>
              <a:t>’s </a:t>
            </a:r>
            <a:r>
              <a:rPr lang="en-GB" b="1" i="1"/>
              <a:t>Kolmogorov complexity</a:t>
            </a:r>
            <a:endParaRPr lang="en-US" b="1"/>
          </a:p>
        </p:txBody>
      </p:sp>
      <p:pic>
        <p:nvPicPr>
          <p:cNvPr id="5" name="Picture 4"/>
          <p:cNvPicPr>
            <a:picLocks noChangeAspect="1"/>
          </p:cNvPicPr>
          <p:nvPr/>
        </p:nvPicPr>
        <p:blipFill>
          <a:blip r:embed="rId3"/>
          <a:stretch>
            <a:fillRect/>
          </a:stretch>
        </p:blipFill>
        <p:spPr>
          <a:xfrm>
            <a:off x="339264" y="1417638"/>
            <a:ext cx="3283871" cy="4708525"/>
          </a:xfrm>
          <a:prstGeom prst="rect">
            <a:avLst/>
          </a:prstGeom>
        </p:spPr>
      </p:pic>
      <p:pic>
        <p:nvPicPr>
          <p:cNvPr id="4" name="Picture 3">
            <a:extLst>
              <a:ext uri="{FF2B5EF4-FFF2-40B4-BE49-F238E27FC236}">
                <a16:creationId xmlns:a16="http://schemas.microsoft.com/office/drawing/2014/main" id="{A3825D2B-44ED-3FFF-7008-1C1F3EA3DF9A}"/>
              </a:ext>
            </a:extLst>
          </p:cNvPr>
          <p:cNvPicPr>
            <a:picLocks noChangeAspect="1"/>
          </p:cNvPicPr>
          <p:nvPr/>
        </p:nvPicPr>
        <p:blipFill>
          <a:blip r:embed="rId4"/>
          <a:stretch>
            <a:fillRect/>
          </a:stretch>
        </p:blipFill>
        <p:spPr>
          <a:xfrm>
            <a:off x="3841567" y="1417638"/>
            <a:ext cx="3183582" cy="4453567"/>
          </a:xfrm>
          <a:prstGeom prst="rect">
            <a:avLst/>
          </a:prstGeom>
        </p:spPr>
      </p:pic>
      <p:sp>
        <p:nvSpPr>
          <p:cNvPr id="8" name="TextBox 7">
            <a:extLst>
              <a:ext uri="{FF2B5EF4-FFF2-40B4-BE49-F238E27FC236}">
                <a16:creationId xmlns:a16="http://schemas.microsoft.com/office/drawing/2014/main" id="{54B345E3-5E7C-044C-76D6-830B47400EF6}"/>
              </a:ext>
            </a:extLst>
          </p:cNvPr>
          <p:cNvSpPr txBox="1"/>
          <p:nvPr/>
        </p:nvSpPr>
        <p:spPr>
          <a:xfrm>
            <a:off x="339264" y="6285125"/>
            <a:ext cx="11392805" cy="415498"/>
          </a:xfrm>
          <a:prstGeom prst="rect">
            <a:avLst/>
          </a:prstGeom>
          <a:noFill/>
        </p:spPr>
        <p:txBody>
          <a:bodyPr wrap="square">
            <a:spAutoFit/>
          </a:bodyPr>
          <a:lstStyle/>
          <a:p>
            <a:r>
              <a:rPr lang="en-GB" sz="1050" b="0" i="0">
                <a:solidFill>
                  <a:srgbClr val="222222"/>
                </a:solidFill>
                <a:effectLst/>
                <a:latin typeface="verdana" panose="020B0604030504040204" pitchFamily="34" charset="0"/>
              </a:rPr>
              <a:t>Meredith, D. (2012). A geometric language for representing structure in polyphonic music. In Proceedings of the </a:t>
            </a:r>
            <a:r>
              <a:rPr lang="en-GB" sz="1050" b="0" i="0">
                <a:solidFill>
                  <a:srgbClr val="550000"/>
                </a:solidFill>
                <a:effectLst/>
                <a:latin typeface="verdana" panose="020B0604030504040204" pitchFamily="34" charset="0"/>
                <a:hlinkClick r:id="rId5"/>
              </a:rPr>
              <a:t>13th International Society for Music Information Retrieval Conference (ISMIR 2012)</a:t>
            </a:r>
            <a:r>
              <a:rPr lang="en-GB" sz="1050" b="0" i="0">
                <a:solidFill>
                  <a:srgbClr val="222222"/>
                </a:solidFill>
                <a:effectLst/>
                <a:latin typeface="verdana" panose="020B0604030504040204" pitchFamily="34" charset="0"/>
              </a:rPr>
              <a:t> (8-12 October 2012), Porto, Portugal, pp. 133-138. [</a:t>
            </a:r>
            <a:r>
              <a:rPr lang="en-GB" sz="1050" b="0" i="0">
                <a:solidFill>
                  <a:srgbClr val="550000"/>
                </a:solidFill>
                <a:effectLst/>
                <a:latin typeface="verdana" panose="020B0604030504040204" pitchFamily="34" charset="0"/>
                <a:hlinkClick r:id="rId6"/>
              </a:rPr>
              <a:t>Full paper</a:t>
            </a:r>
            <a:r>
              <a:rPr lang="en-GB" sz="1050" b="0" i="0">
                <a:solidFill>
                  <a:srgbClr val="222222"/>
                </a:solidFill>
                <a:effectLst/>
                <a:latin typeface="verdana" panose="020B0604030504040204" pitchFamily="34" charset="0"/>
              </a:rPr>
              <a:t>] [</a:t>
            </a:r>
            <a:r>
              <a:rPr lang="en-GB" sz="1050" b="0" i="0">
                <a:solidFill>
                  <a:srgbClr val="550000"/>
                </a:solidFill>
                <a:effectLst/>
                <a:latin typeface="verdana" panose="020B0604030504040204" pitchFamily="34" charset="0"/>
                <a:hlinkClick r:id="rId7"/>
              </a:rPr>
              <a:t>Online publication</a:t>
            </a:r>
            <a:r>
              <a:rPr lang="en-GB" sz="1050" b="0" i="0">
                <a:solidFill>
                  <a:srgbClr val="222222"/>
                </a:solidFill>
                <a:effectLst/>
                <a:latin typeface="verdana" panose="020B0604030504040204" pitchFamily="34" charset="0"/>
              </a:rPr>
              <a:t>]</a:t>
            </a:r>
            <a:endParaRPr lang="en-US" sz="1050"/>
          </a:p>
        </p:txBody>
      </p:sp>
    </p:spTree>
    <p:extLst>
      <p:ext uri="{BB962C8B-B14F-4D97-AF65-F5344CB8AC3E}">
        <p14:creationId xmlns:p14="http://schemas.microsoft.com/office/powerpoint/2010/main" val="28496780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Switches</a:t>
            </a:r>
          </a:p>
        </p:txBody>
      </p:sp>
      <p:sp>
        <p:nvSpPr>
          <p:cNvPr id="5" name="Content Placeholder 4"/>
          <p:cNvSpPr>
            <a:spLocks noGrp="1"/>
          </p:cNvSpPr>
          <p:nvPr>
            <p:ph sz="half" idx="1"/>
          </p:nvPr>
        </p:nvSpPr>
        <p:spPr>
          <a:xfrm>
            <a:off x="1981200" y="1600201"/>
            <a:ext cx="4038600" cy="4956897"/>
          </a:xfrm>
        </p:spPr>
        <p:txBody>
          <a:bodyPr>
            <a:normAutofit fontScale="92500" lnSpcReduction="20000"/>
          </a:bodyPr>
          <a:lstStyle/>
          <a:p>
            <a:r>
              <a:rPr lang="en-US" sz="900"/>
              <a:t>-a	Basic algorithm to use. Possible values are: SIA, SIATEC, COSIATEC, SIATECCompress, Forth, RecurSIA. Default is COSIATEC.</a:t>
            </a:r>
          </a:p>
          <a:p>
            <a:r>
              <a:rPr lang="en-US" sz="900"/>
              <a:t>-i	Path to input file (REQUIRED).</a:t>
            </a:r>
          </a:p>
          <a:p>
            <a:r>
              <a:rPr lang="en-US" sz="900"/>
              <a:t>-o	Path to output directory. Default is same directory as input file.</a:t>
            </a:r>
          </a:p>
          <a:p>
            <a:r>
              <a:rPr lang="en-US" sz="900"/>
              <a:t>-d	If present, then use morphetic (diatonic) pitch instead of chromatic pitch. If morphetic pitch is not available in the input data (e.g., MIDI format), then input data is pitch-spelt using the PS13s1 algorithm.</a:t>
            </a:r>
          </a:p>
          <a:p>
            <a:r>
              <a:rPr lang="en-US" sz="900"/>
              <a:t>-h	Help. If present, then this help screen to be printed. This happens if the program is called with no arguments or if it is unable to determine the values of all necessary parameters from the arguments provided.</a:t>
            </a:r>
          </a:p>
          <a:p>
            <a:r>
              <a:rPr lang="en-US" sz="900"/>
              <a:t>-m	If present, generates output in MIREX format.</a:t>
            </a:r>
          </a:p>
          <a:p>
            <a:r>
              <a:rPr lang="en-US" sz="900"/>
              <a:t>-ct	If present, uses Collins' compactness trawler, as used in his SIACT and SIARCT-CFP algorithms.</a:t>
            </a:r>
          </a:p>
          <a:p>
            <a:r>
              <a:rPr lang="en-US" sz="900"/>
              <a:t>-cta	The variable which Collins et al call 'a'. It is the minimum compactness permitted in the trawled patterns.</a:t>
            </a:r>
          </a:p>
          <a:p>
            <a:r>
              <a:rPr lang="en-US" sz="900"/>
              <a:t>-ctb	The variable which Collins et al call 'b'. It is the minimum size of the patterns trawled by the compactness trawler.</a:t>
            </a:r>
          </a:p>
          <a:p>
            <a:r>
              <a:rPr lang="en-US" sz="900"/>
              <a:t>-rsd	If present, limits SIA to r superdiagonals, as used in Collins' SIAR algorithm. Number of superdiagonals determined by the -rswitch.</a:t>
            </a:r>
          </a:p>
          <a:p>
            <a:r>
              <a:rPr lang="en-US" sz="900"/>
              <a:t>-r	Number of superdiagonals to analyse if limited with -rsd switch. Default value is 1.</a:t>
            </a:r>
          </a:p>
          <a:p>
            <a:r>
              <a:rPr lang="en-US" sz="900"/>
              <a:t>-rrt	If present, redundant translators are removed.</a:t>
            </a:r>
          </a:p>
          <a:p>
            <a:r>
              <a:rPr lang="en-US" sz="900"/>
              <a:t>-minc	Threshold value for minimum TEC compactness (default is 0.0).</a:t>
            </a:r>
          </a:p>
          <a:p>
            <a:r>
              <a:rPr lang="en-US" sz="900"/>
              <a:t>-min	Minimum allowed pattern size. Default is 0.</a:t>
            </a:r>
          </a:p>
          <a:p>
            <a:r>
              <a:rPr lang="en-US" sz="900"/>
              <a:t>-max	Maximum allowed pattern size. Default is 0, which means that patterns of all sizes are allowed.</a:t>
            </a:r>
          </a:p>
          <a:p>
            <a:r>
              <a:rPr lang="en-US" sz="900"/>
              <a:t>-merge	If present, TECs are merged.</a:t>
            </a:r>
          </a:p>
          <a:p>
            <a:r>
              <a:rPr lang="en-US" sz="900"/>
              <a:t>-minm	Minimum match size if TECs are merged. Default value is 5.</a:t>
            </a:r>
          </a:p>
          <a:p>
            <a:r>
              <a:rPr lang="en-US" sz="900"/>
              <a:t>-spins	Number of iterations if TECs are merged. Default value is 10.</a:t>
            </a:r>
          </a:p>
        </p:txBody>
      </p:sp>
      <p:sp>
        <p:nvSpPr>
          <p:cNvPr id="6" name="Content Placeholder 5"/>
          <p:cNvSpPr>
            <a:spLocks noGrp="1"/>
          </p:cNvSpPr>
          <p:nvPr>
            <p:ph sz="half" idx="2"/>
          </p:nvPr>
        </p:nvSpPr>
        <p:spPr>
          <a:xfrm>
            <a:off x="6172200" y="1600201"/>
            <a:ext cx="4038600" cy="4956897"/>
          </a:xfrm>
        </p:spPr>
        <p:txBody>
          <a:bodyPr>
            <a:normAutofit fontScale="92500"/>
          </a:bodyPr>
          <a:lstStyle/>
          <a:p>
            <a:r>
              <a:rPr lang="en-US" sz="900"/>
              <a:t>-no10	If present, channel 10 (drum channel) is removed if input is in MIDI format.</a:t>
            </a:r>
          </a:p>
          <a:p>
            <a:r>
              <a:rPr lang="en-US" sz="900"/>
              <a:t>-draw	If present, generates an image file containing a visualization of the analysis.</a:t>
            </a:r>
          </a:p>
          <a:p>
            <a:r>
              <a:rPr lang="en-US" sz="900"/>
              <a:t>-crlow	Minimum compression ratio in Forth's algorithm. Default is 0.2.</a:t>
            </a:r>
          </a:p>
          <a:p>
            <a:r>
              <a:rPr lang="en-US" sz="900"/>
              <a:t>-crhi	Maximum compression ratio in Forth's algorithm. Default is 1.0.</a:t>
            </a:r>
          </a:p>
          <a:p>
            <a:r>
              <a:rPr lang="en-US" sz="900"/>
              <a:t>-comlow	Minimum compactness threshold in Forth's algorithm. Default is 0.2</a:t>
            </a:r>
          </a:p>
          <a:p>
            <a:r>
              <a:rPr lang="en-US" sz="900"/>
              <a:t>-comhi	Maximum compactness threshold in Forth's algorithm. Default is 1,0</a:t>
            </a:r>
          </a:p>
          <a:p>
            <a:r>
              <a:rPr lang="en-US" sz="900"/>
              <a:t>-cmin	c_min threshold in Forth's algorithm. Default is 15</a:t>
            </a:r>
          </a:p>
          <a:p>
            <a:r>
              <a:rPr lang="en-US" sz="900"/>
              <a:t>-sigmin	sigma_min threshold in Forth's algorithm. Default is 0.5.</a:t>
            </a:r>
          </a:p>
          <a:p>
            <a:r>
              <a:rPr lang="en-US" sz="900"/>
              <a:t>-bbcomp	If present, use bounding-box compactness in Forth's algorithm instead of within-voice segment compactness.</a:t>
            </a:r>
          </a:p>
          <a:p>
            <a:r>
              <a:rPr lang="en-US" sz="900"/>
              <a:t>-nodate	If present, then does not append date to output directory names.</a:t>
            </a:r>
          </a:p>
          <a:p>
            <a:r>
              <a:rPr lang="en-US" sz="900"/>
              <a:t>-bbmode	If present, then uses BB mode when generating output in MIREX format.</a:t>
            </a:r>
          </a:p>
          <a:p>
            <a:r>
              <a:rPr lang="en-US" sz="900"/>
              <a:t>-segmode	If present, then uses Segment mode when generating output in MIREX format.</a:t>
            </a:r>
          </a:p>
          <a:p>
            <a:r>
              <a:rPr lang="en-US" sz="900"/>
              <a:t>-out	If present, overrides -o and prints a single output encoding to the given path.</a:t>
            </a:r>
          </a:p>
          <a:p>
            <a:r>
              <a:rPr lang="en-US" sz="900"/>
              <a:t>-top	If present, limits output to top N patterns.</a:t>
            </a:r>
          </a:p>
          <a:p>
            <a:r>
              <a:rPr lang="en-US" sz="900"/>
              <a:t>-recalg	If RecurSIA is main algorithm used, then value of this switch determines which basic algorithm is used on each pattern. Possible values are COSIATEC, SIATECCompress or Forth.</a:t>
            </a:r>
          </a:p>
          <a:p>
            <a:r>
              <a:rPr lang="en-US" sz="900"/>
              <a:t>-sortpat	When using COSIATEC, getBestTEC sorts TECs with preference given to TECs with larger patterns.</a:t>
            </a:r>
          </a:p>
          <a:p>
            <a:endParaRPr lang="en-US" sz="900"/>
          </a:p>
        </p:txBody>
      </p:sp>
    </p:spTree>
    <p:extLst>
      <p:ext uri="{BB962C8B-B14F-4D97-AF65-F5344CB8AC3E}">
        <p14:creationId xmlns:p14="http://schemas.microsoft.com/office/powerpoint/2010/main" val="21951457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5C846-5CEC-071A-7F48-DCA9598B0147}"/>
              </a:ext>
            </a:extLst>
          </p:cNvPr>
          <p:cNvSpPr>
            <a:spLocks noGrp="1"/>
          </p:cNvSpPr>
          <p:nvPr>
            <p:ph type="title"/>
          </p:nvPr>
        </p:nvSpPr>
        <p:spPr/>
        <p:txBody>
          <a:bodyPr/>
          <a:lstStyle/>
          <a:p>
            <a:r>
              <a:rPr lang="en-US"/>
              <a:t>END</a:t>
            </a:r>
          </a:p>
        </p:txBody>
      </p:sp>
      <p:sp>
        <p:nvSpPr>
          <p:cNvPr id="3" name="Content Placeholder 2">
            <a:extLst>
              <a:ext uri="{FF2B5EF4-FFF2-40B4-BE49-F238E27FC236}">
                <a16:creationId xmlns:a16="http://schemas.microsoft.com/office/drawing/2014/main" id="{75DC6EAB-388B-03FD-CAC9-DDE9E491EFA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81163FCF-85C7-DA25-671D-A8EA0B3D26D9}"/>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5141130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69476"/>
            <a:ext cx="3338354" cy="1389677"/>
          </a:xfrm>
        </p:spPr>
        <p:txBody>
          <a:bodyPr>
            <a:normAutofit fontScale="90000"/>
          </a:bodyPr>
          <a:lstStyle/>
          <a:p>
            <a:r>
              <a:rPr lang="en-US"/>
              <a:t>Prelude in C minor from WTCII</a:t>
            </a:r>
            <a:br>
              <a:rPr lang="en-US"/>
            </a:br>
            <a:r>
              <a:rPr lang="en-US"/>
              <a:t>BWV871</a:t>
            </a:r>
          </a:p>
        </p:txBody>
      </p:sp>
      <p:pic>
        <p:nvPicPr>
          <p:cNvPr id="4" name="Picture 3" descr="scor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1790" y="0"/>
            <a:ext cx="4846211" cy="6858000"/>
          </a:xfrm>
          <a:prstGeom prst="rect">
            <a:avLst/>
          </a:prstGeom>
        </p:spPr>
      </p:pic>
      <p:pic>
        <p:nvPicPr>
          <p:cNvPr id="5" name="1-03 The Well-Tempered Clavier, Book 2_ Prelude No. 2 in C Minor, BWV 87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7088" y="4034707"/>
            <a:ext cx="812800" cy="812800"/>
          </a:xfrm>
          <a:prstGeom prst="rect">
            <a:avLst/>
          </a:prstGeom>
        </p:spPr>
      </p:pic>
    </p:spTree>
    <p:extLst>
      <p:ext uri="{BB962C8B-B14F-4D97-AF65-F5344CB8AC3E}">
        <p14:creationId xmlns:p14="http://schemas.microsoft.com/office/powerpoint/2010/main" val="531403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6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800337"/>
          </a:xfrm>
        </p:spPr>
        <p:txBody>
          <a:bodyPr/>
          <a:lstStyle/>
          <a:p>
            <a:r>
              <a:rPr lang="en-US"/>
              <a:t>Combining switches</a:t>
            </a:r>
          </a:p>
        </p:txBody>
      </p:sp>
      <p:sp>
        <p:nvSpPr>
          <p:cNvPr id="3" name="Content Placeholder 2"/>
          <p:cNvSpPr>
            <a:spLocks noGrp="1"/>
          </p:cNvSpPr>
          <p:nvPr>
            <p:ph idx="1"/>
          </p:nvPr>
        </p:nvSpPr>
        <p:spPr>
          <a:xfrm>
            <a:off x="1981200" y="3928351"/>
            <a:ext cx="8229600" cy="2540137"/>
          </a:xfrm>
        </p:spPr>
        <p:txBody>
          <a:bodyPr>
            <a:normAutofit fontScale="32500" lnSpcReduction="20000"/>
          </a:bodyPr>
          <a:lstStyle/>
          <a:p>
            <a:r>
              <a:rPr lang="en-US"/>
              <a:t>-a COSIATEC -ct -rrt -minc 0.5 -min 0 -no10 -draw -d </a:t>
            </a:r>
          </a:p>
          <a:p>
            <a:r>
              <a:rPr lang="en-US"/>
              <a:t>numberOfNotes 692</a:t>
            </a:r>
          </a:p>
          <a:p>
            <a:r>
              <a:rPr lang="en-US"/>
              <a:t>compressionRatio 2.283828382838284</a:t>
            </a:r>
          </a:p>
          <a:p>
            <a:r>
              <a:rPr lang="en-US"/>
              <a:t>runningTime 3661</a:t>
            </a:r>
          </a:p>
          <a:p>
            <a:r>
              <a:rPr lang="en-US"/>
              <a:t>encodingLength 303</a:t>
            </a:r>
          </a:p>
          <a:p>
            <a:r>
              <a:rPr lang="en-US"/>
              <a:t>encodingLengthWithoutResidualPointSet 231</a:t>
            </a:r>
          </a:p>
          <a:p>
            <a:r>
              <a:rPr lang="en-US"/>
              <a:t>numberOfResidualPoints 72</a:t>
            </a:r>
          </a:p>
          <a:p>
            <a:r>
              <a:rPr lang="en-US"/>
              <a:t>percentageOfResidualPoints 10.404624277456648</a:t>
            </a:r>
          </a:p>
          <a:p>
            <a:r>
              <a:rPr lang="en-US"/>
              <a:t>compressionRatioWithoutResidualPointSet 2.683982683982684</a:t>
            </a:r>
          </a:p>
          <a:p>
            <a:r>
              <a:rPr lang="en-US"/>
              <a:t>numberOfTECs 26</a:t>
            </a:r>
          </a:p>
          <a:p>
            <a:r>
              <a:rPr lang="en-US"/>
              <a:t>isDiatonic true</a:t>
            </a:r>
          </a:p>
          <a:p>
            <a:endParaRPr lang="en-US"/>
          </a:p>
        </p:txBody>
      </p:sp>
      <p:pic>
        <p:nvPicPr>
          <p:cNvPr id="4" name="Picture 3"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74975"/>
            <a:ext cx="9144000" cy="2546350"/>
          </a:xfrm>
          <a:prstGeom prst="rect">
            <a:avLst/>
          </a:prstGeom>
        </p:spPr>
      </p:pic>
    </p:spTree>
    <p:extLst>
      <p:ext uri="{BB962C8B-B14F-4D97-AF65-F5344CB8AC3E}">
        <p14:creationId xmlns:p14="http://schemas.microsoft.com/office/powerpoint/2010/main" val="40408971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10421"/>
            <a:ext cx="8229600" cy="1143000"/>
          </a:xfrm>
        </p:spPr>
        <p:txBody>
          <a:bodyPr>
            <a:normAutofit fontScale="90000"/>
          </a:bodyPr>
          <a:lstStyle/>
          <a:p>
            <a:r>
              <a:rPr lang="en-US"/>
              <a:t>Input point set</a:t>
            </a:r>
            <a:br>
              <a:rPr lang="en-US"/>
            </a:br>
            <a:r>
              <a:rPr lang="en-US"/>
              <a:t>(Prelude in C minor from WTC II </a:t>
            </a:r>
            <a:br>
              <a:rPr lang="en-US"/>
            </a:br>
            <a:r>
              <a:rPr lang="en-US"/>
              <a:t>BWV 871)</a:t>
            </a:r>
          </a:p>
        </p:txBody>
      </p:sp>
      <p:pic>
        <p:nvPicPr>
          <p:cNvPr id="4" name="Picture 3"/>
          <p:cNvPicPr>
            <a:picLocks noChangeAspect="1"/>
          </p:cNvPicPr>
          <p:nvPr/>
        </p:nvPicPr>
        <p:blipFill>
          <a:blip r:embed="rId4"/>
          <a:stretch>
            <a:fillRect/>
          </a:stretch>
        </p:blipFill>
        <p:spPr>
          <a:xfrm>
            <a:off x="1524000" y="2298701"/>
            <a:ext cx="9144000" cy="2241755"/>
          </a:xfrm>
          <a:prstGeom prst="rect">
            <a:avLst/>
          </a:prstGeom>
        </p:spPr>
      </p:pic>
      <p:pic>
        <p:nvPicPr>
          <p:cNvPr id="5" name="1-03 The Well-Tempered Clavier, Book 2_ Prelude No. 2 in C Minor, BWV 87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4847507"/>
            <a:ext cx="812800" cy="812800"/>
          </a:xfrm>
          <a:prstGeom prst="rect">
            <a:avLst/>
          </a:prstGeom>
        </p:spPr>
      </p:pic>
    </p:spTree>
    <p:extLst>
      <p:ext uri="{BB962C8B-B14F-4D97-AF65-F5344CB8AC3E}">
        <p14:creationId xmlns:p14="http://schemas.microsoft.com/office/powerpoint/2010/main" val="1832857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6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SIA</a:t>
            </a:r>
          </a:p>
        </p:txBody>
      </p:sp>
      <p:sp>
        <p:nvSpPr>
          <p:cNvPr id="3" name="Content Placeholder 2"/>
          <p:cNvSpPr>
            <a:spLocks noGrp="1"/>
          </p:cNvSpPr>
          <p:nvPr>
            <p:ph idx="1"/>
          </p:nvPr>
        </p:nvSpPr>
        <p:spPr>
          <a:xfrm>
            <a:off x="1981200" y="4140929"/>
            <a:ext cx="8229600" cy="1985234"/>
          </a:xfrm>
        </p:spPr>
        <p:txBody>
          <a:bodyPr>
            <a:normAutofit fontScale="62500" lnSpcReduction="20000"/>
          </a:bodyPr>
          <a:lstStyle/>
          <a:p>
            <a:r>
              <a:rPr lang="en-US"/>
              <a:t>numberOfNotes 692</a:t>
            </a:r>
          </a:p>
          <a:p>
            <a:r>
              <a:rPr lang="en-US"/>
              <a:t>compressionRatio 0.002737136053856712</a:t>
            </a:r>
          </a:p>
          <a:p>
            <a:r>
              <a:rPr lang="en-US"/>
              <a:t>runningTime 1021</a:t>
            </a:r>
          </a:p>
          <a:p>
            <a:r>
              <a:rPr lang="en-US"/>
              <a:t>encodingLength 252819</a:t>
            </a:r>
          </a:p>
          <a:p>
            <a:r>
              <a:rPr lang="en-US"/>
              <a:t>numberOfTECs 13947</a:t>
            </a:r>
          </a:p>
          <a:p>
            <a:r>
              <a:rPr lang="en-US"/>
              <a:t>isDiatonic true</a:t>
            </a:r>
          </a:p>
        </p:txBody>
      </p:sp>
      <p:pic>
        <p:nvPicPr>
          <p:cNvPr id="6" name="Picture 5"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55571"/>
            <a:ext cx="9144000" cy="2546350"/>
          </a:xfrm>
          <a:prstGeom prst="rect">
            <a:avLst/>
          </a:prstGeom>
        </p:spPr>
      </p:pic>
    </p:spTree>
    <p:extLst>
      <p:ext uri="{BB962C8B-B14F-4D97-AF65-F5344CB8AC3E}">
        <p14:creationId xmlns:p14="http://schemas.microsoft.com/office/powerpoint/2010/main" val="32573172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59410"/>
          </a:xfrm>
        </p:spPr>
        <p:txBody>
          <a:bodyPr/>
          <a:lstStyle/>
          <a:p>
            <a:r>
              <a:rPr lang="en-US"/>
              <a:t>SIATEC</a:t>
            </a:r>
          </a:p>
        </p:txBody>
      </p:sp>
      <p:sp>
        <p:nvSpPr>
          <p:cNvPr id="3" name="Content Placeholder 2"/>
          <p:cNvSpPr>
            <a:spLocks noGrp="1"/>
          </p:cNvSpPr>
          <p:nvPr>
            <p:ph idx="1"/>
          </p:nvPr>
        </p:nvSpPr>
        <p:spPr>
          <a:xfrm>
            <a:off x="1981200" y="3680399"/>
            <a:ext cx="8229600" cy="2891467"/>
          </a:xfrm>
        </p:spPr>
        <p:txBody>
          <a:bodyPr>
            <a:normAutofit fontScale="85000" lnSpcReduction="20000"/>
          </a:bodyPr>
          <a:lstStyle/>
          <a:p>
            <a:r>
              <a:rPr lang="en-US"/>
              <a:t>numberOfNotes 692</a:t>
            </a:r>
          </a:p>
          <a:p>
            <a:r>
              <a:rPr lang="en-US"/>
              <a:t>compressionRatio 0.0024844809696656363</a:t>
            </a:r>
          </a:p>
          <a:p>
            <a:r>
              <a:rPr lang="en-US"/>
              <a:t>runningTime 3401</a:t>
            </a:r>
          </a:p>
          <a:p>
            <a:r>
              <a:rPr lang="en-US"/>
              <a:t>encodingLength 278529</a:t>
            </a:r>
          </a:p>
          <a:p>
            <a:r>
              <a:rPr lang="en-US"/>
              <a:t>encodingLengthWithoutResidualPointSet 278529</a:t>
            </a:r>
          </a:p>
          <a:p>
            <a:r>
              <a:rPr lang="en-US"/>
              <a:t>numberOfTECs 13079</a:t>
            </a:r>
          </a:p>
          <a:p>
            <a:r>
              <a:rPr lang="en-US"/>
              <a:t>isDiatonic true</a:t>
            </a:r>
          </a:p>
        </p:txBody>
      </p:sp>
      <p:pic>
        <p:nvPicPr>
          <p:cNvPr id="5" name="Picture 4"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34048"/>
            <a:ext cx="9144000" cy="2546350"/>
          </a:xfrm>
          <a:prstGeom prst="rect">
            <a:avLst/>
          </a:prstGeom>
        </p:spPr>
      </p:pic>
    </p:spTree>
    <p:extLst>
      <p:ext uri="{BB962C8B-B14F-4D97-AF65-F5344CB8AC3E}">
        <p14:creationId xmlns:p14="http://schemas.microsoft.com/office/powerpoint/2010/main" val="17548169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887223"/>
          </a:xfrm>
        </p:spPr>
        <p:txBody>
          <a:bodyPr/>
          <a:lstStyle/>
          <a:p>
            <a:r>
              <a:rPr lang="en-US"/>
              <a:t>COSIATEC</a:t>
            </a:r>
          </a:p>
        </p:txBody>
      </p:sp>
      <p:sp>
        <p:nvSpPr>
          <p:cNvPr id="3" name="Content Placeholder 2"/>
          <p:cNvSpPr>
            <a:spLocks noGrp="1"/>
          </p:cNvSpPr>
          <p:nvPr>
            <p:ph idx="1"/>
          </p:nvPr>
        </p:nvSpPr>
        <p:spPr>
          <a:xfrm>
            <a:off x="1981200" y="3708212"/>
            <a:ext cx="8229600" cy="2943525"/>
          </a:xfrm>
        </p:spPr>
        <p:txBody>
          <a:bodyPr>
            <a:normAutofit fontScale="62500" lnSpcReduction="20000"/>
          </a:bodyPr>
          <a:lstStyle/>
          <a:p>
            <a:r>
              <a:rPr lang="en-US"/>
              <a:t>numberOfNotes 692</a:t>
            </a:r>
          </a:p>
          <a:p>
            <a:r>
              <a:rPr lang="en-US"/>
              <a:t>compressionRatio 2.276315789473684</a:t>
            </a:r>
          </a:p>
          <a:p>
            <a:r>
              <a:rPr lang="en-US"/>
              <a:t>runningTime 13813</a:t>
            </a:r>
          </a:p>
          <a:p>
            <a:r>
              <a:rPr lang="en-US"/>
              <a:t>encodingLength 304</a:t>
            </a:r>
          </a:p>
          <a:p>
            <a:r>
              <a:rPr lang="en-US"/>
              <a:t>encodingLengthWithoutResidualPointSet 279</a:t>
            </a:r>
          </a:p>
          <a:p>
            <a:r>
              <a:rPr lang="en-US"/>
              <a:t>numberOfResidualPoints 25</a:t>
            </a:r>
          </a:p>
          <a:p>
            <a:r>
              <a:rPr lang="en-US"/>
              <a:t>percentageOfResidualPoints 3.61271676300578</a:t>
            </a:r>
          </a:p>
          <a:p>
            <a:r>
              <a:rPr lang="en-US"/>
              <a:t>compressionRatioWithoutResidualPointSet 2.390681003584229</a:t>
            </a:r>
          </a:p>
          <a:p>
            <a:r>
              <a:rPr lang="en-US"/>
              <a:t>numberOfTECs 37</a:t>
            </a:r>
          </a:p>
        </p:txBody>
      </p:sp>
      <p:pic>
        <p:nvPicPr>
          <p:cNvPr id="4" name="Picture 3"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61861"/>
            <a:ext cx="9144000" cy="2546350"/>
          </a:xfrm>
          <a:prstGeom prst="rect">
            <a:avLst/>
          </a:prstGeom>
        </p:spPr>
      </p:pic>
    </p:spTree>
    <p:extLst>
      <p:ext uri="{BB962C8B-B14F-4D97-AF65-F5344CB8AC3E}">
        <p14:creationId xmlns:p14="http://schemas.microsoft.com/office/powerpoint/2010/main" val="27386067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SIATECCompress</a:t>
            </a:r>
          </a:p>
        </p:txBody>
      </p:sp>
      <p:sp>
        <p:nvSpPr>
          <p:cNvPr id="3" name="Content Placeholder 2"/>
          <p:cNvSpPr>
            <a:spLocks noGrp="1"/>
          </p:cNvSpPr>
          <p:nvPr>
            <p:ph idx="1"/>
          </p:nvPr>
        </p:nvSpPr>
        <p:spPr>
          <a:xfrm>
            <a:off x="1981200" y="3972656"/>
            <a:ext cx="8229600" cy="2552250"/>
          </a:xfrm>
        </p:spPr>
        <p:txBody>
          <a:bodyPr>
            <a:normAutofit fontScale="40000" lnSpcReduction="20000"/>
          </a:bodyPr>
          <a:lstStyle/>
          <a:p>
            <a:r>
              <a:rPr lang="en-US"/>
              <a:t>numberOfNotes 692</a:t>
            </a:r>
          </a:p>
          <a:p>
            <a:r>
              <a:rPr lang="en-US"/>
              <a:t>compressionRatio 1.3568627450980393</a:t>
            </a:r>
          </a:p>
          <a:p>
            <a:r>
              <a:rPr lang="en-US"/>
              <a:t>runningTime 7271</a:t>
            </a:r>
          </a:p>
          <a:p>
            <a:r>
              <a:rPr lang="en-US"/>
              <a:t>encodingLength 510</a:t>
            </a:r>
          </a:p>
          <a:p>
            <a:r>
              <a:rPr lang="en-US"/>
              <a:t>encodingLengthWithoutResidualPointSet 422</a:t>
            </a:r>
          </a:p>
          <a:p>
            <a:r>
              <a:rPr lang="en-US"/>
              <a:t>numberOfResidualPoints 88</a:t>
            </a:r>
          </a:p>
          <a:p>
            <a:r>
              <a:rPr lang="en-US"/>
              <a:t>percentageOfResidualPoints 12.716763005780347</a:t>
            </a:r>
          </a:p>
          <a:p>
            <a:r>
              <a:rPr lang="en-US"/>
              <a:t>compressionRatioWithoutResidualPointSet 1.4312796208530805</a:t>
            </a:r>
          </a:p>
          <a:p>
            <a:r>
              <a:rPr lang="en-US"/>
              <a:t>numberOfTECs 29</a:t>
            </a:r>
          </a:p>
          <a:p>
            <a:r>
              <a:rPr lang="en-US"/>
              <a:t>isDiatonic true</a:t>
            </a:r>
          </a:p>
        </p:txBody>
      </p:sp>
      <p:pic>
        <p:nvPicPr>
          <p:cNvPr id="4" name="Picture 3"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11266"/>
            <a:ext cx="9144000" cy="2546350"/>
          </a:xfrm>
          <a:prstGeom prst="rect">
            <a:avLst/>
          </a:prstGeom>
        </p:spPr>
      </p:pic>
    </p:spTree>
    <p:extLst>
      <p:ext uri="{BB962C8B-B14F-4D97-AF65-F5344CB8AC3E}">
        <p14:creationId xmlns:p14="http://schemas.microsoft.com/office/powerpoint/2010/main" val="21704877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00608"/>
          </a:xfrm>
        </p:spPr>
        <p:txBody>
          <a:bodyPr/>
          <a:lstStyle/>
          <a:p>
            <a:r>
              <a:rPr lang="en-US"/>
              <a:t>Forth</a:t>
            </a:r>
          </a:p>
        </p:txBody>
      </p:sp>
      <p:sp>
        <p:nvSpPr>
          <p:cNvPr id="3" name="Content Placeholder 2"/>
          <p:cNvSpPr>
            <a:spLocks noGrp="1"/>
          </p:cNvSpPr>
          <p:nvPr>
            <p:ph idx="1"/>
          </p:nvPr>
        </p:nvSpPr>
        <p:spPr>
          <a:xfrm>
            <a:off x="1981200" y="3721596"/>
            <a:ext cx="8229600" cy="3027488"/>
          </a:xfrm>
        </p:spPr>
        <p:txBody>
          <a:bodyPr>
            <a:normAutofit fontScale="55000" lnSpcReduction="20000"/>
          </a:bodyPr>
          <a:lstStyle/>
          <a:p>
            <a:r>
              <a:rPr lang="en-US"/>
              <a:t>numberOfNotes 692</a:t>
            </a:r>
          </a:p>
          <a:p>
            <a:r>
              <a:rPr lang="en-US"/>
              <a:t>compressionRatio 0.9153439153439153</a:t>
            </a:r>
          </a:p>
          <a:p>
            <a:r>
              <a:rPr lang="en-US"/>
              <a:t>runningTime 4842</a:t>
            </a:r>
          </a:p>
          <a:p>
            <a:r>
              <a:rPr lang="en-US"/>
              <a:t>encodingLength 756</a:t>
            </a:r>
          </a:p>
          <a:p>
            <a:r>
              <a:rPr lang="en-US"/>
              <a:t>encodingLengthWithoutResidualPointSet 726</a:t>
            </a:r>
          </a:p>
          <a:p>
            <a:r>
              <a:rPr lang="en-US"/>
              <a:t>numberOfResidualPoints 30</a:t>
            </a:r>
          </a:p>
          <a:p>
            <a:r>
              <a:rPr lang="en-US"/>
              <a:t>percentageOfResidualPoints 4.335260115606936</a:t>
            </a:r>
          </a:p>
          <a:p>
            <a:r>
              <a:rPr lang="en-US"/>
              <a:t>compressionRatioWithoutResidualPointSet 0.9118457300275482</a:t>
            </a:r>
          </a:p>
          <a:p>
            <a:r>
              <a:rPr lang="en-US"/>
              <a:t>numberOfTECs 11</a:t>
            </a:r>
          </a:p>
          <a:p>
            <a:r>
              <a:rPr lang="en-US"/>
              <a:t>isDiatonic true</a:t>
            </a:r>
          </a:p>
        </p:txBody>
      </p:sp>
      <p:pic>
        <p:nvPicPr>
          <p:cNvPr id="4" name="Picture 3"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75246"/>
            <a:ext cx="9144000" cy="2546350"/>
          </a:xfrm>
          <a:prstGeom prst="rect">
            <a:avLst/>
          </a:prstGeom>
        </p:spPr>
      </p:pic>
    </p:spTree>
    <p:extLst>
      <p:ext uri="{BB962C8B-B14F-4D97-AF65-F5344CB8AC3E}">
        <p14:creationId xmlns:p14="http://schemas.microsoft.com/office/powerpoint/2010/main" val="2095510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8727"/>
          </a:xfrm>
        </p:spPr>
        <p:txBody>
          <a:bodyPr>
            <a:normAutofit fontScale="90000"/>
          </a:bodyPr>
          <a:lstStyle/>
          <a:p>
            <a:r>
              <a:rPr lang="en-GB" dirty="0"/>
              <a:t>Program length as a measure of complexity</a:t>
            </a:r>
          </a:p>
        </p:txBody>
      </p:sp>
      <p:sp>
        <p:nvSpPr>
          <p:cNvPr id="3" name="Content Placeholder 2"/>
          <p:cNvSpPr>
            <a:spLocks noGrp="1"/>
          </p:cNvSpPr>
          <p:nvPr>
            <p:ph idx="1"/>
          </p:nvPr>
        </p:nvSpPr>
        <p:spPr>
          <a:xfrm>
            <a:off x="4979504" y="2595796"/>
            <a:ext cx="6937513" cy="4042024"/>
          </a:xfrm>
        </p:spPr>
        <p:txBody>
          <a:bodyPr>
            <a:normAutofit fontScale="92500" lnSpcReduction="10000"/>
          </a:bodyPr>
          <a:lstStyle/>
          <a:p>
            <a:r>
              <a:rPr lang="en-GB" dirty="0"/>
              <a:t>Above are two descriptions of the set of 12 points on the left</a:t>
            </a:r>
          </a:p>
          <a:p>
            <a:r>
              <a:rPr lang="en-GB" dirty="0"/>
              <a:t>The upper description just lists the points – it is an </a:t>
            </a:r>
            <a:r>
              <a:rPr lang="en-GB" b="1" i="1" dirty="0"/>
              <a:t>extensional description</a:t>
            </a:r>
            <a:endParaRPr lang="en-GB" i="1" dirty="0"/>
          </a:p>
          <a:p>
            <a:r>
              <a:rPr lang="en-GB" dirty="0"/>
              <a:t>The lower description is a short program that generates the 12 points by specifying a 4-point pattern and then translating that pattern by a set of two vectors</a:t>
            </a:r>
          </a:p>
          <a:p>
            <a:r>
              <a:rPr lang="en-GB" dirty="0"/>
              <a:t>The lower description is </a:t>
            </a:r>
            <a:r>
              <a:rPr lang="en-GB" b="1" i="1" dirty="0"/>
              <a:t>shorter</a:t>
            </a:r>
            <a:r>
              <a:rPr lang="en-GB" dirty="0"/>
              <a:t> and imbues the point set with </a:t>
            </a:r>
            <a:r>
              <a:rPr lang="en-GB" b="1" i="1" dirty="0"/>
              <a:t>meaning</a:t>
            </a:r>
            <a:r>
              <a:rPr lang="en-GB" dirty="0"/>
              <a:t> by exploiting structure, redundancy and symmetry in the data</a:t>
            </a:r>
          </a:p>
        </p:txBody>
      </p:sp>
      <p:pic>
        <p:nvPicPr>
          <p:cNvPr id="5" name="Picture 4"/>
          <p:cNvPicPr>
            <a:picLocks noChangeAspect="1"/>
          </p:cNvPicPr>
          <p:nvPr/>
        </p:nvPicPr>
        <p:blipFill>
          <a:blip r:embed="rId2"/>
          <a:stretch>
            <a:fillRect/>
          </a:stretch>
        </p:blipFill>
        <p:spPr>
          <a:xfrm>
            <a:off x="371061" y="2635552"/>
            <a:ext cx="4117668" cy="4117668"/>
          </a:xfrm>
          <a:prstGeom prst="rect">
            <a:avLst/>
          </a:prstGeom>
        </p:spPr>
      </p:pic>
      <p:sp>
        <p:nvSpPr>
          <p:cNvPr id="6" name="TextBox 5"/>
          <p:cNvSpPr txBox="1"/>
          <p:nvPr/>
        </p:nvSpPr>
        <p:spPr>
          <a:xfrm>
            <a:off x="2180853" y="1217542"/>
            <a:ext cx="8010068" cy="369332"/>
          </a:xfrm>
          <a:prstGeom prst="rect">
            <a:avLst/>
          </a:prstGeom>
          <a:noFill/>
        </p:spPr>
        <p:txBody>
          <a:bodyPr wrap="square" rtlCol="0">
            <a:spAutoFit/>
          </a:bodyPr>
          <a:lstStyle/>
          <a:p>
            <a:pPr defTabSz="457200"/>
            <a:r>
              <a:rPr lang="en-GB" dirty="0">
                <a:solidFill>
                  <a:prstClr val="black"/>
                </a:solidFill>
                <a:latin typeface="Calibri"/>
              </a:rPr>
              <a:t>P(p(0,0),p(0,1),p(1,0),p(1,1),p(2,0),p(2,1),p(2,2),p(2,3),p(3,0),p(3,1),p(3,2),p(3,3))</a:t>
            </a:r>
          </a:p>
        </p:txBody>
      </p:sp>
      <p:sp>
        <p:nvSpPr>
          <p:cNvPr id="7" name="TextBox 6"/>
          <p:cNvSpPr txBox="1"/>
          <p:nvPr/>
        </p:nvSpPr>
        <p:spPr>
          <a:xfrm>
            <a:off x="2180852" y="1641290"/>
            <a:ext cx="8010068" cy="369332"/>
          </a:xfrm>
          <a:prstGeom prst="rect">
            <a:avLst/>
          </a:prstGeom>
          <a:noFill/>
        </p:spPr>
        <p:txBody>
          <a:bodyPr wrap="square" rtlCol="0">
            <a:spAutoFit/>
          </a:bodyPr>
          <a:lstStyle/>
          <a:p>
            <a:pPr defTabSz="457200"/>
            <a:r>
              <a:rPr lang="en-GB" dirty="0">
                <a:solidFill>
                  <a:prstClr val="black"/>
                </a:solidFill>
                <a:latin typeface="Calibri"/>
              </a:rPr>
              <a:t>T(P(p(0,0),p(0,1),p(1,0),p(1,1)),V(v(2,0),v(2,2)))</a:t>
            </a:r>
          </a:p>
        </p:txBody>
      </p:sp>
    </p:spTree>
    <p:extLst>
      <p:ext uri="{BB962C8B-B14F-4D97-AF65-F5344CB8AC3E}">
        <p14:creationId xmlns:p14="http://schemas.microsoft.com/office/powerpoint/2010/main" val="14646471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Switches on Forth’s algorithm</a:t>
            </a:r>
          </a:p>
        </p:txBody>
      </p:sp>
      <p:sp>
        <p:nvSpPr>
          <p:cNvPr id="3" name="Content Placeholder 2"/>
          <p:cNvSpPr>
            <a:spLocks noGrp="1"/>
          </p:cNvSpPr>
          <p:nvPr>
            <p:ph idx="1"/>
          </p:nvPr>
        </p:nvSpPr>
        <p:spPr/>
        <p:txBody>
          <a:bodyPr>
            <a:normAutofit fontScale="92500" lnSpcReduction="10000"/>
          </a:bodyPr>
          <a:lstStyle/>
          <a:p>
            <a:r>
              <a:rPr lang="en-US"/>
              <a:t>-crlow	Minimum compression ratio in Forth's algorithm. Default is 0.2.</a:t>
            </a:r>
          </a:p>
          <a:p>
            <a:r>
              <a:rPr lang="en-US"/>
              <a:t>-crhi	Maximum compression ratio in Forth's algorithm. Default is 1.0.</a:t>
            </a:r>
          </a:p>
          <a:p>
            <a:r>
              <a:rPr lang="en-US"/>
              <a:t>-comlow	Minimum compactness threshold in Forth's algorithm. Default is 0.2</a:t>
            </a:r>
          </a:p>
          <a:p>
            <a:r>
              <a:rPr lang="en-US"/>
              <a:t>-comhi	Maximum compactness threshold in Forth's algorithm. Default is 1,0</a:t>
            </a:r>
          </a:p>
          <a:p>
            <a:r>
              <a:rPr lang="en-US"/>
              <a:t>-cmin	c_min threshold in Forth's algorithm. Default is 15</a:t>
            </a:r>
          </a:p>
          <a:p>
            <a:r>
              <a:rPr lang="en-US"/>
              <a:t>-sigmin	sigma_min threshold in Forth's algorithm. Default is 0.5.</a:t>
            </a:r>
          </a:p>
          <a:p>
            <a:r>
              <a:rPr lang="en-US"/>
              <a:t>-bbcomp 	If present, use bounding-box compactness in Forth's algorithm instead of within-voice segment compactness.</a:t>
            </a:r>
          </a:p>
        </p:txBody>
      </p:sp>
    </p:spTree>
    <p:extLst>
      <p:ext uri="{BB962C8B-B14F-4D97-AF65-F5344CB8AC3E}">
        <p14:creationId xmlns:p14="http://schemas.microsoft.com/office/powerpoint/2010/main" val="13874535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Forth with crlow = 0.4, crhi = 0.6</a:t>
            </a:r>
          </a:p>
        </p:txBody>
      </p:sp>
      <p:sp>
        <p:nvSpPr>
          <p:cNvPr id="3" name="Content Placeholder 2"/>
          <p:cNvSpPr>
            <a:spLocks noGrp="1"/>
          </p:cNvSpPr>
          <p:nvPr>
            <p:ph idx="1"/>
          </p:nvPr>
        </p:nvSpPr>
        <p:spPr>
          <a:xfrm>
            <a:off x="1981200" y="4371398"/>
            <a:ext cx="8229600" cy="2141394"/>
          </a:xfrm>
        </p:spPr>
        <p:txBody>
          <a:bodyPr>
            <a:normAutofit fontScale="25000" lnSpcReduction="20000"/>
          </a:bodyPr>
          <a:lstStyle/>
          <a:p>
            <a:r>
              <a:rPr lang="en-US"/>
              <a:t>numberOfNotes 692</a:t>
            </a:r>
          </a:p>
          <a:p>
            <a:r>
              <a:rPr lang="en-US"/>
              <a:t>compressionRatio 1.291044776119403</a:t>
            </a:r>
          </a:p>
          <a:p>
            <a:r>
              <a:rPr lang="en-US"/>
              <a:t>runningTime 5205</a:t>
            </a:r>
          </a:p>
          <a:p>
            <a:r>
              <a:rPr lang="en-US"/>
              <a:t>encodingLength 536</a:t>
            </a:r>
          </a:p>
          <a:p>
            <a:r>
              <a:rPr lang="en-US"/>
              <a:t>encodingLengthWithoutResidualPointSet 241</a:t>
            </a:r>
          </a:p>
          <a:p>
            <a:r>
              <a:rPr lang="en-US"/>
              <a:t>numberOfResidualPoints 295</a:t>
            </a:r>
          </a:p>
          <a:p>
            <a:r>
              <a:rPr lang="en-US"/>
              <a:t>percentageOfResidualPoints 42.630057803468205</a:t>
            </a:r>
          </a:p>
          <a:p>
            <a:r>
              <a:rPr lang="en-US"/>
              <a:t>compressionRatioWithoutResidualPointSet 1.6473029045643153</a:t>
            </a:r>
          </a:p>
          <a:p>
            <a:r>
              <a:rPr lang="en-US"/>
              <a:t>numberOfTECs 10</a:t>
            </a:r>
          </a:p>
          <a:p>
            <a:r>
              <a:rPr lang="en-US"/>
              <a:t>isDiatonic true</a:t>
            </a:r>
          </a:p>
        </p:txBody>
      </p:sp>
      <p:pic>
        <p:nvPicPr>
          <p:cNvPr id="4" name="Picture 3"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514920"/>
            <a:ext cx="9144000" cy="2546350"/>
          </a:xfrm>
          <a:prstGeom prst="rect">
            <a:avLst/>
          </a:prstGeom>
        </p:spPr>
      </p:pic>
    </p:spTree>
    <p:extLst>
      <p:ext uri="{BB962C8B-B14F-4D97-AF65-F5344CB8AC3E}">
        <p14:creationId xmlns:p14="http://schemas.microsoft.com/office/powerpoint/2010/main" val="5377364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52654"/>
          </a:xfrm>
        </p:spPr>
        <p:txBody>
          <a:bodyPr>
            <a:normAutofit fontScale="90000"/>
          </a:bodyPr>
          <a:lstStyle/>
          <a:p>
            <a:r>
              <a:rPr lang="en-US"/>
              <a:t>Forth with bbcomp</a:t>
            </a:r>
          </a:p>
        </p:txBody>
      </p:sp>
      <p:sp>
        <p:nvSpPr>
          <p:cNvPr id="3" name="Content Placeholder 2"/>
          <p:cNvSpPr>
            <a:spLocks noGrp="1"/>
          </p:cNvSpPr>
          <p:nvPr>
            <p:ph idx="1"/>
          </p:nvPr>
        </p:nvSpPr>
        <p:spPr>
          <a:xfrm>
            <a:off x="1981200" y="3677292"/>
            <a:ext cx="8229600" cy="2906687"/>
          </a:xfrm>
        </p:spPr>
        <p:txBody>
          <a:bodyPr>
            <a:normAutofit fontScale="55000" lnSpcReduction="20000"/>
          </a:bodyPr>
          <a:lstStyle/>
          <a:p>
            <a:r>
              <a:rPr lang="en-US"/>
              <a:t>numberOfNotes 692</a:t>
            </a:r>
          </a:p>
          <a:p>
            <a:r>
              <a:rPr lang="en-US"/>
              <a:t>compressionRatio 1.0581039755351682</a:t>
            </a:r>
          </a:p>
          <a:p>
            <a:r>
              <a:rPr lang="en-US"/>
              <a:t>runningTime 4571</a:t>
            </a:r>
          </a:p>
          <a:p>
            <a:r>
              <a:rPr lang="en-US"/>
              <a:t>encodingLength 654</a:t>
            </a:r>
          </a:p>
          <a:p>
            <a:r>
              <a:rPr lang="en-US"/>
              <a:t>encodingLengthWithoutResidualPointSet 607</a:t>
            </a:r>
          </a:p>
          <a:p>
            <a:r>
              <a:rPr lang="en-US"/>
              <a:t>numberOfResidualPoints 47</a:t>
            </a:r>
          </a:p>
          <a:p>
            <a:r>
              <a:rPr lang="en-US"/>
              <a:t>percentageOfResidualPoints 6.791907514450867</a:t>
            </a:r>
          </a:p>
          <a:p>
            <a:r>
              <a:rPr lang="en-US"/>
              <a:t>compressionRatioWithoutResidualPointSet 1.0626029654036244</a:t>
            </a:r>
          </a:p>
          <a:p>
            <a:r>
              <a:rPr lang="en-US"/>
              <a:t>numberOfTECs 9</a:t>
            </a:r>
          </a:p>
          <a:p>
            <a:r>
              <a:rPr lang="en-US"/>
              <a:t>isDiatonic true</a:t>
            </a:r>
          </a:p>
        </p:txBody>
      </p:sp>
      <p:pic>
        <p:nvPicPr>
          <p:cNvPr id="4" name="Picture 3"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27292"/>
            <a:ext cx="9144000" cy="2546350"/>
          </a:xfrm>
          <a:prstGeom prst="rect">
            <a:avLst/>
          </a:prstGeom>
        </p:spPr>
      </p:pic>
    </p:spTree>
    <p:extLst>
      <p:ext uri="{BB962C8B-B14F-4D97-AF65-F5344CB8AC3E}">
        <p14:creationId xmlns:p14="http://schemas.microsoft.com/office/powerpoint/2010/main" val="22546736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1260"/>
            <a:ext cx="8229600" cy="847748"/>
          </a:xfrm>
        </p:spPr>
        <p:txBody>
          <a:bodyPr/>
          <a:lstStyle/>
          <a:p>
            <a:r>
              <a:rPr lang="en-US"/>
              <a:t>RecurSIA with COSIATEC</a:t>
            </a:r>
          </a:p>
        </p:txBody>
      </p:sp>
      <p:sp>
        <p:nvSpPr>
          <p:cNvPr id="3" name="Content Placeholder 2"/>
          <p:cNvSpPr>
            <a:spLocks noGrp="1"/>
          </p:cNvSpPr>
          <p:nvPr>
            <p:ph idx="1"/>
          </p:nvPr>
        </p:nvSpPr>
        <p:spPr>
          <a:xfrm>
            <a:off x="1981200" y="5139346"/>
            <a:ext cx="8229600" cy="649802"/>
          </a:xfrm>
        </p:spPr>
        <p:txBody>
          <a:bodyPr/>
          <a:lstStyle/>
          <a:p>
            <a:r>
              <a:rPr lang="en-US"/>
              <a:t>RecurSIA with COSIATEC</a:t>
            </a:r>
          </a:p>
        </p:txBody>
      </p:sp>
      <p:sp>
        <p:nvSpPr>
          <p:cNvPr id="4" name="Content Placeholder 2"/>
          <p:cNvSpPr txBox="1">
            <a:spLocks/>
          </p:cNvSpPr>
          <p:nvPr/>
        </p:nvSpPr>
        <p:spPr>
          <a:xfrm>
            <a:off x="2266497" y="3299530"/>
            <a:ext cx="8229600" cy="8528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COSIATEC</a:t>
            </a:r>
          </a:p>
        </p:txBody>
      </p:sp>
      <p:pic>
        <p:nvPicPr>
          <p:cNvPr id="6" name="Picture 5"/>
          <p:cNvPicPr>
            <a:picLocks noChangeAspect="1"/>
          </p:cNvPicPr>
          <p:nvPr/>
        </p:nvPicPr>
        <p:blipFill>
          <a:blip r:embed="rId2"/>
          <a:stretch>
            <a:fillRect/>
          </a:stretch>
        </p:blipFill>
        <p:spPr>
          <a:xfrm>
            <a:off x="1524000" y="5789148"/>
            <a:ext cx="9144000" cy="822614"/>
          </a:xfrm>
          <a:prstGeom prst="rect">
            <a:avLst/>
          </a:prstGeom>
        </p:spPr>
      </p:pic>
      <p:pic>
        <p:nvPicPr>
          <p:cNvPr id="7" name="Picture 6" descr="Screen Shot 2016-09-27 at 01.39.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887711"/>
            <a:ext cx="9144000" cy="1248443"/>
          </a:xfrm>
          <a:prstGeom prst="rect">
            <a:avLst/>
          </a:prstGeom>
        </p:spPr>
      </p:pic>
      <p:pic>
        <p:nvPicPr>
          <p:cNvPr id="8" name="Picture 7" descr="bwv846b-d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930398"/>
            <a:ext cx="9144000" cy="2546350"/>
          </a:xfrm>
          <a:prstGeom prst="rect">
            <a:avLst/>
          </a:prstGeom>
        </p:spPr>
      </p:pic>
    </p:spTree>
    <p:extLst>
      <p:ext uri="{BB962C8B-B14F-4D97-AF65-F5344CB8AC3E}">
        <p14:creationId xmlns:p14="http://schemas.microsoft.com/office/powerpoint/2010/main" val="39285717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RecurSIA with COSIATEC</a:t>
            </a:r>
          </a:p>
        </p:txBody>
      </p:sp>
      <p:sp>
        <p:nvSpPr>
          <p:cNvPr id="4" name="Content Placeholder 3"/>
          <p:cNvSpPr>
            <a:spLocks noGrp="1"/>
          </p:cNvSpPr>
          <p:nvPr>
            <p:ph sz="half" idx="1"/>
          </p:nvPr>
        </p:nvSpPr>
        <p:spPr/>
        <p:txBody>
          <a:bodyPr>
            <a:normAutofit fontScale="85000" lnSpcReduction="20000"/>
          </a:bodyPr>
          <a:lstStyle/>
          <a:p>
            <a:r>
              <a:rPr lang="en-US"/>
              <a:t>COSIATEC</a:t>
            </a:r>
          </a:p>
          <a:p>
            <a:r>
              <a:rPr lang="en-US"/>
              <a:t>numberOfNotes 729</a:t>
            </a:r>
          </a:p>
          <a:p>
            <a:r>
              <a:rPr lang="en-US"/>
              <a:t>compressionRatio 2.904</a:t>
            </a:r>
          </a:p>
          <a:p>
            <a:r>
              <a:rPr lang="en-US"/>
              <a:t>runningTime 10026</a:t>
            </a:r>
          </a:p>
          <a:p>
            <a:r>
              <a:rPr lang="en-US"/>
              <a:t>encodingLength 251</a:t>
            </a:r>
          </a:p>
          <a:p>
            <a:r>
              <a:rPr lang="en-US"/>
              <a:t>encodingLengthWithoutResidualPointSet 225</a:t>
            </a:r>
          </a:p>
          <a:p>
            <a:r>
              <a:rPr lang="en-US"/>
              <a:t>numberOfResidualPoints 26</a:t>
            </a:r>
          </a:p>
          <a:p>
            <a:r>
              <a:rPr lang="en-US"/>
              <a:t>percentageOfResidualPoints 3.566</a:t>
            </a:r>
          </a:p>
          <a:p>
            <a:r>
              <a:rPr lang="en-US"/>
              <a:t>compressionRatioWithoutResidualPointSet 3.124</a:t>
            </a:r>
          </a:p>
          <a:p>
            <a:r>
              <a:rPr lang="en-US"/>
              <a:t>numberOfTECs 30</a:t>
            </a:r>
          </a:p>
        </p:txBody>
      </p:sp>
      <p:sp>
        <p:nvSpPr>
          <p:cNvPr id="5" name="Content Placeholder 4"/>
          <p:cNvSpPr>
            <a:spLocks noGrp="1"/>
          </p:cNvSpPr>
          <p:nvPr>
            <p:ph sz="half" idx="2"/>
          </p:nvPr>
        </p:nvSpPr>
        <p:spPr/>
        <p:txBody>
          <a:bodyPr>
            <a:normAutofit fontScale="85000" lnSpcReduction="20000"/>
          </a:bodyPr>
          <a:lstStyle/>
          <a:p>
            <a:r>
              <a:rPr lang="en-US"/>
              <a:t>RecurSIA with COSIATEC</a:t>
            </a:r>
          </a:p>
          <a:p>
            <a:r>
              <a:rPr lang="en-US"/>
              <a:t>numberOfNotes 729</a:t>
            </a:r>
          </a:p>
          <a:p>
            <a:r>
              <a:rPr lang="en-US"/>
              <a:t>compressionRatio 2.927</a:t>
            </a:r>
          </a:p>
          <a:p>
            <a:r>
              <a:rPr lang="en-US"/>
              <a:t>runningTime 9846</a:t>
            </a:r>
          </a:p>
          <a:p>
            <a:r>
              <a:rPr lang="en-US"/>
              <a:t>encodingLength 249</a:t>
            </a:r>
          </a:p>
          <a:p>
            <a:r>
              <a:rPr lang="en-US"/>
              <a:t>encodingLengthWithoutResidualPointSet 223</a:t>
            </a:r>
          </a:p>
          <a:p>
            <a:r>
              <a:rPr lang="en-US"/>
              <a:t>numberOfResidualPoints 26</a:t>
            </a:r>
          </a:p>
          <a:p>
            <a:r>
              <a:rPr lang="en-US"/>
              <a:t>percentageOfResidualPoints 3.566</a:t>
            </a:r>
          </a:p>
          <a:p>
            <a:r>
              <a:rPr lang="en-US"/>
              <a:t>compressionRatioWithoutResidualPointSet 3.152</a:t>
            </a:r>
          </a:p>
          <a:p>
            <a:r>
              <a:rPr lang="en-US"/>
              <a:t>numberOfTECs 30</a:t>
            </a:r>
          </a:p>
        </p:txBody>
      </p:sp>
    </p:spTree>
    <p:extLst>
      <p:ext uri="{BB962C8B-B14F-4D97-AF65-F5344CB8AC3E}">
        <p14:creationId xmlns:p14="http://schemas.microsoft.com/office/powerpoint/2010/main" val="40325966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Collins et al.’s Compactness Trawler</a:t>
            </a:r>
          </a:p>
        </p:txBody>
      </p:sp>
      <p:sp>
        <p:nvSpPr>
          <p:cNvPr id="3" name="Content Placeholder 2"/>
          <p:cNvSpPr>
            <a:spLocks noGrp="1"/>
          </p:cNvSpPr>
          <p:nvPr>
            <p:ph idx="1"/>
          </p:nvPr>
        </p:nvSpPr>
        <p:spPr/>
        <p:txBody>
          <a:bodyPr>
            <a:normAutofit/>
          </a:bodyPr>
          <a:lstStyle/>
          <a:p>
            <a:r>
              <a:rPr lang="en-US"/>
              <a:t>-ct	If present, uses Collins' compactness trawler, as used in his SIACT and SIARCT-CFP algorithms.</a:t>
            </a:r>
          </a:p>
          <a:p>
            <a:r>
              <a:rPr lang="en-US"/>
              <a:t>-cta	The variable which Collins et al call 'a'. It is the minimum compactness permitted in the trawled patterns.</a:t>
            </a:r>
          </a:p>
          <a:p>
            <a:r>
              <a:rPr lang="en-US"/>
              <a:t>-ctb	The variable which Collins et al call 'b'. It is the minimum size of the patterns trawled by the compactness trawler.</a:t>
            </a:r>
          </a:p>
          <a:p>
            <a:endParaRPr lang="en-US"/>
          </a:p>
        </p:txBody>
      </p:sp>
    </p:spTree>
    <p:extLst>
      <p:ext uri="{BB962C8B-B14F-4D97-AF65-F5344CB8AC3E}">
        <p14:creationId xmlns:p14="http://schemas.microsoft.com/office/powerpoint/2010/main" val="24772395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115"/>
            <a:ext cx="8229600" cy="522847"/>
          </a:xfrm>
        </p:spPr>
        <p:txBody>
          <a:bodyPr>
            <a:normAutofit fontScale="90000"/>
          </a:bodyPr>
          <a:lstStyle/>
          <a:p>
            <a:r>
              <a:rPr lang="en-US"/>
              <a:t>COSIATEC with CT</a:t>
            </a:r>
          </a:p>
        </p:txBody>
      </p:sp>
      <p:sp>
        <p:nvSpPr>
          <p:cNvPr id="3" name="Content Placeholder 2"/>
          <p:cNvSpPr>
            <a:spLocks noGrp="1"/>
          </p:cNvSpPr>
          <p:nvPr>
            <p:ph idx="1"/>
          </p:nvPr>
        </p:nvSpPr>
        <p:spPr>
          <a:xfrm>
            <a:off x="1981200" y="5552855"/>
            <a:ext cx="8229600" cy="1305145"/>
          </a:xfrm>
        </p:spPr>
        <p:txBody>
          <a:bodyPr>
            <a:normAutofit fontScale="25000" lnSpcReduction="20000"/>
          </a:bodyPr>
          <a:lstStyle/>
          <a:p>
            <a:r>
              <a:rPr lang="en-US"/>
              <a:t>numberOfNotes 692</a:t>
            </a:r>
          </a:p>
          <a:p>
            <a:r>
              <a:rPr lang="en-US"/>
              <a:t>compressionRatio 2.096969696969697</a:t>
            </a:r>
          </a:p>
          <a:p>
            <a:r>
              <a:rPr lang="en-US"/>
              <a:t>runningTime 3865</a:t>
            </a:r>
          </a:p>
          <a:p>
            <a:r>
              <a:rPr lang="en-US"/>
              <a:t>encodingLength 330</a:t>
            </a:r>
          </a:p>
          <a:p>
            <a:r>
              <a:rPr lang="en-US"/>
              <a:t>encodingLengthWithoutResidualPointSet 238</a:t>
            </a:r>
          </a:p>
          <a:p>
            <a:r>
              <a:rPr lang="en-US"/>
              <a:t>numberOfResidualPoints 92</a:t>
            </a:r>
          </a:p>
          <a:p>
            <a:r>
              <a:rPr lang="en-US"/>
              <a:t>percentageOfResidualPoints 13.294797687861271</a:t>
            </a:r>
          </a:p>
          <a:p>
            <a:r>
              <a:rPr lang="en-US"/>
              <a:t>compressionRatioWithoutResidualPointSet 2.5210084033613445</a:t>
            </a:r>
          </a:p>
          <a:p>
            <a:r>
              <a:rPr lang="en-US"/>
              <a:t>numberOfTECs 28</a:t>
            </a:r>
          </a:p>
          <a:p>
            <a:r>
              <a:rPr lang="en-US"/>
              <a:t>isDiatonic true</a:t>
            </a:r>
          </a:p>
          <a:p>
            <a:endParaRPr lang="en-US"/>
          </a:p>
        </p:txBody>
      </p:sp>
      <p:pic>
        <p:nvPicPr>
          <p:cNvPr id="4" name="Picture 3"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006505"/>
            <a:ext cx="9144000" cy="2546350"/>
          </a:xfrm>
          <a:prstGeom prst="rect">
            <a:avLst/>
          </a:prstGeom>
        </p:spPr>
      </p:pic>
      <p:pic>
        <p:nvPicPr>
          <p:cNvPr id="5" name="Picture 4" descr="sc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84515"/>
            <a:ext cx="9144000" cy="2546350"/>
          </a:xfrm>
          <a:prstGeom prst="rect">
            <a:avLst/>
          </a:prstGeom>
        </p:spPr>
      </p:pic>
    </p:spTree>
    <p:extLst>
      <p:ext uri="{BB962C8B-B14F-4D97-AF65-F5344CB8AC3E}">
        <p14:creationId xmlns:p14="http://schemas.microsoft.com/office/powerpoint/2010/main" val="18286501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Collins’ SIAR algorithm</a:t>
            </a:r>
          </a:p>
        </p:txBody>
      </p:sp>
      <p:sp>
        <p:nvSpPr>
          <p:cNvPr id="3" name="Content Placeholder 2"/>
          <p:cNvSpPr>
            <a:spLocks noGrp="1"/>
          </p:cNvSpPr>
          <p:nvPr>
            <p:ph idx="1"/>
          </p:nvPr>
        </p:nvSpPr>
        <p:spPr/>
        <p:txBody>
          <a:bodyPr/>
          <a:lstStyle/>
          <a:p>
            <a:r>
              <a:rPr lang="en-US"/>
              <a:t>-rsd	If present, limits SIA to r superdiagonals, as used in Collins' SIAR algorithm. Number of superdiagonals determined by the –r switch.</a:t>
            </a:r>
          </a:p>
          <a:p>
            <a:r>
              <a:rPr lang="en-US"/>
              <a:t>-r	Number of superdiagonals to analyse if limited with -rsd switch. Default value is 1.</a:t>
            </a:r>
          </a:p>
        </p:txBody>
      </p:sp>
    </p:spTree>
    <p:extLst>
      <p:ext uri="{BB962C8B-B14F-4D97-AF65-F5344CB8AC3E}">
        <p14:creationId xmlns:p14="http://schemas.microsoft.com/office/powerpoint/2010/main" val="29003030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5186" y="5141942"/>
            <a:ext cx="5112814" cy="537615"/>
          </a:xfrm>
        </p:spPr>
        <p:txBody>
          <a:bodyPr>
            <a:normAutofit fontScale="90000"/>
          </a:bodyPr>
          <a:lstStyle/>
          <a:p>
            <a:r>
              <a:rPr lang="en-US"/>
              <a:t>COSIATEC with SIAR</a:t>
            </a:r>
          </a:p>
        </p:txBody>
      </p:sp>
      <p:sp>
        <p:nvSpPr>
          <p:cNvPr id="3" name="Content Placeholder 2"/>
          <p:cNvSpPr>
            <a:spLocks noGrp="1"/>
          </p:cNvSpPr>
          <p:nvPr>
            <p:ph idx="1"/>
          </p:nvPr>
        </p:nvSpPr>
        <p:spPr>
          <a:xfrm>
            <a:off x="1981200" y="4758479"/>
            <a:ext cx="8229600" cy="2099520"/>
          </a:xfrm>
        </p:spPr>
        <p:txBody>
          <a:bodyPr>
            <a:normAutofit fontScale="25000" lnSpcReduction="20000"/>
          </a:bodyPr>
          <a:lstStyle/>
          <a:p>
            <a:r>
              <a:rPr lang="en-US"/>
              <a:t>numberOfNotes 692</a:t>
            </a:r>
          </a:p>
          <a:p>
            <a:r>
              <a:rPr lang="en-US"/>
              <a:t>compressionRatio 1.9329608938547487</a:t>
            </a:r>
          </a:p>
          <a:p>
            <a:r>
              <a:rPr lang="en-US"/>
              <a:t>runningTime 7831</a:t>
            </a:r>
          </a:p>
          <a:p>
            <a:r>
              <a:rPr lang="en-US"/>
              <a:t>encodingLength 358</a:t>
            </a:r>
          </a:p>
          <a:p>
            <a:r>
              <a:rPr lang="en-US"/>
              <a:t>encodingLengthWithoutResidualPointSet 301</a:t>
            </a:r>
          </a:p>
          <a:p>
            <a:r>
              <a:rPr lang="en-US"/>
              <a:t>numberOfResidualPoints 57</a:t>
            </a:r>
          </a:p>
          <a:p>
            <a:r>
              <a:rPr lang="en-US"/>
              <a:t>percentageOfResidualPoints 8.236994219653178</a:t>
            </a:r>
          </a:p>
          <a:p>
            <a:r>
              <a:rPr lang="en-US"/>
              <a:t>compressionRatioWithoutResidualPointSet 2.1096345514950166</a:t>
            </a:r>
          </a:p>
          <a:p>
            <a:r>
              <a:rPr lang="en-US"/>
              <a:t>numberOfTECs 35</a:t>
            </a:r>
          </a:p>
          <a:p>
            <a:r>
              <a:rPr lang="en-US"/>
              <a:t>isDiatonic true</a:t>
            </a:r>
          </a:p>
          <a:p>
            <a:endParaRPr lang="en-US"/>
          </a:p>
        </p:txBody>
      </p:sp>
      <p:pic>
        <p:nvPicPr>
          <p:cNvPr id="4" name="Picture 3"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364"/>
            <a:ext cx="9144000" cy="2546350"/>
          </a:xfrm>
          <a:prstGeom prst="rect">
            <a:avLst/>
          </a:prstGeom>
        </p:spPr>
      </p:pic>
      <p:pic>
        <p:nvPicPr>
          <p:cNvPr id="5" name="Picture 4" descr="sc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212129"/>
            <a:ext cx="9144000" cy="2546350"/>
          </a:xfrm>
          <a:prstGeom prst="rect">
            <a:avLst/>
          </a:prstGeom>
        </p:spPr>
      </p:pic>
    </p:spTree>
    <p:extLst>
      <p:ext uri="{BB962C8B-B14F-4D97-AF65-F5344CB8AC3E}">
        <p14:creationId xmlns:p14="http://schemas.microsoft.com/office/powerpoint/2010/main" val="29355576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94440"/>
            <a:ext cx="8229600" cy="360396"/>
          </a:xfrm>
        </p:spPr>
        <p:txBody>
          <a:bodyPr>
            <a:normAutofit fontScale="90000"/>
          </a:bodyPr>
          <a:lstStyle/>
          <a:p>
            <a:r>
              <a:rPr lang="en-US"/>
              <a:t>Chromatic or morphetic pitch</a:t>
            </a:r>
          </a:p>
        </p:txBody>
      </p:sp>
      <p:sp>
        <p:nvSpPr>
          <p:cNvPr id="6" name="Content Placeholder 5"/>
          <p:cNvSpPr>
            <a:spLocks noGrp="1"/>
          </p:cNvSpPr>
          <p:nvPr>
            <p:ph idx="1"/>
          </p:nvPr>
        </p:nvSpPr>
        <p:spPr>
          <a:xfrm>
            <a:off x="1981200" y="5201526"/>
            <a:ext cx="8229600" cy="1653819"/>
          </a:xfrm>
        </p:spPr>
        <p:txBody>
          <a:bodyPr>
            <a:normAutofit/>
          </a:bodyPr>
          <a:lstStyle/>
          <a:p>
            <a:r>
              <a:rPr lang="en-US"/>
              <a:t>-d	If present, then use morphetic (diatonic) pitch instead of chromatic pitch. If morphetic pitch is not available in the input data (e.g., MIDI format), then input data is pitch-spelt using the PS13s1 algorithm.</a:t>
            </a:r>
          </a:p>
          <a:p>
            <a:endParaRPr lang="en-US"/>
          </a:p>
        </p:txBody>
      </p:sp>
      <p:pic>
        <p:nvPicPr>
          <p:cNvPr id="7" name="Picture 6"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19993"/>
            <a:ext cx="9144000" cy="2546350"/>
          </a:xfrm>
          <a:prstGeom prst="rect">
            <a:avLst/>
          </a:prstGeom>
        </p:spPr>
      </p:pic>
      <p:pic>
        <p:nvPicPr>
          <p:cNvPr id="8" name="Picture 7" descr="sc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655176"/>
            <a:ext cx="9144000" cy="2546350"/>
          </a:xfrm>
          <a:prstGeom prst="rect">
            <a:avLst/>
          </a:prstGeom>
        </p:spPr>
      </p:pic>
    </p:spTree>
    <p:extLst>
      <p:ext uri="{BB962C8B-B14F-4D97-AF65-F5344CB8AC3E}">
        <p14:creationId xmlns:p14="http://schemas.microsoft.com/office/powerpoint/2010/main" val="1005539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Music analysis aims to compress music</a:t>
            </a:r>
          </a:p>
        </p:txBody>
      </p:sp>
      <p:sp>
        <p:nvSpPr>
          <p:cNvPr id="3" name="Content Placeholder 2"/>
          <p:cNvSpPr>
            <a:spLocks noGrp="1"/>
          </p:cNvSpPr>
          <p:nvPr>
            <p:ph idx="1"/>
          </p:nvPr>
        </p:nvSpPr>
        <p:spPr>
          <a:xfrm>
            <a:off x="4611077" y="2244686"/>
            <a:ext cx="6845800" cy="3430656"/>
          </a:xfrm>
        </p:spPr>
        <p:txBody>
          <a:bodyPr>
            <a:normAutofit fontScale="70000" lnSpcReduction="20000"/>
          </a:bodyPr>
          <a:lstStyle/>
          <a:p>
            <a:r>
              <a:rPr lang="en-GB" dirty="0"/>
              <a:t>Here is a musical analogue of the previous example</a:t>
            </a:r>
          </a:p>
          <a:p>
            <a:r>
              <a:rPr lang="en-GB" dirty="0"/>
              <a:t>The 12 points covered by the three patterns A, B and C can be described </a:t>
            </a:r>
            <a:r>
              <a:rPr lang="en-GB" b="1" i="1" dirty="0"/>
              <a:t>extensionally</a:t>
            </a:r>
            <a:r>
              <a:rPr lang="en-GB" dirty="0"/>
              <a:t> using the upper expression above</a:t>
            </a:r>
          </a:p>
          <a:p>
            <a:r>
              <a:rPr lang="en-GB" dirty="0"/>
              <a:t>Or they can be generated using a shorter “program” that describes pattern B and C as being </a:t>
            </a:r>
            <a:r>
              <a:rPr lang="en-GB" b="1" i="1" dirty="0"/>
              <a:t>generated </a:t>
            </a:r>
            <a:r>
              <a:rPr lang="en-GB" dirty="0"/>
              <a:t>by translating A in pitch-time space</a:t>
            </a:r>
          </a:p>
          <a:p>
            <a:r>
              <a:rPr lang="en-GB" dirty="0"/>
              <a:t>The shorter description achieves </a:t>
            </a:r>
            <a:r>
              <a:rPr lang="en-GB" b="1" i="1" dirty="0"/>
              <a:t>compression </a:t>
            </a:r>
            <a:r>
              <a:rPr lang="en-GB" dirty="0"/>
              <a:t>and imbues the notes with meaning by describing how they could have come about as the result of a pattern being repeated and transformed</a:t>
            </a:r>
          </a:p>
          <a:p>
            <a:r>
              <a:rPr lang="en-GB" dirty="0"/>
              <a:t>Music analysis aims to find such short descriptions of processes that could have generated the musical surfaces that we want to understand</a:t>
            </a:r>
          </a:p>
        </p:txBody>
      </p:sp>
      <p:pic>
        <p:nvPicPr>
          <p:cNvPr id="4" name="Picture 3"/>
          <p:cNvPicPr>
            <a:picLocks noChangeAspect="1"/>
          </p:cNvPicPr>
          <p:nvPr/>
        </p:nvPicPr>
        <p:blipFill>
          <a:blip r:embed="rId2"/>
          <a:stretch>
            <a:fillRect/>
          </a:stretch>
        </p:blipFill>
        <p:spPr>
          <a:xfrm>
            <a:off x="778565" y="2980083"/>
            <a:ext cx="2298700" cy="2946400"/>
          </a:xfrm>
          <a:prstGeom prst="rect">
            <a:avLst/>
          </a:prstGeom>
        </p:spPr>
      </p:pic>
      <p:pic>
        <p:nvPicPr>
          <p:cNvPr id="5" name="Picture 4"/>
          <p:cNvPicPr>
            <a:picLocks noChangeAspect="1"/>
          </p:cNvPicPr>
          <p:nvPr/>
        </p:nvPicPr>
        <p:blipFill>
          <a:blip r:embed="rId3"/>
          <a:stretch>
            <a:fillRect/>
          </a:stretch>
        </p:blipFill>
        <p:spPr>
          <a:xfrm>
            <a:off x="778566" y="1506883"/>
            <a:ext cx="2451100" cy="1257300"/>
          </a:xfrm>
          <a:prstGeom prst="rect">
            <a:avLst/>
          </a:prstGeom>
        </p:spPr>
      </p:pic>
      <p:sp>
        <p:nvSpPr>
          <p:cNvPr id="7" name="Rectangle 6"/>
          <p:cNvSpPr/>
          <p:nvPr/>
        </p:nvSpPr>
        <p:spPr>
          <a:xfrm>
            <a:off x="4611077" y="1413689"/>
            <a:ext cx="6381262" cy="276999"/>
          </a:xfrm>
          <a:prstGeom prst="rect">
            <a:avLst/>
          </a:prstGeom>
        </p:spPr>
        <p:txBody>
          <a:bodyPr wrap="square">
            <a:spAutoFit/>
          </a:bodyPr>
          <a:lstStyle/>
          <a:p>
            <a:pPr defTabSz="457200"/>
            <a:r>
              <a:rPr lang="en-GB" sz="1200" dirty="0">
                <a:solidFill>
                  <a:prstClr val="black"/>
                </a:solidFill>
                <a:latin typeface="Calibri"/>
              </a:rPr>
              <a:t>P(p(1,27),p(2,26),p(3,27),p(4,28),p(5,26),p(6,25),p(7,26),p(8,27),p(9,25),p(10,24),p(11,25),p(12,26))</a:t>
            </a:r>
          </a:p>
        </p:txBody>
      </p:sp>
      <p:sp>
        <p:nvSpPr>
          <p:cNvPr id="8" name="Rectangle 7"/>
          <p:cNvSpPr/>
          <p:nvPr/>
        </p:nvSpPr>
        <p:spPr>
          <a:xfrm>
            <a:off x="4611077" y="1690688"/>
            <a:ext cx="3524738" cy="276999"/>
          </a:xfrm>
          <a:prstGeom prst="rect">
            <a:avLst/>
          </a:prstGeom>
        </p:spPr>
        <p:txBody>
          <a:bodyPr wrap="square">
            <a:spAutoFit/>
          </a:bodyPr>
          <a:lstStyle/>
          <a:p>
            <a:pPr defTabSz="457200"/>
            <a:r>
              <a:rPr lang="en-GB" sz="1200" dirty="0">
                <a:solidFill>
                  <a:prstClr val="black"/>
                </a:solidFill>
                <a:latin typeface="Calibri"/>
              </a:rPr>
              <a:t>T(P(p(1,27),p(2,26),p(3,27), p(4,28)),V(v(4,-1),v(8,-2)))</a:t>
            </a:r>
          </a:p>
        </p:txBody>
      </p:sp>
      <p:sp>
        <p:nvSpPr>
          <p:cNvPr id="10" name="TextBox 9">
            <a:extLst>
              <a:ext uri="{FF2B5EF4-FFF2-40B4-BE49-F238E27FC236}">
                <a16:creationId xmlns:a16="http://schemas.microsoft.com/office/drawing/2014/main" id="{C753211B-3724-6BF2-2EA8-31314C6F4A66}"/>
              </a:ext>
            </a:extLst>
          </p:cNvPr>
          <p:cNvSpPr txBox="1"/>
          <p:nvPr/>
        </p:nvSpPr>
        <p:spPr>
          <a:xfrm>
            <a:off x="443948" y="6142383"/>
            <a:ext cx="11304104" cy="461665"/>
          </a:xfrm>
          <a:prstGeom prst="rect">
            <a:avLst/>
          </a:prstGeom>
          <a:noFill/>
        </p:spPr>
        <p:txBody>
          <a:bodyPr wrap="square">
            <a:spAutoFit/>
          </a:bodyPr>
          <a:lstStyle/>
          <a:p>
            <a:r>
              <a:rPr lang="en-GB" sz="1200" b="0" i="0">
                <a:solidFill>
                  <a:srgbClr val="222222"/>
                </a:solidFill>
                <a:effectLst/>
                <a:latin typeface="verdana" panose="020B0604030504040204" pitchFamily="34" charset="0"/>
              </a:rPr>
              <a:t>Meredith, D., Lemström, K. and Wiggins, G. A. (2002). Algorithms for discovering repeated patterns in multidimensional representations of polyphonic music. Journal of New Music Research, 31(4), pp. 321-345. [</a:t>
            </a:r>
            <a:r>
              <a:rPr lang="en-GB" sz="1200" b="0" i="0">
                <a:solidFill>
                  <a:srgbClr val="550000"/>
                </a:solidFill>
                <a:effectLst/>
                <a:latin typeface="verdana" panose="020B0604030504040204" pitchFamily="34" charset="0"/>
                <a:hlinkClick r:id="rId4"/>
              </a:rPr>
              <a:t>Online publication</a:t>
            </a:r>
            <a:r>
              <a:rPr lang="en-GB" sz="1200" b="0" i="0">
                <a:solidFill>
                  <a:srgbClr val="222222"/>
                </a:solidFill>
                <a:effectLst/>
                <a:latin typeface="verdana" panose="020B0604030504040204" pitchFamily="34" charset="0"/>
              </a:rPr>
              <a:t>]</a:t>
            </a:r>
            <a:endParaRPr lang="en-US" sz="1200"/>
          </a:p>
        </p:txBody>
      </p:sp>
    </p:spTree>
    <p:extLst>
      <p:ext uri="{BB962C8B-B14F-4D97-AF65-F5344CB8AC3E}">
        <p14:creationId xmlns:p14="http://schemas.microsoft.com/office/powerpoint/2010/main" val="1767219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Removing redundant translators</a:t>
            </a:r>
          </a:p>
        </p:txBody>
      </p:sp>
      <p:sp>
        <p:nvSpPr>
          <p:cNvPr id="3" name="Content Placeholder 2"/>
          <p:cNvSpPr>
            <a:spLocks noGrp="1"/>
          </p:cNvSpPr>
          <p:nvPr>
            <p:ph idx="1"/>
          </p:nvPr>
        </p:nvSpPr>
        <p:spPr>
          <a:xfrm>
            <a:off x="1981200" y="5603218"/>
            <a:ext cx="8229600" cy="1045890"/>
          </a:xfrm>
        </p:spPr>
        <p:txBody>
          <a:bodyPr>
            <a:normAutofit/>
          </a:bodyPr>
          <a:lstStyle/>
          <a:p>
            <a:r>
              <a:rPr lang="en-US"/>
              <a:t>-rrt	If present, redundant translators are removed.</a:t>
            </a:r>
          </a:p>
          <a:p>
            <a:endParaRPr lang="en-US"/>
          </a:p>
        </p:txBody>
      </p:sp>
      <p:pic>
        <p:nvPicPr>
          <p:cNvPr id="4" name="Picture 3" descr="redundant-translator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5391" y="1817468"/>
            <a:ext cx="6159500" cy="3276600"/>
          </a:xfrm>
          <a:prstGeom prst="rect">
            <a:avLst/>
          </a:prstGeom>
        </p:spPr>
      </p:pic>
    </p:spTree>
    <p:extLst>
      <p:ext uri="{BB962C8B-B14F-4D97-AF65-F5344CB8AC3E}">
        <p14:creationId xmlns:p14="http://schemas.microsoft.com/office/powerpoint/2010/main" val="34914253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2751"/>
            <a:ext cx="8229600" cy="463774"/>
          </a:xfrm>
        </p:spPr>
        <p:txBody>
          <a:bodyPr>
            <a:normAutofit fontScale="90000"/>
          </a:bodyPr>
          <a:lstStyle/>
          <a:p>
            <a:r>
              <a:rPr lang="en-US"/>
              <a:t>COSIATEC with -rrt</a:t>
            </a:r>
          </a:p>
        </p:txBody>
      </p:sp>
      <p:sp>
        <p:nvSpPr>
          <p:cNvPr id="3" name="Content Placeholder 2"/>
          <p:cNvSpPr>
            <a:spLocks noGrp="1"/>
          </p:cNvSpPr>
          <p:nvPr>
            <p:ph idx="1"/>
          </p:nvPr>
        </p:nvSpPr>
        <p:spPr>
          <a:xfrm>
            <a:off x="1981200" y="4849520"/>
            <a:ext cx="8229600" cy="1991057"/>
          </a:xfrm>
        </p:spPr>
        <p:txBody>
          <a:bodyPr>
            <a:normAutofit fontScale="25000" lnSpcReduction="20000"/>
          </a:bodyPr>
          <a:lstStyle/>
          <a:p>
            <a:r>
              <a:rPr lang="en-US"/>
              <a:t>numberOfNotes 692</a:t>
            </a:r>
          </a:p>
          <a:p>
            <a:r>
              <a:rPr lang="en-US"/>
              <a:t>compressionRatio 2.3221476510067114</a:t>
            </a:r>
          </a:p>
          <a:p>
            <a:r>
              <a:rPr lang="en-US"/>
              <a:t>runningTime 14443</a:t>
            </a:r>
          </a:p>
          <a:p>
            <a:r>
              <a:rPr lang="en-US"/>
              <a:t>encodingLength 298</a:t>
            </a:r>
          </a:p>
          <a:p>
            <a:r>
              <a:rPr lang="en-US"/>
              <a:t>encodingLengthWithoutResidualPointSet 265</a:t>
            </a:r>
          </a:p>
          <a:p>
            <a:r>
              <a:rPr lang="en-US"/>
              <a:t>numberOfResidualPoints 33</a:t>
            </a:r>
          </a:p>
          <a:p>
            <a:r>
              <a:rPr lang="en-US"/>
              <a:t>percentageOfResidualPoints 4.76878612716763</a:t>
            </a:r>
          </a:p>
          <a:p>
            <a:r>
              <a:rPr lang="en-US"/>
              <a:t>compressionRatioWithoutResidualPointSet 2.486792452830189</a:t>
            </a:r>
          </a:p>
          <a:p>
            <a:r>
              <a:rPr lang="en-US"/>
              <a:t>numberOfTECs 32</a:t>
            </a:r>
          </a:p>
          <a:p>
            <a:r>
              <a:rPr lang="en-US"/>
              <a:t>outputFileExtension cos</a:t>
            </a:r>
          </a:p>
          <a:p>
            <a:r>
              <a:rPr lang="en-US"/>
              <a:t>isDiatonic true</a:t>
            </a:r>
          </a:p>
        </p:txBody>
      </p:sp>
      <p:pic>
        <p:nvPicPr>
          <p:cNvPr id="4" name="Picture 3"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19993"/>
            <a:ext cx="9144000" cy="2546350"/>
          </a:xfrm>
          <a:prstGeom prst="rect">
            <a:avLst/>
          </a:prstGeom>
        </p:spPr>
      </p:pic>
      <p:pic>
        <p:nvPicPr>
          <p:cNvPr id="5" name="Picture 4" descr="sc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303169"/>
            <a:ext cx="9144000" cy="2546350"/>
          </a:xfrm>
          <a:prstGeom prst="rect">
            <a:avLst/>
          </a:prstGeom>
        </p:spPr>
      </p:pic>
    </p:spTree>
    <p:extLst>
      <p:ext uri="{BB962C8B-B14F-4D97-AF65-F5344CB8AC3E}">
        <p14:creationId xmlns:p14="http://schemas.microsoft.com/office/powerpoint/2010/main" val="8383257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2751"/>
            <a:ext cx="8229600" cy="463774"/>
          </a:xfrm>
        </p:spPr>
        <p:txBody>
          <a:bodyPr>
            <a:normAutofit fontScale="90000"/>
          </a:bodyPr>
          <a:lstStyle/>
          <a:p>
            <a:r>
              <a:rPr lang="en-US"/>
              <a:t>Minimum compactness</a:t>
            </a:r>
          </a:p>
        </p:txBody>
      </p:sp>
      <p:sp>
        <p:nvSpPr>
          <p:cNvPr id="3" name="Content Placeholder 2"/>
          <p:cNvSpPr>
            <a:spLocks noGrp="1"/>
          </p:cNvSpPr>
          <p:nvPr>
            <p:ph idx="1"/>
          </p:nvPr>
        </p:nvSpPr>
        <p:spPr>
          <a:xfrm>
            <a:off x="1981200" y="5706596"/>
            <a:ext cx="8229600" cy="839134"/>
          </a:xfrm>
        </p:spPr>
        <p:txBody>
          <a:bodyPr>
            <a:normAutofit lnSpcReduction="10000"/>
          </a:bodyPr>
          <a:lstStyle/>
          <a:p>
            <a:r>
              <a:rPr lang="en-US"/>
              <a:t>-minc	Threshold value for minimum TEC compactness (default is 0.0).</a:t>
            </a:r>
          </a:p>
          <a:p>
            <a:endParaRPr lang="en-US"/>
          </a:p>
        </p:txBody>
      </p:sp>
      <p:pic>
        <p:nvPicPr>
          <p:cNvPr id="4" name="Picture 3"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906237"/>
            <a:ext cx="9144000" cy="2546350"/>
          </a:xfrm>
          <a:prstGeom prst="rect">
            <a:avLst/>
          </a:prstGeom>
        </p:spPr>
      </p:pic>
      <p:pic>
        <p:nvPicPr>
          <p:cNvPr id="5" name="Picture 4" descr="sc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19993"/>
            <a:ext cx="9144000" cy="2546350"/>
          </a:xfrm>
          <a:prstGeom prst="rect">
            <a:avLst/>
          </a:prstGeom>
        </p:spPr>
      </p:pic>
    </p:spTree>
    <p:extLst>
      <p:ext uri="{BB962C8B-B14F-4D97-AF65-F5344CB8AC3E}">
        <p14:creationId xmlns:p14="http://schemas.microsoft.com/office/powerpoint/2010/main" val="21119857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581920"/>
          </a:xfrm>
        </p:spPr>
        <p:txBody>
          <a:bodyPr>
            <a:normAutofit fontScale="90000"/>
          </a:bodyPr>
          <a:lstStyle/>
          <a:p>
            <a:r>
              <a:rPr lang="en-US"/>
              <a:t>Controlling pattern size</a:t>
            </a:r>
          </a:p>
        </p:txBody>
      </p:sp>
      <p:sp>
        <p:nvSpPr>
          <p:cNvPr id="3" name="Content Placeholder 2"/>
          <p:cNvSpPr>
            <a:spLocks noGrp="1"/>
          </p:cNvSpPr>
          <p:nvPr>
            <p:ph idx="1"/>
          </p:nvPr>
        </p:nvSpPr>
        <p:spPr>
          <a:xfrm>
            <a:off x="1981200" y="5434712"/>
            <a:ext cx="8229600" cy="1423289"/>
          </a:xfrm>
        </p:spPr>
        <p:txBody>
          <a:bodyPr>
            <a:normAutofit/>
          </a:bodyPr>
          <a:lstStyle/>
          <a:p>
            <a:r>
              <a:rPr lang="en-US"/>
              <a:t>-min	Minimum allowed pattern size. Default is 0.</a:t>
            </a:r>
          </a:p>
          <a:p>
            <a:r>
              <a:rPr lang="en-US"/>
              <a:t>-max	Maximum allowed pattern size. Default is 0, which means that patterns of all sizes are allowed.</a:t>
            </a:r>
          </a:p>
          <a:p>
            <a:endParaRPr lang="en-US"/>
          </a:p>
        </p:txBody>
      </p:sp>
      <p:pic>
        <p:nvPicPr>
          <p:cNvPr id="4" name="Picture 3"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976969"/>
            <a:ext cx="9144000" cy="2546350"/>
          </a:xfrm>
          <a:prstGeom prst="rect">
            <a:avLst/>
          </a:prstGeom>
        </p:spPr>
      </p:pic>
      <p:pic>
        <p:nvPicPr>
          <p:cNvPr id="5" name="Picture 4" descr="sc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81920"/>
            <a:ext cx="9144000" cy="2546350"/>
          </a:xfrm>
          <a:prstGeom prst="rect">
            <a:avLst/>
          </a:prstGeom>
        </p:spPr>
      </p:pic>
    </p:spTree>
    <p:extLst>
      <p:ext uri="{BB962C8B-B14F-4D97-AF65-F5344CB8AC3E}">
        <p14:creationId xmlns:p14="http://schemas.microsoft.com/office/powerpoint/2010/main" val="21112615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29602"/>
          </a:xfrm>
        </p:spPr>
        <p:txBody>
          <a:bodyPr>
            <a:noAutofit/>
          </a:bodyPr>
          <a:lstStyle/>
          <a:p>
            <a:r>
              <a:rPr lang="en-US" sz="3200"/>
              <a:t>Sorting TECs with priority given to pattern size</a:t>
            </a:r>
          </a:p>
        </p:txBody>
      </p:sp>
      <p:sp>
        <p:nvSpPr>
          <p:cNvPr id="3" name="Content Placeholder 2"/>
          <p:cNvSpPr>
            <a:spLocks noGrp="1"/>
          </p:cNvSpPr>
          <p:nvPr>
            <p:ph idx="1"/>
          </p:nvPr>
        </p:nvSpPr>
        <p:spPr>
          <a:xfrm>
            <a:off x="1981200" y="5776160"/>
            <a:ext cx="8229600" cy="1090194"/>
          </a:xfrm>
        </p:spPr>
        <p:txBody>
          <a:bodyPr>
            <a:normAutofit fontScale="92500"/>
          </a:bodyPr>
          <a:lstStyle/>
          <a:p>
            <a:r>
              <a:rPr lang="en-US"/>
              <a:t>-sortpat	When using COSIATEC, getBestTEC sorts TECs with preference given to TECs with larger patterns.</a:t>
            </a:r>
          </a:p>
        </p:txBody>
      </p:sp>
      <p:pic>
        <p:nvPicPr>
          <p:cNvPr id="4" name="Picture 3"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04240"/>
            <a:ext cx="9144000" cy="2546350"/>
          </a:xfrm>
          <a:prstGeom prst="rect">
            <a:avLst/>
          </a:prstGeom>
        </p:spPr>
      </p:pic>
      <p:pic>
        <p:nvPicPr>
          <p:cNvPr id="5" name="Picture 4" descr="sc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216369"/>
            <a:ext cx="9144000" cy="2546350"/>
          </a:xfrm>
          <a:prstGeom prst="rect">
            <a:avLst/>
          </a:prstGeom>
        </p:spPr>
      </p:pic>
    </p:spTree>
    <p:extLst>
      <p:ext uri="{BB962C8B-B14F-4D97-AF65-F5344CB8AC3E}">
        <p14:creationId xmlns:p14="http://schemas.microsoft.com/office/powerpoint/2010/main" val="18819307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71618"/>
          </a:xfrm>
        </p:spPr>
        <p:txBody>
          <a:bodyPr>
            <a:noAutofit/>
          </a:bodyPr>
          <a:lstStyle/>
          <a:p>
            <a:r>
              <a:rPr lang="en-US" sz="3200"/>
              <a:t>Using point-set compression algorithms for folk-song classification</a:t>
            </a:r>
          </a:p>
        </p:txBody>
      </p:sp>
      <p:pic>
        <p:nvPicPr>
          <p:cNvPr id="4" name="Picture 3"/>
          <p:cNvPicPr>
            <a:picLocks noChangeAspect="1"/>
          </p:cNvPicPr>
          <p:nvPr/>
        </p:nvPicPr>
        <p:blipFill>
          <a:blip r:embed="rId4"/>
          <a:stretch>
            <a:fillRect/>
          </a:stretch>
        </p:blipFill>
        <p:spPr>
          <a:xfrm>
            <a:off x="4007946" y="2982879"/>
            <a:ext cx="4183554" cy="689056"/>
          </a:xfrm>
          <a:prstGeom prst="rect">
            <a:avLst/>
          </a:prstGeom>
        </p:spPr>
      </p:pic>
      <p:pic>
        <p:nvPicPr>
          <p:cNvPr id="5" name="Picture 4" descr="nlb-exampl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4423" y="1405629"/>
            <a:ext cx="6985000" cy="1435100"/>
          </a:xfrm>
          <a:prstGeom prst="rect">
            <a:avLst/>
          </a:prstGeom>
        </p:spPr>
      </p:pic>
      <p:pic>
        <p:nvPicPr>
          <p:cNvPr id="6" name="nlb-example.mid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81605" y="1885784"/>
            <a:ext cx="409657" cy="409657"/>
          </a:xfrm>
          <a:prstGeom prst="rect">
            <a:avLst/>
          </a:prstGeom>
        </p:spPr>
      </p:pic>
      <p:pic>
        <p:nvPicPr>
          <p:cNvPr id="7" name="Picture 6"/>
          <p:cNvPicPr>
            <a:picLocks noChangeAspect="1"/>
          </p:cNvPicPr>
          <p:nvPr/>
        </p:nvPicPr>
        <p:blipFill>
          <a:blip r:embed="rId7"/>
          <a:stretch>
            <a:fillRect/>
          </a:stretch>
        </p:blipFill>
        <p:spPr>
          <a:xfrm>
            <a:off x="2227384" y="3712199"/>
            <a:ext cx="7659728" cy="2850131"/>
          </a:xfrm>
          <a:prstGeom prst="rect">
            <a:avLst/>
          </a:prstGeom>
        </p:spPr>
      </p:pic>
      <p:sp>
        <p:nvSpPr>
          <p:cNvPr id="8" name="Rectangle 7"/>
          <p:cNvSpPr/>
          <p:nvPr/>
        </p:nvSpPr>
        <p:spPr>
          <a:xfrm>
            <a:off x="1981200" y="6543156"/>
            <a:ext cx="8271432" cy="276999"/>
          </a:xfrm>
          <a:prstGeom prst="rect">
            <a:avLst/>
          </a:prstGeom>
        </p:spPr>
        <p:txBody>
          <a:bodyPr wrap="square">
            <a:spAutoFit/>
          </a:bodyPr>
          <a:lstStyle/>
          <a:p>
            <a:r>
              <a:rPr lang="en-US" sz="1200">
                <a:solidFill>
                  <a:srgbClr val="FF0000"/>
                </a:solidFill>
              </a:rPr>
              <a:t>Meredith, D. (2015). Music analysis and point-set compression. </a:t>
            </a:r>
            <a:r>
              <a:rPr lang="en-US" sz="1200" i="1">
                <a:solidFill>
                  <a:srgbClr val="FF0000"/>
                </a:solidFill>
              </a:rPr>
              <a:t>Journal of New Music Research</a:t>
            </a:r>
            <a:r>
              <a:rPr lang="en-US" sz="1200">
                <a:solidFill>
                  <a:srgbClr val="FF0000"/>
                </a:solidFill>
              </a:rPr>
              <a:t>, 44(3), pp. 245-270.</a:t>
            </a:r>
          </a:p>
        </p:txBody>
      </p:sp>
    </p:spTree>
    <p:extLst>
      <p:ext uri="{BB962C8B-B14F-4D97-AF65-F5344CB8AC3E}">
        <p14:creationId xmlns:p14="http://schemas.microsoft.com/office/powerpoint/2010/main" val="1376008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0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2042864" y="531814"/>
            <a:ext cx="8229600" cy="860425"/>
          </a:xfrm>
        </p:spPr>
        <p:txBody>
          <a:bodyPr>
            <a:normAutofit fontScale="90000"/>
          </a:bodyPr>
          <a:lstStyle/>
          <a:p>
            <a:r>
              <a:rPr lang="en-GB">
                <a:latin typeface="Calibri" charset="0"/>
              </a:rPr>
              <a:t>Example COSIATEC encoding of NLB folk song</a:t>
            </a:r>
          </a:p>
        </p:txBody>
      </p:sp>
      <p:pic>
        <p:nvPicPr>
          <p:cNvPr id="6656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816101"/>
            <a:ext cx="9144000" cy="6064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66563"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555875"/>
            <a:ext cx="9144000" cy="577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66564"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276212"/>
            <a:ext cx="9144000" cy="5762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66565"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3978276"/>
            <a:ext cx="9144000" cy="5762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66566"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4705351"/>
            <a:ext cx="9144000" cy="5619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6567" name="Rectangle 11"/>
          <p:cNvSpPr>
            <a:spLocks noChangeArrowheads="1"/>
          </p:cNvSpPr>
          <p:nvPr/>
        </p:nvSpPr>
        <p:spPr bwMode="auto">
          <a:xfrm>
            <a:off x="1677988" y="5424099"/>
            <a:ext cx="8901112"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GB"/>
              <a:t>(NLB015569_01, “</a:t>
            </a:r>
            <a:r>
              <a:rPr lang="en-GB" altLang="ja-JP"/>
              <a:t>Daar zou er een maagdje vroeg opstaan 2</a:t>
            </a:r>
            <a:r>
              <a:rPr lang="en-GB"/>
              <a:t>”</a:t>
            </a:r>
            <a:r>
              <a:rPr lang="en-GB" altLang="ja-JP"/>
              <a:t>, from the Nederlandse Liederen Bank, </a:t>
            </a:r>
            <a:r>
              <a:rPr lang="en-GB" altLang="ja-JP">
                <a:hlinkClick r:id="rId9"/>
              </a:rPr>
              <a:t>http://www.liederenbank.nl</a:t>
            </a:r>
            <a:r>
              <a:rPr lang="en-GB" altLang="ja-JP"/>
              <a:t>. Courtesy of Peter van Kranenburg.)</a:t>
            </a:r>
            <a:endParaRPr lang="en-GB"/>
          </a:p>
        </p:txBody>
      </p:sp>
      <p:pic>
        <p:nvPicPr>
          <p:cNvPr id="2" name="NLB015569_01.m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11200" y="579439"/>
            <a:ext cx="812800" cy="812800"/>
          </a:xfrm>
          <a:prstGeom prst="rect">
            <a:avLst/>
          </a:prstGeom>
        </p:spPr>
      </p:pic>
    </p:spTree>
    <p:extLst>
      <p:ext uri="{BB962C8B-B14F-4D97-AF65-F5344CB8AC3E}">
        <p14:creationId xmlns:p14="http://schemas.microsoft.com/office/powerpoint/2010/main" val="2969696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r>
              <a:rPr lang="en-GB">
                <a:latin typeface="Calibri" charset="0"/>
              </a:rPr>
              <a:t>Example COSIATEC encoding</a:t>
            </a:r>
          </a:p>
        </p:txBody>
      </p:sp>
      <p:sp>
        <p:nvSpPr>
          <p:cNvPr id="3" name="Content Placeholder 2"/>
          <p:cNvSpPr>
            <a:spLocks noGrp="1"/>
          </p:cNvSpPr>
          <p:nvPr>
            <p:ph idx="1"/>
          </p:nvPr>
        </p:nvSpPr>
        <p:spPr/>
        <p:txBody>
          <a:bodyPr rtlCol="0">
            <a:normAutofit fontScale="85000" lnSpcReduction="20000"/>
          </a:bodyPr>
          <a:lstStyle/>
          <a:p>
            <a:pPr marL="0" indent="0">
              <a:buNone/>
              <a:defRPr/>
            </a:pPr>
            <a:r>
              <a:rPr lang="en-GB" sz="1400" dirty="0"/>
              <a:t>(NLB015569_01, “</a:t>
            </a:r>
            <a:r>
              <a:rPr lang="en-GB" sz="1400" dirty="0" err="1"/>
              <a:t>Daar</a:t>
            </a:r>
            <a:r>
              <a:rPr lang="en-GB" sz="1400" dirty="0"/>
              <a:t> </a:t>
            </a:r>
            <a:r>
              <a:rPr lang="en-GB" sz="1400" dirty="0" err="1"/>
              <a:t>zou</a:t>
            </a:r>
            <a:r>
              <a:rPr lang="en-GB" sz="1400" dirty="0"/>
              <a:t> </a:t>
            </a:r>
            <a:r>
              <a:rPr lang="en-GB" sz="1400" dirty="0" err="1"/>
              <a:t>er</a:t>
            </a:r>
            <a:r>
              <a:rPr lang="en-GB" sz="1400" dirty="0"/>
              <a:t> </a:t>
            </a:r>
            <a:r>
              <a:rPr lang="en-GB" sz="1400" dirty="0" err="1"/>
              <a:t>een</a:t>
            </a:r>
            <a:r>
              <a:rPr lang="en-GB" sz="1400" dirty="0"/>
              <a:t> </a:t>
            </a:r>
            <a:r>
              <a:rPr lang="en-GB" sz="1400" dirty="0" err="1"/>
              <a:t>maagdje</a:t>
            </a:r>
            <a:r>
              <a:rPr lang="en-GB" sz="1400" dirty="0"/>
              <a:t> </a:t>
            </a:r>
            <a:r>
              <a:rPr lang="en-GB" sz="1400" dirty="0" err="1"/>
              <a:t>vroeg</a:t>
            </a:r>
            <a:r>
              <a:rPr lang="en-GB" sz="1400" dirty="0"/>
              <a:t> </a:t>
            </a:r>
            <a:r>
              <a:rPr lang="en-GB" sz="1400" dirty="0" err="1"/>
              <a:t>opstaan</a:t>
            </a:r>
            <a:r>
              <a:rPr lang="en-GB" sz="1400" dirty="0"/>
              <a:t> 2”, from the </a:t>
            </a:r>
            <a:r>
              <a:rPr lang="en-GB" sz="1400" dirty="0" err="1"/>
              <a:t>Nederlandse</a:t>
            </a:r>
            <a:r>
              <a:rPr lang="en-GB" sz="1400" dirty="0"/>
              <a:t> </a:t>
            </a:r>
            <a:r>
              <a:rPr lang="en-GB" sz="1400" dirty="0" err="1"/>
              <a:t>Liederen</a:t>
            </a:r>
            <a:r>
              <a:rPr lang="en-GB" sz="1400" dirty="0"/>
              <a:t> Bank, </a:t>
            </a:r>
            <a:r>
              <a:rPr lang="en-GB" sz="1400" dirty="0">
                <a:hlinkClick r:id="rId2"/>
              </a:rPr>
              <a:t>http://www.liederenbank.nl</a:t>
            </a:r>
            <a:r>
              <a:rPr lang="en-GB" sz="1400" dirty="0"/>
              <a:t>. Courtesy of Peter van </a:t>
            </a:r>
            <a:r>
              <a:rPr lang="en-GB" sz="1400" dirty="0" err="1"/>
              <a:t>Kranenburg</a:t>
            </a:r>
            <a:r>
              <a:rPr lang="en-GB" sz="1400" dirty="0"/>
              <a:t>.)</a:t>
            </a:r>
          </a:p>
          <a:p>
            <a:pPr marL="0" indent="0">
              <a:buNone/>
              <a:defRPr/>
            </a:pPr>
            <a:endParaRPr lang="en-GB" sz="1400" dirty="0"/>
          </a:p>
          <a:p>
            <a:pPr marL="0" indent="0">
              <a:buNone/>
              <a:defRPr/>
            </a:pPr>
            <a:r>
              <a:rPr lang="en-GB" sz="1400" dirty="0"/>
              <a:t>Input:</a:t>
            </a:r>
          </a:p>
          <a:p>
            <a:pPr marL="0" indent="0">
              <a:buNone/>
              <a:defRPr/>
            </a:pPr>
            <a:r>
              <a:rPr lang="en-GB" sz="1400" dirty="0"/>
              <a:t>T(P(p(0,27),p(40,26),p(80,27),p(120,28),p(240,28),p(300,28),p(360,28),p(480,31),p(520,30),p(560,31),p(600,26),p(719,25),p(839,24),p(960,31),p(1020,30),p(1080,29),p(1140,30),p(1200,31),p(1260,32),p(1320,32),p(1500,31),p(1560,30),p(1740,29),p(1800,28),p(1920,28),p(1960,29),p(2000,30),p(2040,31),p(2159,28),p(2219,30),p(2280,29),p(2400,31),p(2440,30),p(2480,31),p(2520,28),p(2639,27),p(2759,26),p(2939,28),p(3000,27),p(3120,26),p(3180,27),p(3240,28),p(3300,29),p(3360,31),p(3400,30),p(3440,31),p(3480,25),p(3719,24)),V(v(0,0)))</a:t>
            </a:r>
          </a:p>
          <a:p>
            <a:pPr marL="0" indent="0">
              <a:buNone/>
              <a:defRPr/>
            </a:pPr>
            <a:endParaRPr lang="en-GB" sz="1400" dirty="0"/>
          </a:p>
          <a:p>
            <a:pPr marL="0" indent="0">
              <a:buNone/>
              <a:defRPr/>
            </a:pPr>
            <a:r>
              <a:rPr lang="en-GB" sz="1400" dirty="0"/>
              <a:t>(48 points)</a:t>
            </a:r>
          </a:p>
          <a:p>
            <a:pPr marL="0" indent="0">
              <a:buNone/>
              <a:defRPr/>
            </a:pPr>
            <a:endParaRPr lang="en-GB" sz="1400" dirty="0"/>
          </a:p>
          <a:p>
            <a:pPr marL="0" indent="0">
              <a:buNone/>
              <a:defRPr/>
            </a:pPr>
            <a:r>
              <a:rPr lang="en-GB" sz="1400" dirty="0"/>
              <a:t>Encoding:</a:t>
            </a:r>
          </a:p>
          <a:p>
            <a:pPr marL="0" indent="0">
              <a:buNone/>
              <a:defRPr/>
            </a:pPr>
            <a:r>
              <a:rPr lang="en-GB" sz="1400" dirty="0">
                <a:solidFill>
                  <a:srgbClr val="000000"/>
                </a:solidFill>
              </a:rPr>
              <a:t>T(P(p(0,27),p(40,26),p(80,27)),V(v(480,4),v(2400,4),v(3360,4)))</a:t>
            </a:r>
            <a:br>
              <a:rPr lang="en-GB" sz="1400" dirty="0">
                <a:solidFill>
                  <a:srgbClr val="000000"/>
                </a:solidFill>
              </a:rPr>
            </a:br>
            <a:r>
              <a:rPr lang="en-GB" sz="1400" dirty="0">
                <a:solidFill>
                  <a:srgbClr val="000000"/>
                </a:solidFill>
              </a:rPr>
              <a:t>T(P(p(1080,29),p(1140,30),p(1200,31),p(1260,32)),V(v(2040,-3)))</a:t>
            </a:r>
            <a:br>
              <a:rPr lang="en-GB" sz="1400" dirty="0">
                <a:solidFill>
                  <a:srgbClr val="000000"/>
                </a:solidFill>
              </a:rPr>
            </a:br>
            <a:r>
              <a:rPr lang="en-GB" sz="1400" dirty="0">
                <a:solidFill>
                  <a:srgbClr val="000000"/>
                </a:solidFill>
              </a:rPr>
              <a:t>T(P(p(960,31),p(1020,30),p(1500,31)),V(v(540,0),v(780,-2)))</a:t>
            </a:r>
            <a:br>
              <a:rPr lang="en-GB" sz="1400" dirty="0">
                <a:solidFill>
                  <a:srgbClr val="000000"/>
                </a:solidFill>
              </a:rPr>
            </a:br>
            <a:r>
              <a:rPr lang="en-GB" sz="1400" dirty="0">
                <a:solidFill>
                  <a:srgbClr val="000000"/>
                </a:solidFill>
              </a:rPr>
              <a:t>T(P(p(600,26),p(719,25),p(839,24)),V(v(1920,2)))</a:t>
            </a:r>
            <a:br>
              <a:rPr lang="en-GB" sz="1400" dirty="0">
                <a:solidFill>
                  <a:srgbClr val="000000"/>
                </a:solidFill>
              </a:rPr>
            </a:br>
            <a:r>
              <a:rPr lang="en-GB" sz="1400" dirty="0">
                <a:solidFill>
                  <a:srgbClr val="000000"/>
                </a:solidFill>
              </a:rPr>
              <a:t>T(P(p(120,28),p(240,28),p(300,28),p(360,28),p(1320,32),p(1920,28),p(1960,29),p(2000,30),p(2159,28),p(2219,30),p(2939,28),p(3000,27),p(3480,25),p(3719,24)),V())</a:t>
            </a:r>
          </a:p>
          <a:p>
            <a:pPr marL="0" indent="0">
              <a:buNone/>
              <a:defRPr/>
            </a:pPr>
            <a:endParaRPr lang="en-GB" sz="1400" dirty="0">
              <a:solidFill>
                <a:srgbClr val="000000"/>
              </a:solidFill>
            </a:endParaRPr>
          </a:p>
          <a:p>
            <a:pPr marL="0" indent="0">
              <a:buNone/>
              <a:defRPr/>
            </a:pPr>
            <a:r>
              <a:rPr lang="en-GB" sz="1400" dirty="0">
                <a:solidFill>
                  <a:srgbClr val="000000"/>
                </a:solidFill>
              </a:rPr>
              <a:t>(34 points or vectors)</a:t>
            </a:r>
          </a:p>
          <a:p>
            <a:pPr marL="0" indent="0">
              <a:buNone/>
              <a:defRPr/>
            </a:pPr>
            <a:endParaRPr lang="en-GB" sz="1400" dirty="0">
              <a:solidFill>
                <a:srgbClr val="000000"/>
              </a:solidFill>
            </a:endParaRPr>
          </a:p>
          <a:p>
            <a:pPr marL="0" indent="0">
              <a:buNone/>
              <a:defRPr/>
            </a:pPr>
            <a:r>
              <a:rPr lang="en-GB" sz="1400" dirty="0">
                <a:solidFill>
                  <a:srgbClr val="000000"/>
                </a:solidFill>
              </a:rPr>
              <a:t>Compression ratio: 1.41</a:t>
            </a:r>
          </a:p>
          <a:p>
            <a:pPr marL="0" indent="0">
              <a:buNone/>
              <a:defRPr/>
            </a:pPr>
            <a:endParaRPr lang="en-GB" sz="1400" dirty="0"/>
          </a:p>
          <a:p>
            <a:pPr marL="0" indent="0">
              <a:buNone/>
              <a:defRPr/>
            </a:pPr>
            <a:endParaRPr lang="en-GB" sz="1400" dirty="0"/>
          </a:p>
          <a:p>
            <a:pPr marL="0" indent="0">
              <a:buNone/>
              <a:defRPr/>
            </a:pPr>
            <a:endParaRPr lang="en-GB" sz="14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71618"/>
          </a:xfrm>
        </p:spPr>
        <p:txBody>
          <a:bodyPr>
            <a:noAutofit/>
          </a:bodyPr>
          <a:lstStyle/>
          <a:p>
            <a:r>
              <a:rPr lang="en-US" sz="2400"/>
              <a:t>Results of point-set compression algorithms does not fully support parsimony principle – why?</a:t>
            </a:r>
          </a:p>
        </p:txBody>
      </p:sp>
      <p:pic>
        <p:nvPicPr>
          <p:cNvPr id="4" name="Picture 3"/>
          <p:cNvPicPr>
            <a:picLocks noChangeAspect="1"/>
          </p:cNvPicPr>
          <p:nvPr/>
        </p:nvPicPr>
        <p:blipFill>
          <a:blip r:embed="rId4"/>
          <a:stretch>
            <a:fillRect/>
          </a:stretch>
        </p:blipFill>
        <p:spPr>
          <a:xfrm>
            <a:off x="4007946" y="2551527"/>
            <a:ext cx="4183554" cy="689056"/>
          </a:xfrm>
          <a:prstGeom prst="rect">
            <a:avLst/>
          </a:prstGeom>
        </p:spPr>
      </p:pic>
      <p:pic>
        <p:nvPicPr>
          <p:cNvPr id="5" name="Picture 4" descr="nlb-exampl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4423" y="1118061"/>
            <a:ext cx="6985000" cy="1435100"/>
          </a:xfrm>
          <a:prstGeom prst="rect">
            <a:avLst/>
          </a:prstGeom>
        </p:spPr>
      </p:pic>
      <p:pic>
        <p:nvPicPr>
          <p:cNvPr id="6" name="nlb-example.mid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81605" y="1885784"/>
            <a:ext cx="409657" cy="409657"/>
          </a:xfrm>
          <a:prstGeom prst="rect">
            <a:avLst/>
          </a:prstGeom>
        </p:spPr>
      </p:pic>
      <p:grpSp>
        <p:nvGrpSpPr>
          <p:cNvPr id="13" name="Group 12"/>
          <p:cNvGrpSpPr/>
          <p:nvPr/>
        </p:nvGrpSpPr>
        <p:grpSpPr>
          <a:xfrm>
            <a:off x="2227384" y="3328774"/>
            <a:ext cx="7724206" cy="2926714"/>
            <a:chOff x="703384" y="3784090"/>
            <a:chExt cx="7724206" cy="2926714"/>
          </a:xfrm>
        </p:grpSpPr>
        <p:pic>
          <p:nvPicPr>
            <p:cNvPr id="7" name="Picture 6"/>
            <p:cNvPicPr>
              <a:picLocks noChangeAspect="1"/>
            </p:cNvPicPr>
            <p:nvPr/>
          </p:nvPicPr>
          <p:blipFill>
            <a:blip r:embed="rId7"/>
            <a:stretch>
              <a:fillRect/>
            </a:stretch>
          </p:blipFill>
          <p:spPr>
            <a:xfrm>
              <a:off x="703384" y="3784090"/>
              <a:ext cx="7659728" cy="2850131"/>
            </a:xfrm>
            <a:prstGeom prst="rect">
              <a:avLst/>
            </a:prstGeom>
          </p:spPr>
        </p:pic>
        <p:sp>
          <p:nvSpPr>
            <p:cNvPr id="3" name="Donut 2"/>
            <p:cNvSpPr/>
            <p:nvPr/>
          </p:nvSpPr>
          <p:spPr>
            <a:xfrm>
              <a:off x="7769795" y="6219744"/>
              <a:ext cx="657795" cy="462405"/>
            </a:xfrm>
            <a:prstGeom prst="donut">
              <a:avLst>
                <a:gd name="adj" fmla="val 9507"/>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3545580" y="6248399"/>
              <a:ext cx="657795" cy="462405"/>
            </a:xfrm>
            <a:prstGeom prst="donut">
              <a:avLst>
                <a:gd name="adj" fmla="val 9507"/>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3545580" y="4466492"/>
              <a:ext cx="657795" cy="462405"/>
            </a:xfrm>
            <a:prstGeom prst="donut">
              <a:avLst>
                <a:gd name="adj" fmla="val 9507"/>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a:off x="7746350" y="4466492"/>
              <a:ext cx="657795" cy="462405"/>
            </a:xfrm>
            <a:prstGeom prst="donut">
              <a:avLst>
                <a:gd name="adj" fmla="val 9507"/>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grpSp>
      <p:sp>
        <p:nvSpPr>
          <p:cNvPr id="12" name="Rectangle 11"/>
          <p:cNvSpPr/>
          <p:nvPr/>
        </p:nvSpPr>
        <p:spPr>
          <a:xfrm>
            <a:off x="1981200" y="6298991"/>
            <a:ext cx="8229600" cy="461665"/>
          </a:xfrm>
          <a:prstGeom prst="rect">
            <a:avLst/>
          </a:prstGeom>
        </p:spPr>
        <p:txBody>
          <a:bodyPr wrap="square">
            <a:spAutoFit/>
          </a:bodyPr>
          <a:lstStyle/>
          <a:p>
            <a:r>
              <a:rPr lang="en-US" sz="1200">
                <a:solidFill>
                  <a:srgbClr val="FF0000"/>
                </a:solidFill>
              </a:rPr>
              <a:t>Louboutin, C. and Meredith, D. (2016). Using general-purpose compression algorithms for music analysis. </a:t>
            </a:r>
            <a:r>
              <a:rPr lang="en-US" sz="1200" i="1">
                <a:solidFill>
                  <a:srgbClr val="FF0000"/>
                </a:solidFill>
              </a:rPr>
              <a:t>Journal of New Music Research</a:t>
            </a:r>
            <a:r>
              <a:rPr lang="en-US" sz="1200">
                <a:solidFill>
                  <a:srgbClr val="FF0000"/>
                </a:solidFill>
              </a:rPr>
              <a:t>, 45(1), pp. 1-16.</a:t>
            </a:r>
          </a:p>
        </p:txBody>
      </p:sp>
    </p:spTree>
    <p:extLst>
      <p:ext uri="{BB962C8B-B14F-4D97-AF65-F5344CB8AC3E}">
        <p14:creationId xmlns:p14="http://schemas.microsoft.com/office/powerpoint/2010/main" val="905605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0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Using general-purpose compression algorithms for music analysis</a:t>
            </a:r>
          </a:p>
        </p:txBody>
      </p:sp>
      <p:sp>
        <p:nvSpPr>
          <p:cNvPr id="3" name="Content Placeholder 2"/>
          <p:cNvSpPr>
            <a:spLocks noGrp="1"/>
          </p:cNvSpPr>
          <p:nvPr>
            <p:ph idx="1"/>
          </p:nvPr>
        </p:nvSpPr>
        <p:spPr/>
        <p:txBody>
          <a:bodyPr>
            <a:normAutofit/>
          </a:bodyPr>
          <a:lstStyle/>
          <a:p>
            <a:r>
              <a:rPr lang="en-US"/>
              <a:t>Compared LZ77, LZ78, Burrows-Wheeler and COSIATEC on classifying folk songs in the NLB</a:t>
            </a:r>
          </a:p>
          <a:p>
            <a:pPr lvl="1"/>
            <a:r>
              <a:rPr lang="en-US" i="1"/>
              <a:t>k</a:t>
            </a:r>
            <a:r>
              <a:rPr lang="en-US"/>
              <a:t>-nearest neighbour</a:t>
            </a:r>
          </a:p>
          <a:p>
            <a:pPr lvl="1"/>
            <a:r>
              <a:rPr lang="en-US"/>
              <a:t>combined representations (ensemble) classification method</a:t>
            </a:r>
          </a:p>
          <a:p>
            <a:pPr lvl="1"/>
            <a:r>
              <a:rPr lang="en-US"/>
              <a:t>novel similarity metric, </a:t>
            </a:r>
            <a:r>
              <a:rPr lang="en-US" i="1"/>
              <a:t>corpus compression distance,</a:t>
            </a:r>
            <a:r>
              <a:rPr lang="en-US"/>
              <a:t> based on NCD</a:t>
            </a:r>
          </a:p>
          <a:p>
            <a:r>
              <a:rPr lang="en-US"/>
              <a:t>Compared LZ77 and COSIATEC on discovery of fugue subject and countersubject entries in WTC1</a:t>
            </a:r>
          </a:p>
          <a:p>
            <a:pPr lvl="1"/>
            <a:endParaRPr lang="en-US"/>
          </a:p>
        </p:txBody>
      </p:sp>
      <p:sp>
        <p:nvSpPr>
          <p:cNvPr id="7" name="Rectangle 6"/>
          <p:cNvSpPr/>
          <p:nvPr/>
        </p:nvSpPr>
        <p:spPr>
          <a:xfrm>
            <a:off x="1981200" y="6298991"/>
            <a:ext cx="8229600" cy="461665"/>
          </a:xfrm>
          <a:prstGeom prst="rect">
            <a:avLst/>
          </a:prstGeom>
        </p:spPr>
        <p:txBody>
          <a:bodyPr wrap="square">
            <a:spAutoFit/>
          </a:bodyPr>
          <a:lstStyle/>
          <a:p>
            <a:r>
              <a:rPr lang="en-US" sz="1200">
                <a:solidFill>
                  <a:srgbClr val="FF0000"/>
                </a:solidFill>
              </a:rPr>
              <a:t>Louboutin, C. and Meredith, D. (2016). Using general-purpose compression algorithms for music analysis. </a:t>
            </a:r>
            <a:r>
              <a:rPr lang="en-US" sz="1200" i="1">
                <a:solidFill>
                  <a:srgbClr val="FF0000"/>
                </a:solidFill>
              </a:rPr>
              <a:t>Journal of New Music Research</a:t>
            </a:r>
            <a:r>
              <a:rPr lang="en-US" sz="1200">
                <a:solidFill>
                  <a:srgbClr val="FF0000"/>
                </a:solidFill>
              </a:rPr>
              <a:t>, 45(1), pp. 1-16.</a:t>
            </a:r>
          </a:p>
        </p:txBody>
      </p:sp>
    </p:spTree>
    <p:extLst>
      <p:ext uri="{BB962C8B-B14F-4D97-AF65-F5344CB8AC3E}">
        <p14:creationId xmlns:p14="http://schemas.microsoft.com/office/powerpoint/2010/main" val="39088715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2891</TotalTime>
  <Words>10007</Words>
  <Application>Microsoft Macintosh PowerPoint</Application>
  <PresentationFormat>Widescreen</PresentationFormat>
  <Paragraphs>911</Paragraphs>
  <Slides>111</Slides>
  <Notes>7</Notes>
  <HiddenSlides>0</HiddenSlides>
  <MMClips>16</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111</vt:i4>
      </vt:variant>
    </vt:vector>
  </HeadingPairs>
  <TitlesOfParts>
    <vt:vector size="124" baseType="lpstr">
      <vt:lpstr>Arial</vt:lpstr>
      <vt:lpstr>Calibri</vt:lpstr>
      <vt:lpstr>Calibri Light</vt:lpstr>
      <vt:lpstr>CMMI9</vt:lpstr>
      <vt:lpstr>CMR9</vt:lpstr>
      <vt:lpstr>SFRM1095</vt:lpstr>
      <vt:lpstr>SFTI1095</vt:lpstr>
      <vt:lpstr>SFTT1095</vt:lpstr>
      <vt:lpstr>Times</vt:lpstr>
      <vt:lpstr>Verdana</vt:lpstr>
      <vt:lpstr>Verdana</vt:lpstr>
      <vt:lpstr>Office Theme</vt:lpstr>
      <vt:lpstr>Equation</vt:lpstr>
      <vt:lpstr>Geometric Algorithms for Music Analysis</vt:lpstr>
      <vt:lpstr>The goal of music analysis</vt:lpstr>
      <vt:lpstr>Input encodings</vt:lpstr>
      <vt:lpstr>The musical surface or input encoding</vt:lpstr>
      <vt:lpstr>A musical analysis identifies structural units and relationships between these units</vt:lpstr>
      <vt:lpstr>Why does an analysis identify structural units, categorise them and specify relationships between them?</vt:lpstr>
      <vt:lpstr>A musical analysis as a program</vt:lpstr>
      <vt:lpstr>Program length as a measure of complexity</vt:lpstr>
      <vt:lpstr>Music analysis aims to compress music</vt:lpstr>
      <vt:lpstr>Compression and explanation</vt:lpstr>
      <vt:lpstr>Musical objects are interpreted  in the context of larger containing objects</vt:lpstr>
      <vt:lpstr>Music analysts look for short programs that compute collections of musical objects</vt:lpstr>
      <vt:lpstr>Listener interprets new music in the context of previously heard music</vt:lpstr>
      <vt:lpstr>Perceived structure represented by process by which object is generated</vt:lpstr>
      <vt:lpstr>Perception and analysis are non-optimal compression</vt:lpstr>
      <vt:lpstr>Individual differences depend on order of presentation of context</vt:lpstr>
      <vt:lpstr>Representing music with point sets</vt:lpstr>
      <vt:lpstr>Representing music with point sets</vt:lpstr>
      <vt:lpstr>Other projections of a multidimensional representation of a musical object</vt:lpstr>
      <vt:lpstr>Repeated patterns in music</vt:lpstr>
      <vt:lpstr>Musical patterns are often transformed when they are re-stated</vt:lpstr>
      <vt:lpstr>Geometric, compression-based pattern discovery in music</vt:lpstr>
      <vt:lpstr>Maximal translatable patterns (MTPs)</vt:lpstr>
      <vt:lpstr>Translational equivalence classes (TECs)</vt:lpstr>
      <vt:lpstr>Compressed representation of a TEC</vt:lpstr>
      <vt:lpstr>Compression with TECs</vt:lpstr>
      <vt:lpstr>SIA: Discovering all maximal translatable patterns (MTPs)</vt:lpstr>
      <vt:lpstr>SIATEC Discovering all occurrences of all MTPs</vt:lpstr>
      <vt:lpstr>Need for heuristics to isolate interesting MTPs and TECs</vt:lpstr>
      <vt:lpstr>Heuristics for isolating the “best” patterns</vt:lpstr>
      <vt:lpstr>COSIATEC Compression and covering with MTP TECs</vt:lpstr>
      <vt:lpstr>Example COSIATEC output</vt:lpstr>
      <vt:lpstr>SIATECCompress Compression and covering with MTP TECs</vt:lpstr>
      <vt:lpstr>Example SIATECCompress output</vt:lpstr>
      <vt:lpstr>Forth’s algorithm  (Forth 2012, Forth and Wiggins 2009)</vt:lpstr>
      <vt:lpstr>Forth’s algorithm J.S. Bach, Fugue in C minor, BWV 847</vt:lpstr>
      <vt:lpstr>SIACT and SIAR (Collins et al. 2010, Collins 2011)</vt:lpstr>
      <vt:lpstr>COSIACTTEC J.S. Bach, Fugue in C minor, BWV 847</vt:lpstr>
      <vt:lpstr>COSIARTEC J.S. Bach, Fugue in C minor, BWV 847</vt:lpstr>
      <vt:lpstr>Compression-driven point-set pattern discovery in music</vt:lpstr>
      <vt:lpstr>RecurSIA: Recursive translatable pattern discovery</vt:lpstr>
      <vt:lpstr>RecurSIA: Recursive translatable pattern discovery</vt:lpstr>
      <vt:lpstr>RecurSIA: Recursive translatable pattern discovery</vt:lpstr>
      <vt:lpstr>RecurSIA: Recursive translatable pattern discovery</vt:lpstr>
      <vt:lpstr>RecurSIA: Recursive translatable pattern discovery</vt:lpstr>
      <vt:lpstr>RecurSIA: Recursive translatable pattern discovery</vt:lpstr>
      <vt:lpstr>RecurSIA: Recursive translatable pattern discovery</vt:lpstr>
      <vt:lpstr>RecurSIA: Recursive translatable pattern discovery</vt:lpstr>
      <vt:lpstr>RecurSIA: Recursive translatable pattern discovery</vt:lpstr>
      <vt:lpstr>RRT: Removing redundant translators</vt:lpstr>
      <vt:lpstr>COSIATEC with RRT on BWV 847 Fugue</vt:lpstr>
      <vt:lpstr>General framework for discovering patterns related by any user-specified class of bijections</vt:lpstr>
      <vt:lpstr>Example: F2STR</vt:lpstr>
      <vt:lpstr>Discovering inter-basis transformations</vt:lpstr>
      <vt:lpstr>Basis pairs</vt:lpstr>
      <vt:lpstr>Maximal transformable patterns algorithm</vt:lpstr>
      <vt:lpstr>Ravel’s Menuet sur le nom d’Haydn</vt:lpstr>
      <vt:lpstr>Contrapunctus VI from Bach’s Die Kunst der Fuge</vt:lpstr>
      <vt:lpstr>END OF PRESENTATION GIVEN AT JIM 2024</vt:lpstr>
      <vt:lpstr>MIREX 2013: Discovery of repeated themes and sections</vt:lpstr>
      <vt:lpstr>Discovering repeated themes and sections in the JKU PDD</vt:lpstr>
      <vt:lpstr>Johannes Kepler University Patterns Development Database (JKU-PDD)</vt:lpstr>
      <vt:lpstr>Point-set compression algorithms on JKU-PDD</vt:lpstr>
      <vt:lpstr>Problems with evaluating pattern discovery algorithms by comparison with human analyses</vt:lpstr>
      <vt:lpstr>PowerPoint Presentation</vt:lpstr>
      <vt:lpstr>PowerPoint Presentation</vt:lpstr>
      <vt:lpstr>Some interesting non-ground-truth patterns discovered by COSIATEC</vt:lpstr>
      <vt:lpstr>Discovering fugue subjects and counter subjects in WTC1</vt:lpstr>
      <vt:lpstr>OMNISIA</vt:lpstr>
      <vt:lpstr>Switches</vt:lpstr>
      <vt:lpstr>END</vt:lpstr>
      <vt:lpstr>Prelude in C minor from WTCII BWV871</vt:lpstr>
      <vt:lpstr>Combining switches</vt:lpstr>
      <vt:lpstr>Input point set (Prelude in C minor from WTC II  BWV 871)</vt:lpstr>
      <vt:lpstr>SIA</vt:lpstr>
      <vt:lpstr>SIATEC</vt:lpstr>
      <vt:lpstr>COSIATEC</vt:lpstr>
      <vt:lpstr>SIATECCompress</vt:lpstr>
      <vt:lpstr>Forth</vt:lpstr>
      <vt:lpstr>Switches on Forth’s algorithm</vt:lpstr>
      <vt:lpstr>Forth with crlow = 0.4, crhi = 0.6</vt:lpstr>
      <vt:lpstr>Forth with bbcomp</vt:lpstr>
      <vt:lpstr>RecurSIA with COSIATEC</vt:lpstr>
      <vt:lpstr>RecurSIA with COSIATEC</vt:lpstr>
      <vt:lpstr>Collins et al.’s Compactness Trawler</vt:lpstr>
      <vt:lpstr>COSIATEC with CT</vt:lpstr>
      <vt:lpstr>Collins’ SIAR algorithm</vt:lpstr>
      <vt:lpstr>COSIATEC with SIAR</vt:lpstr>
      <vt:lpstr>Chromatic or morphetic pitch</vt:lpstr>
      <vt:lpstr>Removing redundant translators</vt:lpstr>
      <vt:lpstr>COSIATEC with -rrt</vt:lpstr>
      <vt:lpstr>Minimum compactness</vt:lpstr>
      <vt:lpstr>Controlling pattern size</vt:lpstr>
      <vt:lpstr>Sorting TECs with priority given to pattern size</vt:lpstr>
      <vt:lpstr>Using point-set compression algorithms for folk-song classification</vt:lpstr>
      <vt:lpstr>Example COSIATEC encoding of NLB folk song</vt:lpstr>
      <vt:lpstr>Example COSIATEC encoding</vt:lpstr>
      <vt:lpstr>Results of point-set compression algorithms does not fully support parsimony principle – why?</vt:lpstr>
      <vt:lpstr>Using general-purpose compression algorithms for music analysis</vt:lpstr>
      <vt:lpstr>Viewpoints</vt:lpstr>
      <vt:lpstr>Corpus compression distance</vt:lpstr>
      <vt:lpstr>Single-viewpoint NLB classification</vt:lpstr>
      <vt:lpstr>Combined viewpoints NLB classification (Ensemble classifiers)</vt:lpstr>
      <vt:lpstr>Comparing LZ77 and COSIATEC on discovery of fugue subject and countersubject entries</vt:lpstr>
      <vt:lpstr>PowerPoint Presentation</vt:lpstr>
      <vt:lpstr>PowerPoint Presentation</vt:lpstr>
      <vt:lpstr>Scalable patterns</vt:lpstr>
      <vt:lpstr>Springer book  on Computational Music Analysis</vt:lpstr>
      <vt:lpstr>References</vt:lpstr>
      <vt:lpstr>Other music-theoretic compression strategies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Geometric, Compression-based Pattern Discovery in Music</dc:title>
  <dc:creator>David Meredith</dc:creator>
  <cp:lastModifiedBy>David Meredith</cp:lastModifiedBy>
  <cp:revision>162</cp:revision>
  <dcterms:created xsi:type="dcterms:W3CDTF">2021-06-07T17:36:31Z</dcterms:created>
  <dcterms:modified xsi:type="dcterms:W3CDTF">2024-05-08T20:53:51Z</dcterms:modified>
</cp:coreProperties>
</file>