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6" r:id="rId2"/>
    <p:sldId id="401" r:id="rId3"/>
    <p:sldId id="402" r:id="rId4"/>
    <p:sldId id="266" r:id="rId5"/>
    <p:sldId id="437" r:id="rId6"/>
    <p:sldId id="438" r:id="rId7"/>
    <p:sldId id="439" r:id="rId8"/>
    <p:sldId id="440" r:id="rId9"/>
    <p:sldId id="397" r:id="rId10"/>
    <p:sldId id="398" r:id="rId11"/>
    <p:sldId id="399" r:id="rId12"/>
    <p:sldId id="400" r:id="rId13"/>
    <p:sldId id="442" r:id="rId14"/>
    <p:sldId id="443" r:id="rId15"/>
    <p:sldId id="444" r:id="rId16"/>
    <p:sldId id="445" r:id="rId17"/>
    <p:sldId id="436" r:id="rId18"/>
    <p:sldId id="406" r:id="rId19"/>
    <p:sldId id="407" r:id="rId20"/>
    <p:sldId id="408" r:id="rId21"/>
    <p:sldId id="410" r:id="rId22"/>
    <p:sldId id="412" r:id="rId23"/>
    <p:sldId id="413" r:id="rId24"/>
    <p:sldId id="409" r:id="rId25"/>
    <p:sldId id="257" r:id="rId26"/>
    <p:sldId id="258" r:id="rId27"/>
    <p:sldId id="259" r:id="rId28"/>
    <p:sldId id="260" r:id="rId29"/>
    <p:sldId id="261" r:id="rId30"/>
    <p:sldId id="262" r:id="rId31"/>
    <p:sldId id="263" r:id="rId32"/>
    <p:sldId id="264" r:id="rId33"/>
    <p:sldId id="265" r:id="rId34"/>
    <p:sldId id="441" r:id="rId35"/>
    <p:sldId id="403" r:id="rId36"/>
    <p:sldId id="404" r:id="rId37"/>
    <p:sldId id="405" r:id="rId38"/>
    <p:sldId id="446" r:id="rId39"/>
    <p:sldId id="447" r:id="rId40"/>
    <p:sldId id="448" r:id="rId41"/>
    <p:sldId id="449" r:id="rId42"/>
    <p:sldId id="451" r:id="rId43"/>
    <p:sldId id="452" r:id="rId44"/>
    <p:sldId id="453" r:id="rId45"/>
    <p:sldId id="450" r:id="rId46"/>
    <p:sldId id="414" r:id="rId47"/>
    <p:sldId id="426" r:id="rId48"/>
    <p:sldId id="268" r:id="rId49"/>
    <p:sldId id="269" r:id="rId50"/>
    <p:sldId id="270" r:id="rId51"/>
    <p:sldId id="271" r:id="rId52"/>
    <p:sldId id="427" r:id="rId53"/>
    <p:sldId id="272" r:id="rId54"/>
    <p:sldId id="428" r:id="rId55"/>
    <p:sldId id="429" r:id="rId56"/>
    <p:sldId id="430" r:id="rId57"/>
    <p:sldId id="431" r:id="rId58"/>
    <p:sldId id="432" r:id="rId59"/>
    <p:sldId id="433" r:id="rId60"/>
    <p:sldId id="434" r:id="rId61"/>
    <p:sldId id="435" r:id="rId62"/>
    <p:sldId id="267" r:id="rId63"/>
    <p:sldId id="415" r:id="rId64"/>
    <p:sldId id="416" r:id="rId65"/>
    <p:sldId id="417" r:id="rId66"/>
    <p:sldId id="418" r:id="rId67"/>
    <p:sldId id="419" r:id="rId68"/>
    <p:sldId id="420" r:id="rId69"/>
    <p:sldId id="421" r:id="rId70"/>
    <p:sldId id="422" r:id="rId71"/>
    <p:sldId id="423" r:id="rId72"/>
    <p:sldId id="424" r:id="rId73"/>
    <p:sldId id="425"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93"/>
    <p:restoredTop sz="94737"/>
  </p:normalViewPr>
  <p:slideViewPr>
    <p:cSldViewPr snapToGrid="0">
      <p:cViewPr>
        <p:scale>
          <a:sx n="150" d="100"/>
          <a:sy n="150" d="100"/>
        </p:scale>
        <p:origin x="176"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69B3D-C626-5641-BA81-852CAA7D9CC1}" type="datetimeFigureOut">
              <a:t>4/8/25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EB3F3-18F5-354E-9BED-B542EA916FA8}" type="slidenum">
              <a:t>‹#›</a:t>
            </a:fld>
            <a:endParaRPr lang="en-US"/>
          </a:p>
        </p:txBody>
      </p:sp>
    </p:spTree>
    <p:extLst>
      <p:ext uri="{BB962C8B-B14F-4D97-AF65-F5344CB8AC3E}">
        <p14:creationId xmlns:p14="http://schemas.microsoft.com/office/powerpoint/2010/main" val="187893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AEB3F3-18F5-354E-9BED-B542EA916FA8}" type="slidenum">
              <a:rPr lang="en-GB"/>
              <a:t>11</a:t>
            </a:fld>
            <a:endParaRPr lang="en-GB"/>
          </a:p>
        </p:txBody>
      </p:sp>
    </p:spTree>
    <p:extLst>
      <p:ext uri="{BB962C8B-B14F-4D97-AF65-F5344CB8AC3E}">
        <p14:creationId xmlns:p14="http://schemas.microsoft.com/office/powerpoint/2010/main" val="131405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AEB3F3-18F5-354E-9BED-B542EA916FA8}" type="slidenum">
              <a:t>33</a:t>
            </a:fld>
            <a:endParaRPr lang="en-US"/>
          </a:p>
        </p:txBody>
      </p:sp>
    </p:spTree>
    <p:extLst>
      <p:ext uri="{BB962C8B-B14F-4D97-AF65-F5344CB8AC3E}">
        <p14:creationId xmlns:p14="http://schemas.microsoft.com/office/powerpoint/2010/main" val="1942707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837BBD-0208-7549-99A1-7C54A134AACE}" type="slidenum">
              <a:t>47</a:t>
            </a:fld>
            <a:endParaRPr lang="en-US"/>
          </a:p>
        </p:txBody>
      </p:sp>
    </p:spTree>
    <p:extLst>
      <p:ext uri="{BB962C8B-B14F-4D97-AF65-F5344CB8AC3E}">
        <p14:creationId xmlns:p14="http://schemas.microsoft.com/office/powerpoint/2010/main" val="1448971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7D916-DD86-E047-9F0F-3440A5E0165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ED02062-7B93-A6AE-4D20-4B94C84B56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A0BB815-3E16-2477-89D8-91C20D72653B}"/>
              </a:ext>
            </a:extLst>
          </p:cNvPr>
          <p:cNvSpPr>
            <a:spLocks noGrp="1"/>
          </p:cNvSpPr>
          <p:nvPr>
            <p:ph type="dt" sz="half" idx="10"/>
          </p:nvPr>
        </p:nvSpPr>
        <p:spPr/>
        <p:txBody>
          <a:bodyPr/>
          <a:lstStyle/>
          <a:p>
            <a:fld id="{AFB1FE1C-EE9F-7F45-98B2-981835852398}" type="datetimeFigureOut">
              <a:t>4/8/25</a:t>
            </a:fld>
            <a:endParaRPr lang="en-US"/>
          </a:p>
        </p:txBody>
      </p:sp>
      <p:sp>
        <p:nvSpPr>
          <p:cNvPr id="5" name="Footer Placeholder 4">
            <a:extLst>
              <a:ext uri="{FF2B5EF4-FFF2-40B4-BE49-F238E27FC236}">
                <a16:creationId xmlns:a16="http://schemas.microsoft.com/office/drawing/2014/main" id="{E79FBEA1-09EA-1427-1A1C-FCB5712F6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1239-5CEF-1A24-421B-408F9E128990}"/>
              </a:ext>
            </a:extLst>
          </p:cNvPr>
          <p:cNvSpPr>
            <a:spLocks noGrp="1"/>
          </p:cNvSpPr>
          <p:nvPr>
            <p:ph type="sldNum" sz="quarter" idx="12"/>
          </p:nvPr>
        </p:nvSpPr>
        <p:spPr/>
        <p:txBody>
          <a:bodyPr/>
          <a:lstStyle/>
          <a:p>
            <a:fld id="{3F75F99A-ABA1-C149-9ECC-E0021B6DDB40}" type="slidenum">
              <a:t>‹#›</a:t>
            </a:fld>
            <a:endParaRPr lang="en-US"/>
          </a:p>
        </p:txBody>
      </p:sp>
    </p:spTree>
    <p:extLst>
      <p:ext uri="{BB962C8B-B14F-4D97-AF65-F5344CB8AC3E}">
        <p14:creationId xmlns:p14="http://schemas.microsoft.com/office/powerpoint/2010/main" val="99582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26D3-8CEA-59F9-8E92-7FA49455CA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41C1278-AD12-CAB4-9DEF-966DD184A74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AFF236E-7A99-F543-2EE1-7B641EA9EE42}"/>
              </a:ext>
            </a:extLst>
          </p:cNvPr>
          <p:cNvSpPr>
            <a:spLocks noGrp="1"/>
          </p:cNvSpPr>
          <p:nvPr>
            <p:ph type="dt" sz="half" idx="10"/>
          </p:nvPr>
        </p:nvSpPr>
        <p:spPr/>
        <p:txBody>
          <a:bodyPr/>
          <a:lstStyle/>
          <a:p>
            <a:fld id="{AFB1FE1C-EE9F-7F45-98B2-981835852398}" type="datetimeFigureOut">
              <a:t>4/8/25</a:t>
            </a:fld>
            <a:endParaRPr lang="en-US"/>
          </a:p>
        </p:txBody>
      </p:sp>
      <p:sp>
        <p:nvSpPr>
          <p:cNvPr id="5" name="Footer Placeholder 4">
            <a:extLst>
              <a:ext uri="{FF2B5EF4-FFF2-40B4-BE49-F238E27FC236}">
                <a16:creationId xmlns:a16="http://schemas.microsoft.com/office/drawing/2014/main" id="{00F294D6-A78D-5727-EA37-F4A2641A5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55C81-CCBA-D7D6-4F57-96E42918E240}"/>
              </a:ext>
            </a:extLst>
          </p:cNvPr>
          <p:cNvSpPr>
            <a:spLocks noGrp="1"/>
          </p:cNvSpPr>
          <p:nvPr>
            <p:ph type="sldNum" sz="quarter" idx="12"/>
          </p:nvPr>
        </p:nvSpPr>
        <p:spPr/>
        <p:txBody>
          <a:bodyPr/>
          <a:lstStyle/>
          <a:p>
            <a:fld id="{3F75F99A-ABA1-C149-9ECC-E0021B6DDB40}" type="slidenum">
              <a:t>‹#›</a:t>
            </a:fld>
            <a:endParaRPr lang="en-US"/>
          </a:p>
        </p:txBody>
      </p:sp>
    </p:spTree>
    <p:extLst>
      <p:ext uri="{BB962C8B-B14F-4D97-AF65-F5344CB8AC3E}">
        <p14:creationId xmlns:p14="http://schemas.microsoft.com/office/powerpoint/2010/main" val="882983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B5276E-A9CB-A9CB-6388-DD0724A320A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63CBAA9-953B-72A6-9491-1117A7947D5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72FDF28-6749-113C-14B3-F520CBA26091}"/>
              </a:ext>
            </a:extLst>
          </p:cNvPr>
          <p:cNvSpPr>
            <a:spLocks noGrp="1"/>
          </p:cNvSpPr>
          <p:nvPr>
            <p:ph type="dt" sz="half" idx="10"/>
          </p:nvPr>
        </p:nvSpPr>
        <p:spPr/>
        <p:txBody>
          <a:bodyPr/>
          <a:lstStyle/>
          <a:p>
            <a:fld id="{AFB1FE1C-EE9F-7F45-98B2-981835852398}" type="datetimeFigureOut">
              <a:t>4/8/25</a:t>
            </a:fld>
            <a:endParaRPr lang="en-US"/>
          </a:p>
        </p:txBody>
      </p:sp>
      <p:sp>
        <p:nvSpPr>
          <p:cNvPr id="5" name="Footer Placeholder 4">
            <a:extLst>
              <a:ext uri="{FF2B5EF4-FFF2-40B4-BE49-F238E27FC236}">
                <a16:creationId xmlns:a16="http://schemas.microsoft.com/office/drawing/2014/main" id="{ED48122C-8FE8-5886-2E5B-723B59368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5482C6-81E4-5EF1-CD56-859645DC5539}"/>
              </a:ext>
            </a:extLst>
          </p:cNvPr>
          <p:cNvSpPr>
            <a:spLocks noGrp="1"/>
          </p:cNvSpPr>
          <p:nvPr>
            <p:ph type="sldNum" sz="quarter" idx="12"/>
          </p:nvPr>
        </p:nvSpPr>
        <p:spPr/>
        <p:txBody>
          <a:bodyPr/>
          <a:lstStyle/>
          <a:p>
            <a:fld id="{3F75F99A-ABA1-C149-9ECC-E0021B6DDB40}" type="slidenum">
              <a:t>‹#›</a:t>
            </a:fld>
            <a:endParaRPr lang="en-US"/>
          </a:p>
        </p:txBody>
      </p:sp>
    </p:spTree>
    <p:extLst>
      <p:ext uri="{BB962C8B-B14F-4D97-AF65-F5344CB8AC3E}">
        <p14:creationId xmlns:p14="http://schemas.microsoft.com/office/powerpoint/2010/main" val="391972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0E12B-355D-2C7B-A9C8-B86F3C7EDB5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F251F36-3001-F39E-E96A-DDBBB164866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4860F96-E598-8032-0645-4B7884F8BC89}"/>
              </a:ext>
            </a:extLst>
          </p:cNvPr>
          <p:cNvSpPr>
            <a:spLocks noGrp="1"/>
          </p:cNvSpPr>
          <p:nvPr>
            <p:ph type="dt" sz="half" idx="10"/>
          </p:nvPr>
        </p:nvSpPr>
        <p:spPr/>
        <p:txBody>
          <a:bodyPr/>
          <a:lstStyle/>
          <a:p>
            <a:fld id="{AFB1FE1C-EE9F-7F45-98B2-981835852398}" type="datetimeFigureOut">
              <a:t>4/8/25</a:t>
            </a:fld>
            <a:endParaRPr lang="en-US"/>
          </a:p>
        </p:txBody>
      </p:sp>
      <p:sp>
        <p:nvSpPr>
          <p:cNvPr id="5" name="Footer Placeholder 4">
            <a:extLst>
              <a:ext uri="{FF2B5EF4-FFF2-40B4-BE49-F238E27FC236}">
                <a16:creationId xmlns:a16="http://schemas.microsoft.com/office/drawing/2014/main" id="{D5311FD2-18F6-1787-7B8A-A062393C6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AC249E-EA67-CA3C-0E7E-46E3FC673A42}"/>
              </a:ext>
            </a:extLst>
          </p:cNvPr>
          <p:cNvSpPr>
            <a:spLocks noGrp="1"/>
          </p:cNvSpPr>
          <p:nvPr>
            <p:ph type="sldNum" sz="quarter" idx="12"/>
          </p:nvPr>
        </p:nvSpPr>
        <p:spPr/>
        <p:txBody>
          <a:bodyPr/>
          <a:lstStyle/>
          <a:p>
            <a:fld id="{3F75F99A-ABA1-C149-9ECC-E0021B6DDB40}" type="slidenum">
              <a:t>‹#›</a:t>
            </a:fld>
            <a:endParaRPr lang="en-US"/>
          </a:p>
        </p:txBody>
      </p:sp>
    </p:spTree>
    <p:extLst>
      <p:ext uri="{BB962C8B-B14F-4D97-AF65-F5344CB8AC3E}">
        <p14:creationId xmlns:p14="http://schemas.microsoft.com/office/powerpoint/2010/main" val="373558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0F658-C166-E50C-299A-DEC626DC4C0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D081816-4676-F58D-637E-87B7BA39CE4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DE36C90-E41C-FE56-9946-6D5836D5F666}"/>
              </a:ext>
            </a:extLst>
          </p:cNvPr>
          <p:cNvSpPr>
            <a:spLocks noGrp="1"/>
          </p:cNvSpPr>
          <p:nvPr>
            <p:ph type="dt" sz="half" idx="10"/>
          </p:nvPr>
        </p:nvSpPr>
        <p:spPr/>
        <p:txBody>
          <a:bodyPr/>
          <a:lstStyle/>
          <a:p>
            <a:fld id="{AFB1FE1C-EE9F-7F45-98B2-981835852398}" type="datetimeFigureOut">
              <a:t>4/8/25</a:t>
            </a:fld>
            <a:endParaRPr lang="en-US"/>
          </a:p>
        </p:txBody>
      </p:sp>
      <p:sp>
        <p:nvSpPr>
          <p:cNvPr id="5" name="Footer Placeholder 4">
            <a:extLst>
              <a:ext uri="{FF2B5EF4-FFF2-40B4-BE49-F238E27FC236}">
                <a16:creationId xmlns:a16="http://schemas.microsoft.com/office/drawing/2014/main" id="{86632E6E-CD5B-48DC-1154-B2A2A8CDDA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3629A-9805-662D-45EA-72DD1170A127}"/>
              </a:ext>
            </a:extLst>
          </p:cNvPr>
          <p:cNvSpPr>
            <a:spLocks noGrp="1"/>
          </p:cNvSpPr>
          <p:nvPr>
            <p:ph type="sldNum" sz="quarter" idx="12"/>
          </p:nvPr>
        </p:nvSpPr>
        <p:spPr/>
        <p:txBody>
          <a:bodyPr/>
          <a:lstStyle/>
          <a:p>
            <a:fld id="{3F75F99A-ABA1-C149-9ECC-E0021B6DDB40}" type="slidenum">
              <a:t>‹#›</a:t>
            </a:fld>
            <a:endParaRPr lang="en-US"/>
          </a:p>
        </p:txBody>
      </p:sp>
    </p:spTree>
    <p:extLst>
      <p:ext uri="{BB962C8B-B14F-4D97-AF65-F5344CB8AC3E}">
        <p14:creationId xmlns:p14="http://schemas.microsoft.com/office/powerpoint/2010/main" val="2182660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2E67-DB42-5C8B-D4BF-C26EE2364FE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7D73812-E421-179C-EB97-BFEAFB515FC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796EC1F-1A01-83E3-0767-BF61D39B69D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1C18209-EC57-0509-CE01-0128E5B3FB5A}"/>
              </a:ext>
            </a:extLst>
          </p:cNvPr>
          <p:cNvSpPr>
            <a:spLocks noGrp="1"/>
          </p:cNvSpPr>
          <p:nvPr>
            <p:ph type="dt" sz="half" idx="10"/>
          </p:nvPr>
        </p:nvSpPr>
        <p:spPr/>
        <p:txBody>
          <a:bodyPr/>
          <a:lstStyle/>
          <a:p>
            <a:fld id="{AFB1FE1C-EE9F-7F45-98B2-981835852398}" type="datetimeFigureOut">
              <a:t>4/8/25</a:t>
            </a:fld>
            <a:endParaRPr lang="en-US"/>
          </a:p>
        </p:txBody>
      </p:sp>
      <p:sp>
        <p:nvSpPr>
          <p:cNvPr id="6" name="Footer Placeholder 5">
            <a:extLst>
              <a:ext uri="{FF2B5EF4-FFF2-40B4-BE49-F238E27FC236}">
                <a16:creationId xmlns:a16="http://schemas.microsoft.com/office/drawing/2014/main" id="{04EEABCF-D12C-7327-67B1-FEF42F35CE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943E99-7FAB-58C5-FC1E-A716F1D315DF}"/>
              </a:ext>
            </a:extLst>
          </p:cNvPr>
          <p:cNvSpPr>
            <a:spLocks noGrp="1"/>
          </p:cNvSpPr>
          <p:nvPr>
            <p:ph type="sldNum" sz="quarter" idx="12"/>
          </p:nvPr>
        </p:nvSpPr>
        <p:spPr/>
        <p:txBody>
          <a:bodyPr/>
          <a:lstStyle/>
          <a:p>
            <a:fld id="{3F75F99A-ABA1-C149-9ECC-E0021B6DDB40}" type="slidenum">
              <a:t>‹#›</a:t>
            </a:fld>
            <a:endParaRPr lang="en-US"/>
          </a:p>
        </p:txBody>
      </p:sp>
    </p:spTree>
    <p:extLst>
      <p:ext uri="{BB962C8B-B14F-4D97-AF65-F5344CB8AC3E}">
        <p14:creationId xmlns:p14="http://schemas.microsoft.com/office/powerpoint/2010/main" val="3337312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2922B-3247-26DA-B89E-8C77ABBBB9A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3A0C4F0-7B9C-7285-1E8F-F70C030EBB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B8AC920-36F8-577F-8227-A12C2A854BF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6EB2701-A372-677F-17E9-C73D312B0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C81ED91-40B7-CECC-65B3-184E69AF301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86E7DA9-F4CB-25CC-14F3-6024ED3F2BE1}"/>
              </a:ext>
            </a:extLst>
          </p:cNvPr>
          <p:cNvSpPr>
            <a:spLocks noGrp="1"/>
          </p:cNvSpPr>
          <p:nvPr>
            <p:ph type="dt" sz="half" idx="10"/>
          </p:nvPr>
        </p:nvSpPr>
        <p:spPr/>
        <p:txBody>
          <a:bodyPr/>
          <a:lstStyle/>
          <a:p>
            <a:fld id="{AFB1FE1C-EE9F-7F45-98B2-981835852398}" type="datetimeFigureOut">
              <a:t>4/8/25</a:t>
            </a:fld>
            <a:endParaRPr lang="en-US"/>
          </a:p>
        </p:txBody>
      </p:sp>
      <p:sp>
        <p:nvSpPr>
          <p:cNvPr id="8" name="Footer Placeholder 7">
            <a:extLst>
              <a:ext uri="{FF2B5EF4-FFF2-40B4-BE49-F238E27FC236}">
                <a16:creationId xmlns:a16="http://schemas.microsoft.com/office/drawing/2014/main" id="{BA829FD1-F54B-82CA-8A7B-7F199A7A4E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EE5AF1-0A5A-0778-464C-B73F7D46BB34}"/>
              </a:ext>
            </a:extLst>
          </p:cNvPr>
          <p:cNvSpPr>
            <a:spLocks noGrp="1"/>
          </p:cNvSpPr>
          <p:nvPr>
            <p:ph type="sldNum" sz="quarter" idx="12"/>
          </p:nvPr>
        </p:nvSpPr>
        <p:spPr/>
        <p:txBody>
          <a:bodyPr/>
          <a:lstStyle/>
          <a:p>
            <a:fld id="{3F75F99A-ABA1-C149-9ECC-E0021B6DDB40}" type="slidenum">
              <a:t>‹#›</a:t>
            </a:fld>
            <a:endParaRPr lang="en-US"/>
          </a:p>
        </p:txBody>
      </p:sp>
    </p:spTree>
    <p:extLst>
      <p:ext uri="{BB962C8B-B14F-4D97-AF65-F5344CB8AC3E}">
        <p14:creationId xmlns:p14="http://schemas.microsoft.com/office/powerpoint/2010/main" val="695357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8E94-1636-524B-FA8C-4346AF414A2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B6529B3-4B5D-3517-ED99-A1D40135EDC1}"/>
              </a:ext>
            </a:extLst>
          </p:cNvPr>
          <p:cNvSpPr>
            <a:spLocks noGrp="1"/>
          </p:cNvSpPr>
          <p:nvPr>
            <p:ph type="dt" sz="half" idx="10"/>
          </p:nvPr>
        </p:nvSpPr>
        <p:spPr/>
        <p:txBody>
          <a:bodyPr/>
          <a:lstStyle/>
          <a:p>
            <a:fld id="{AFB1FE1C-EE9F-7F45-98B2-981835852398}" type="datetimeFigureOut">
              <a:t>4/8/25</a:t>
            </a:fld>
            <a:endParaRPr lang="en-US"/>
          </a:p>
        </p:txBody>
      </p:sp>
      <p:sp>
        <p:nvSpPr>
          <p:cNvPr id="4" name="Footer Placeholder 3">
            <a:extLst>
              <a:ext uri="{FF2B5EF4-FFF2-40B4-BE49-F238E27FC236}">
                <a16:creationId xmlns:a16="http://schemas.microsoft.com/office/drawing/2014/main" id="{B836BBBC-A6DA-7182-90C1-73429BA8B1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9719DD-44FA-9D6D-7E79-57E167C1523B}"/>
              </a:ext>
            </a:extLst>
          </p:cNvPr>
          <p:cNvSpPr>
            <a:spLocks noGrp="1"/>
          </p:cNvSpPr>
          <p:nvPr>
            <p:ph type="sldNum" sz="quarter" idx="12"/>
          </p:nvPr>
        </p:nvSpPr>
        <p:spPr/>
        <p:txBody>
          <a:bodyPr/>
          <a:lstStyle/>
          <a:p>
            <a:fld id="{3F75F99A-ABA1-C149-9ECC-E0021B6DDB40}" type="slidenum">
              <a:t>‹#›</a:t>
            </a:fld>
            <a:endParaRPr lang="en-US"/>
          </a:p>
        </p:txBody>
      </p:sp>
    </p:spTree>
    <p:extLst>
      <p:ext uri="{BB962C8B-B14F-4D97-AF65-F5344CB8AC3E}">
        <p14:creationId xmlns:p14="http://schemas.microsoft.com/office/powerpoint/2010/main" val="1977573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55372-0FE9-A19E-27FA-11FCF0B0A802}"/>
              </a:ext>
            </a:extLst>
          </p:cNvPr>
          <p:cNvSpPr>
            <a:spLocks noGrp="1"/>
          </p:cNvSpPr>
          <p:nvPr>
            <p:ph type="dt" sz="half" idx="10"/>
          </p:nvPr>
        </p:nvSpPr>
        <p:spPr/>
        <p:txBody>
          <a:bodyPr/>
          <a:lstStyle/>
          <a:p>
            <a:fld id="{AFB1FE1C-EE9F-7F45-98B2-981835852398}" type="datetimeFigureOut">
              <a:t>4/8/25</a:t>
            </a:fld>
            <a:endParaRPr lang="en-US"/>
          </a:p>
        </p:txBody>
      </p:sp>
      <p:sp>
        <p:nvSpPr>
          <p:cNvPr id="3" name="Footer Placeholder 2">
            <a:extLst>
              <a:ext uri="{FF2B5EF4-FFF2-40B4-BE49-F238E27FC236}">
                <a16:creationId xmlns:a16="http://schemas.microsoft.com/office/drawing/2014/main" id="{E66A0F67-1EB3-ABFA-CAE2-66CFE4446B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806305-DC93-15E5-FD7A-73C070D46062}"/>
              </a:ext>
            </a:extLst>
          </p:cNvPr>
          <p:cNvSpPr>
            <a:spLocks noGrp="1"/>
          </p:cNvSpPr>
          <p:nvPr>
            <p:ph type="sldNum" sz="quarter" idx="12"/>
          </p:nvPr>
        </p:nvSpPr>
        <p:spPr/>
        <p:txBody>
          <a:bodyPr/>
          <a:lstStyle/>
          <a:p>
            <a:fld id="{3F75F99A-ABA1-C149-9ECC-E0021B6DDB40}" type="slidenum">
              <a:t>‹#›</a:t>
            </a:fld>
            <a:endParaRPr lang="en-US"/>
          </a:p>
        </p:txBody>
      </p:sp>
    </p:spTree>
    <p:extLst>
      <p:ext uri="{BB962C8B-B14F-4D97-AF65-F5344CB8AC3E}">
        <p14:creationId xmlns:p14="http://schemas.microsoft.com/office/powerpoint/2010/main" val="1636677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0D1FD-5F14-4FB2-6F7C-D0BE9DF48FF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5EE0AC-9EF0-73F3-540A-9F93E7F463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A11A8E2-BBCB-4B5E-0F5A-95B97ED76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BEE98BD-B5CA-CD72-CD9B-E388C67BFA48}"/>
              </a:ext>
            </a:extLst>
          </p:cNvPr>
          <p:cNvSpPr>
            <a:spLocks noGrp="1"/>
          </p:cNvSpPr>
          <p:nvPr>
            <p:ph type="dt" sz="half" idx="10"/>
          </p:nvPr>
        </p:nvSpPr>
        <p:spPr/>
        <p:txBody>
          <a:bodyPr/>
          <a:lstStyle/>
          <a:p>
            <a:fld id="{AFB1FE1C-EE9F-7F45-98B2-981835852398}" type="datetimeFigureOut">
              <a:t>4/8/25</a:t>
            </a:fld>
            <a:endParaRPr lang="en-US"/>
          </a:p>
        </p:txBody>
      </p:sp>
      <p:sp>
        <p:nvSpPr>
          <p:cNvPr id="6" name="Footer Placeholder 5">
            <a:extLst>
              <a:ext uri="{FF2B5EF4-FFF2-40B4-BE49-F238E27FC236}">
                <a16:creationId xmlns:a16="http://schemas.microsoft.com/office/drawing/2014/main" id="{D9420A2C-B2A3-1CA1-1365-522859B84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A6B0AE-449D-D60E-C001-603DE45F33BB}"/>
              </a:ext>
            </a:extLst>
          </p:cNvPr>
          <p:cNvSpPr>
            <a:spLocks noGrp="1"/>
          </p:cNvSpPr>
          <p:nvPr>
            <p:ph type="sldNum" sz="quarter" idx="12"/>
          </p:nvPr>
        </p:nvSpPr>
        <p:spPr/>
        <p:txBody>
          <a:bodyPr/>
          <a:lstStyle/>
          <a:p>
            <a:fld id="{3F75F99A-ABA1-C149-9ECC-E0021B6DDB40}" type="slidenum">
              <a:t>‹#›</a:t>
            </a:fld>
            <a:endParaRPr lang="en-US"/>
          </a:p>
        </p:txBody>
      </p:sp>
    </p:spTree>
    <p:extLst>
      <p:ext uri="{BB962C8B-B14F-4D97-AF65-F5344CB8AC3E}">
        <p14:creationId xmlns:p14="http://schemas.microsoft.com/office/powerpoint/2010/main" val="254928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EAB7D-8AF7-A056-1C33-884B04D3E98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5397C1E-0DF6-97F9-6091-7D9E51F425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1642CB-BCA3-1A08-15DF-96CF6B5FD5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80CA85-B30D-DC37-60D5-DC7C7E2FAEAC}"/>
              </a:ext>
            </a:extLst>
          </p:cNvPr>
          <p:cNvSpPr>
            <a:spLocks noGrp="1"/>
          </p:cNvSpPr>
          <p:nvPr>
            <p:ph type="dt" sz="half" idx="10"/>
          </p:nvPr>
        </p:nvSpPr>
        <p:spPr/>
        <p:txBody>
          <a:bodyPr/>
          <a:lstStyle/>
          <a:p>
            <a:fld id="{AFB1FE1C-EE9F-7F45-98B2-981835852398}" type="datetimeFigureOut">
              <a:t>4/8/25</a:t>
            </a:fld>
            <a:endParaRPr lang="en-US"/>
          </a:p>
        </p:txBody>
      </p:sp>
      <p:sp>
        <p:nvSpPr>
          <p:cNvPr id="6" name="Footer Placeholder 5">
            <a:extLst>
              <a:ext uri="{FF2B5EF4-FFF2-40B4-BE49-F238E27FC236}">
                <a16:creationId xmlns:a16="http://schemas.microsoft.com/office/drawing/2014/main" id="{4D4F9B6B-8C20-0A7B-4435-90C992FC8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12A521-9308-3728-DA01-E7863EE9B4D6}"/>
              </a:ext>
            </a:extLst>
          </p:cNvPr>
          <p:cNvSpPr>
            <a:spLocks noGrp="1"/>
          </p:cNvSpPr>
          <p:nvPr>
            <p:ph type="sldNum" sz="quarter" idx="12"/>
          </p:nvPr>
        </p:nvSpPr>
        <p:spPr/>
        <p:txBody>
          <a:bodyPr/>
          <a:lstStyle/>
          <a:p>
            <a:fld id="{3F75F99A-ABA1-C149-9ECC-E0021B6DDB40}" type="slidenum">
              <a:t>‹#›</a:t>
            </a:fld>
            <a:endParaRPr lang="en-US"/>
          </a:p>
        </p:txBody>
      </p:sp>
    </p:spTree>
    <p:extLst>
      <p:ext uri="{BB962C8B-B14F-4D97-AF65-F5344CB8AC3E}">
        <p14:creationId xmlns:p14="http://schemas.microsoft.com/office/powerpoint/2010/main" val="87995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A0583D-87EA-8597-3A14-7599564A75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962B9DF-9600-8656-952B-4805E3C8B5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F4BFD27-2DBA-43FB-3D60-9BA85BCAD9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B1FE1C-EE9F-7F45-98B2-981835852398}" type="datetimeFigureOut">
              <a:t>4/8/25</a:t>
            </a:fld>
            <a:endParaRPr lang="en-US"/>
          </a:p>
        </p:txBody>
      </p:sp>
      <p:sp>
        <p:nvSpPr>
          <p:cNvPr id="5" name="Footer Placeholder 4">
            <a:extLst>
              <a:ext uri="{FF2B5EF4-FFF2-40B4-BE49-F238E27FC236}">
                <a16:creationId xmlns:a16="http://schemas.microsoft.com/office/drawing/2014/main" id="{F17FF83F-2924-F74D-12E7-C761798AC6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4EF669A-3D31-F8DA-CD62-17DA52C92D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5F99A-ABA1-C149-9ECC-E0021B6DDB40}" type="slidenum">
              <a:t>‹#›</a:t>
            </a:fld>
            <a:endParaRPr lang="en-US"/>
          </a:p>
        </p:txBody>
      </p:sp>
    </p:spTree>
    <p:extLst>
      <p:ext uri="{BB962C8B-B14F-4D97-AF65-F5344CB8AC3E}">
        <p14:creationId xmlns:p14="http://schemas.microsoft.com/office/powerpoint/2010/main" val="2667875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github.com/chromamorph/omnisia/blob/d087084259ddcbfe1accd8a94bb3b38557545b6b/MaxTranPatsJava/src/com/chromamorph/maxtranpatsjava/F_2STR.java#L62"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hyperlink" Target="https://open.spotify.com/track/3Vcpv8QWJ3IPG9RYKFphoS?si=32ed40bc70464512" TargetMode="Externa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link.springer.com/chapter/10.1007/978-3-031-34732-0_2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E5898-544C-5044-A317-B4B68B7ABC19}"/>
              </a:ext>
            </a:extLst>
          </p:cNvPr>
          <p:cNvSpPr>
            <a:spLocks noGrp="1"/>
          </p:cNvSpPr>
          <p:nvPr>
            <p:ph type="ctrTitle"/>
          </p:nvPr>
        </p:nvSpPr>
        <p:spPr>
          <a:xfrm>
            <a:off x="1524000" y="2542619"/>
            <a:ext cx="9144000" cy="1125614"/>
          </a:xfrm>
        </p:spPr>
        <p:txBody>
          <a:bodyPr>
            <a:normAutofit fontScale="90000"/>
          </a:bodyPr>
          <a:lstStyle/>
          <a:p>
            <a:r>
              <a:rPr lang="en-US" sz="3600"/>
              <a:t>Parallel, geometric algorithms for transformed pattern matching and pattern discovery in polyphonic music</a:t>
            </a:r>
          </a:p>
        </p:txBody>
      </p:sp>
      <p:sp>
        <p:nvSpPr>
          <p:cNvPr id="3" name="Subtitle 2">
            <a:extLst>
              <a:ext uri="{FF2B5EF4-FFF2-40B4-BE49-F238E27FC236}">
                <a16:creationId xmlns:a16="http://schemas.microsoft.com/office/drawing/2014/main" id="{ECF78A69-2E4C-7D9F-96DE-B405FBB58F5C}"/>
              </a:ext>
            </a:extLst>
          </p:cNvPr>
          <p:cNvSpPr>
            <a:spLocks noGrp="1"/>
          </p:cNvSpPr>
          <p:nvPr>
            <p:ph type="subTitle" idx="1"/>
          </p:nvPr>
        </p:nvSpPr>
        <p:spPr>
          <a:xfrm>
            <a:off x="1598428" y="3951364"/>
            <a:ext cx="9144000" cy="1408814"/>
          </a:xfrm>
        </p:spPr>
        <p:txBody>
          <a:bodyPr/>
          <a:lstStyle/>
          <a:p>
            <a:r>
              <a:rPr lang="en-US"/>
              <a:t>David Meredith</a:t>
            </a:r>
          </a:p>
          <a:p>
            <a:r>
              <a:rPr lang="en-US"/>
              <a:t>Aalborg University, Denmark</a:t>
            </a:r>
          </a:p>
          <a:p>
            <a:r>
              <a:rPr lang="en-US"/>
              <a:t>dave@create.aau.dk</a:t>
            </a:r>
          </a:p>
        </p:txBody>
      </p:sp>
      <p:pic>
        <p:nvPicPr>
          <p:cNvPr id="4" name="Picture 3">
            <a:extLst>
              <a:ext uri="{FF2B5EF4-FFF2-40B4-BE49-F238E27FC236}">
                <a16:creationId xmlns:a16="http://schemas.microsoft.com/office/drawing/2014/main" id="{8B15E868-EC1B-0627-0CFE-0F31851D9E6D}"/>
              </a:ext>
            </a:extLst>
          </p:cNvPr>
          <p:cNvPicPr>
            <a:picLocks noChangeAspect="1"/>
          </p:cNvPicPr>
          <p:nvPr/>
        </p:nvPicPr>
        <p:blipFill>
          <a:blip r:embed="rId2"/>
          <a:stretch>
            <a:fillRect/>
          </a:stretch>
        </p:blipFill>
        <p:spPr>
          <a:xfrm>
            <a:off x="2209800" y="417956"/>
            <a:ext cx="7772400" cy="1993701"/>
          </a:xfrm>
          <a:prstGeom prst="rect">
            <a:avLst/>
          </a:prstGeom>
        </p:spPr>
      </p:pic>
      <p:pic>
        <p:nvPicPr>
          <p:cNvPr id="6" name="Picture 5">
            <a:extLst>
              <a:ext uri="{FF2B5EF4-FFF2-40B4-BE49-F238E27FC236}">
                <a16:creationId xmlns:a16="http://schemas.microsoft.com/office/drawing/2014/main" id="{EE73FF8D-B755-B4C5-2066-7CF6B04C6558}"/>
              </a:ext>
            </a:extLst>
          </p:cNvPr>
          <p:cNvPicPr>
            <a:picLocks noChangeAspect="1"/>
          </p:cNvPicPr>
          <p:nvPr/>
        </p:nvPicPr>
        <p:blipFill>
          <a:blip r:embed="rId3"/>
          <a:stretch>
            <a:fillRect/>
          </a:stretch>
        </p:blipFill>
        <p:spPr>
          <a:xfrm>
            <a:off x="5238750" y="5370811"/>
            <a:ext cx="1714500" cy="1206500"/>
          </a:xfrm>
          <a:prstGeom prst="rect">
            <a:avLst/>
          </a:prstGeom>
        </p:spPr>
      </p:pic>
    </p:spTree>
    <p:extLst>
      <p:ext uri="{BB962C8B-B14F-4D97-AF65-F5344CB8AC3E}">
        <p14:creationId xmlns:p14="http://schemas.microsoft.com/office/powerpoint/2010/main" val="2379389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1C1A-FAD1-B713-C696-8E02F3BAB24C}"/>
              </a:ext>
            </a:extLst>
          </p:cNvPr>
          <p:cNvSpPr>
            <a:spLocks noGrp="1"/>
          </p:cNvSpPr>
          <p:nvPr>
            <p:ph type="title"/>
          </p:nvPr>
        </p:nvSpPr>
        <p:spPr>
          <a:xfrm>
            <a:off x="304799" y="167979"/>
            <a:ext cx="5011479" cy="1799044"/>
          </a:xfrm>
        </p:spPr>
        <p:txBody>
          <a:bodyPr>
            <a:normAutofit fontScale="90000"/>
          </a:bodyPr>
          <a:lstStyle/>
          <a:p>
            <a:r>
              <a:rPr lang="en-US"/>
              <a:t>Example transformation class: </a:t>
            </a:r>
            <a:r>
              <a:rPr lang="en-US" i="1"/>
              <a:t>F</a:t>
            </a:r>
            <a:r>
              <a:rPr lang="en-US" baseline="-25000"/>
              <a:t>2STR</a:t>
            </a:r>
          </a:p>
        </p:txBody>
      </p:sp>
      <p:sp>
        <p:nvSpPr>
          <p:cNvPr id="3" name="Content Placeholder 2">
            <a:extLst>
              <a:ext uri="{FF2B5EF4-FFF2-40B4-BE49-F238E27FC236}">
                <a16:creationId xmlns:a16="http://schemas.microsoft.com/office/drawing/2014/main" id="{5E8E0E2A-1C15-5867-7DFF-FE135EB18EF0}"/>
              </a:ext>
            </a:extLst>
          </p:cNvPr>
          <p:cNvSpPr>
            <a:spLocks noGrp="1"/>
          </p:cNvSpPr>
          <p:nvPr>
            <p:ph idx="1"/>
          </p:nvPr>
        </p:nvSpPr>
        <p:spPr>
          <a:xfrm>
            <a:off x="4976038" y="904126"/>
            <a:ext cx="6911162" cy="5373384"/>
          </a:xfrm>
        </p:spPr>
        <p:txBody>
          <a:bodyPr>
            <a:normAutofit fontScale="92500" lnSpcReduction="10000"/>
          </a:bodyPr>
          <a:lstStyle/>
          <a:p>
            <a:r>
              <a:rPr lang="en-US" sz="2000" i="1"/>
              <a:t>F</a:t>
            </a:r>
            <a:r>
              <a:rPr lang="en-US" sz="2000" baseline="-25000"/>
              <a:t>2STR </a:t>
            </a:r>
            <a:r>
              <a:rPr lang="en-US" sz="2000"/>
              <a:t>contains all transformations consisting of a scaling by a non-zero factor parallel to the </a:t>
            </a:r>
            <a:r>
              <a:rPr lang="en-US" sz="2000" i="1"/>
              <a:t>x</a:t>
            </a:r>
            <a:r>
              <a:rPr lang="en-US" sz="2000"/>
              <a:t>-axis, followed by a translation and then optionally followed by a reflection in the </a:t>
            </a:r>
            <a:r>
              <a:rPr lang="en-US" sz="2000" i="1"/>
              <a:t>x</a:t>
            </a:r>
            <a:r>
              <a:rPr lang="en-US" sz="2000"/>
              <a:t>-axis</a:t>
            </a:r>
          </a:p>
          <a:p>
            <a:r>
              <a:rPr lang="en-US" sz="2000"/>
              <a:t>If our dataset is a pitch-vs-time representation of some music, then </a:t>
            </a:r>
            <a:r>
              <a:rPr lang="en-US" sz="2000" i="1"/>
              <a:t>F</a:t>
            </a:r>
            <a:r>
              <a:rPr lang="en-US" sz="2000" baseline="-25000"/>
              <a:t>2STR </a:t>
            </a:r>
            <a:r>
              <a:rPr lang="en-US" sz="2000"/>
              <a:t>contains the transformations corresponding to the traditional musical contrapuntal transformations of transposition, inversion, retrograde, diminution and augmentation</a:t>
            </a:r>
          </a:p>
          <a:p>
            <a:r>
              <a:rPr lang="en-US" sz="2000"/>
              <a:t>We can identify each transformation in </a:t>
            </a:r>
            <a:r>
              <a:rPr lang="en-US" sz="2000" i="1"/>
              <a:t>F</a:t>
            </a:r>
            <a:r>
              <a:rPr lang="en-US" sz="2000" baseline="-25000"/>
              <a:t>2STR</a:t>
            </a:r>
            <a:r>
              <a:rPr lang="en-US" sz="2000"/>
              <a:t> by a </a:t>
            </a:r>
            <a:r>
              <a:rPr lang="en-US" sz="2000" i="1"/>
              <a:t>transformation parameter</a:t>
            </a:r>
            <a:r>
              <a:rPr lang="en-US" sz="2000"/>
              <a:t>, (</a:t>
            </a:r>
            <a:r>
              <a:rPr lang="en-US" sz="2000" i="1"/>
              <a:t>s</a:t>
            </a:r>
            <a:r>
              <a:rPr lang="en-US" sz="2000"/>
              <a:t>,</a:t>
            </a:r>
            <a:r>
              <a:rPr lang="en-US" sz="2000" i="1"/>
              <a:t>v</a:t>
            </a:r>
            <a:r>
              <a:rPr lang="en-US" sz="2000"/>
              <a:t>,</a:t>
            </a:r>
            <a:r>
              <a:rPr lang="en-US" sz="2000" i="1"/>
              <a:t>b</a:t>
            </a:r>
            <a:r>
              <a:rPr lang="en-US" sz="2000"/>
              <a:t>), where </a:t>
            </a:r>
          </a:p>
          <a:p>
            <a:pPr lvl="1"/>
            <a:r>
              <a:rPr lang="en-US" sz="1800" i="1"/>
              <a:t>s</a:t>
            </a:r>
            <a:r>
              <a:rPr lang="en-US" sz="1800"/>
              <a:t> is the scale factor by which the </a:t>
            </a:r>
            <a:r>
              <a:rPr lang="en-US" sz="1800" i="1"/>
              <a:t>x-</a:t>
            </a:r>
            <a:r>
              <a:rPr lang="en-US" sz="1800"/>
              <a:t>coordinate is</a:t>
            </a:r>
            <a:r>
              <a:rPr lang="en-US" sz="1800" i="1"/>
              <a:t> </a:t>
            </a:r>
            <a:r>
              <a:rPr lang="en-US" sz="1800"/>
              <a:t>stretched</a:t>
            </a:r>
          </a:p>
          <a:p>
            <a:pPr lvl="1"/>
            <a:r>
              <a:rPr lang="en-US" sz="1800" i="1"/>
              <a:t>v</a:t>
            </a:r>
            <a:r>
              <a:rPr lang="en-US" sz="1800"/>
              <a:t> is the vector by which the point is translated</a:t>
            </a:r>
          </a:p>
          <a:p>
            <a:pPr lvl="1"/>
            <a:r>
              <a:rPr lang="en-US" sz="1800" i="1"/>
              <a:t>b</a:t>
            </a:r>
            <a:r>
              <a:rPr lang="en-US" sz="1800"/>
              <a:t> indicates whether or not the point is reflected in the </a:t>
            </a:r>
            <a:r>
              <a:rPr lang="en-US" sz="1800" i="1"/>
              <a:t>x</a:t>
            </a:r>
            <a:r>
              <a:rPr lang="en-US" sz="1800"/>
              <a:t>-axis</a:t>
            </a:r>
          </a:p>
          <a:p>
            <a:r>
              <a:rPr lang="en-US" sz="2000"/>
              <a:t>e.g., mapping black line to red line could be achieved using the following transformation parameters:</a:t>
            </a:r>
          </a:p>
          <a:p>
            <a:pPr lvl="1"/>
            <a:r>
              <a:rPr lang="en-US" sz="1800"/>
              <a:t>(-2,(11,1),1)</a:t>
            </a:r>
          </a:p>
          <a:p>
            <a:pPr lvl="1"/>
            <a:r>
              <a:rPr lang="en-US" sz="1800"/>
              <a:t>(2,(-1,-6),-1)</a:t>
            </a:r>
          </a:p>
          <a:p>
            <a:r>
              <a:rPr lang="en-US" sz="2400"/>
              <a:t>These are the </a:t>
            </a:r>
            <a:r>
              <a:rPr lang="en-US" sz="2400" b="1" i="1"/>
              <a:t>only</a:t>
            </a:r>
            <a:r>
              <a:rPr lang="en-US" sz="2400"/>
              <a:t> transformations </a:t>
            </a:r>
            <a:r>
              <a:rPr lang="en-US" sz="2200"/>
              <a:t>in </a:t>
            </a:r>
            <a:r>
              <a:rPr lang="en-US" sz="2400" i="1"/>
              <a:t>F</a:t>
            </a:r>
            <a:r>
              <a:rPr lang="en-US" sz="2400" baseline="-25000"/>
              <a:t>2STR</a:t>
            </a:r>
            <a:r>
              <a:rPr lang="en-US" sz="2400"/>
              <a:t> that map the black line onto the red line</a:t>
            </a:r>
            <a:endParaRPr lang="en-US" sz="2200"/>
          </a:p>
        </p:txBody>
      </p:sp>
      <p:pic>
        <p:nvPicPr>
          <p:cNvPr id="4" name="Picture 3">
            <a:extLst>
              <a:ext uri="{FF2B5EF4-FFF2-40B4-BE49-F238E27FC236}">
                <a16:creationId xmlns:a16="http://schemas.microsoft.com/office/drawing/2014/main" id="{B72595BA-855E-2FEF-B65C-3F598F709586}"/>
              </a:ext>
            </a:extLst>
          </p:cNvPr>
          <p:cNvPicPr>
            <a:picLocks noChangeAspect="1"/>
          </p:cNvPicPr>
          <p:nvPr/>
        </p:nvPicPr>
        <p:blipFill>
          <a:blip r:embed="rId2"/>
          <a:stretch>
            <a:fillRect/>
          </a:stretch>
        </p:blipFill>
        <p:spPr>
          <a:xfrm>
            <a:off x="309966" y="2056709"/>
            <a:ext cx="4666072" cy="3647589"/>
          </a:xfrm>
          <a:prstGeom prst="rect">
            <a:avLst/>
          </a:prstGeom>
        </p:spPr>
      </p:pic>
    </p:spTree>
    <p:extLst>
      <p:ext uri="{BB962C8B-B14F-4D97-AF65-F5344CB8AC3E}">
        <p14:creationId xmlns:p14="http://schemas.microsoft.com/office/powerpoint/2010/main" val="2966084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F882-0D66-0B51-1A71-D633D153A36A}"/>
              </a:ext>
            </a:extLst>
          </p:cNvPr>
          <p:cNvSpPr>
            <a:spLocks noGrp="1"/>
          </p:cNvSpPr>
          <p:nvPr>
            <p:ph type="title"/>
          </p:nvPr>
        </p:nvSpPr>
        <p:spPr>
          <a:xfrm>
            <a:off x="838200" y="365126"/>
            <a:ext cx="10515600" cy="456808"/>
          </a:xfrm>
        </p:spPr>
        <p:txBody>
          <a:bodyPr>
            <a:normAutofit fontScale="90000"/>
          </a:bodyPr>
          <a:lstStyle/>
          <a:p>
            <a:r>
              <a:rPr lang="en-US"/>
              <a:t>Discovering inter-basis transformations</a:t>
            </a:r>
          </a:p>
        </p:txBody>
      </p:sp>
      <p:sp>
        <p:nvSpPr>
          <p:cNvPr id="3" name="Content Placeholder 2">
            <a:extLst>
              <a:ext uri="{FF2B5EF4-FFF2-40B4-BE49-F238E27FC236}">
                <a16:creationId xmlns:a16="http://schemas.microsoft.com/office/drawing/2014/main" id="{1CD58302-AF13-1B49-658C-F0EC201F51A1}"/>
              </a:ext>
            </a:extLst>
          </p:cNvPr>
          <p:cNvSpPr>
            <a:spLocks noGrp="1"/>
          </p:cNvSpPr>
          <p:nvPr>
            <p:ph idx="1"/>
          </p:nvPr>
        </p:nvSpPr>
        <p:spPr>
          <a:xfrm>
            <a:off x="5784111" y="1413873"/>
            <a:ext cx="5773119" cy="4667250"/>
          </a:xfrm>
        </p:spPr>
        <p:txBody>
          <a:bodyPr>
            <a:normAutofit/>
          </a:bodyPr>
          <a:lstStyle/>
          <a:p>
            <a:r>
              <a:rPr lang="en-US" sz="2400"/>
              <a:t>If we take two ordered pairs of points in a point set, (p1,p2) and (p3,p4), then  there are at most two distinct transformations in </a:t>
            </a:r>
            <a:r>
              <a:rPr lang="en-US" sz="2400" i="1"/>
              <a:t>F</a:t>
            </a:r>
            <a:r>
              <a:rPr lang="en-US" sz="2400" baseline="-25000"/>
              <a:t>2STR</a:t>
            </a:r>
            <a:r>
              <a:rPr lang="en-US" sz="2400"/>
              <a:t> that map (p1,p2) onto (p3,p4) and we can define a function that discovers these transformations given (p1,p2) and (p3,p4)</a:t>
            </a:r>
          </a:p>
          <a:p>
            <a:r>
              <a:rPr lang="en-US" sz="2400"/>
              <a:t>Compare this with the case of </a:t>
            </a:r>
            <a:r>
              <a:rPr lang="en-US" sz="2400" i="1"/>
              <a:t>F</a:t>
            </a:r>
            <a:r>
              <a:rPr lang="en-US" sz="2400" baseline="-25000"/>
              <a:t>2T , </a:t>
            </a:r>
            <a:r>
              <a:rPr lang="en-US" sz="2400"/>
              <a:t>which contains all 2-dimensional translations</a:t>
            </a:r>
          </a:p>
          <a:p>
            <a:pPr lvl="1"/>
            <a:r>
              <a:rPr lang="en-US" sz="2000"/>
              <a:t> In this case,</a:t>
            </a:r>
          </a:p>
          <a:p>
            <a:pPr lvl="2"/>
            <a:r>
              <a:rPr lang="en-US" sz="1800"/>
              <a:t>each instance of a transformation in </a:t>
            </a:r>
            <a:r>
              <a:rPr lang="en-US" sz="1800" i="1"/>
              <a:t>F</a:t>
            </a:r>
            <a:r>
              <a:rPr lang="en-US" sz="1800" baseline="-25000"/>
              <a:t>2T</a:t>
            </a:r>
            <a:r>
              <a:rPr lang="en-US" sz="1800"/>
              <a:t> can be represented by a single 2-d vector</a:t>
            </a:r>
          </a:p>
          <a:p>
            <a:pPr lvl="2"/>
            <a:r>
              <a:rPr lang="en-US" sz="1800"/>
              <a:t>given a pair of points, p1 and p2, there is a unique translation that maps p1 onto p2</a:t>
            </a:r>
          </a:p>
        </p:txBody>
      </p:sp>
      <p:pic>
        <p:nvPicPr>
          <p:cNvPr id="4" name="Picture 3">
            <a:extLst>
              <a:ext uri="{FF2B5EF4-FFF2-40B4-BE49-F238E27FC236}">
                <a16:creationId xmlns:a16="http://schemas.microsoft.com/office/drawing/2014/main" id="{667EA1FB-55F4-1C3B-F8E8-3A968984D999}"/>
              </a:ext>
            </a:extLst>
          </p:cNvPr>
          <p:cNvPicPr>
            <a:picLocks noChangeAspect="1"/>
          </p:cNvPicPr>
          <p:nvPr/>
        </p:nvPicPr>
        <p:blipFill>
          <a:blip r:embed="rId3"/>
          <a:stretch>
            <a:fillRect/>
          </a:stretch>
        </p:blipFill>
        <p:spPr>
          <a:xfrm>
            <a:off x="227772" y="1687371"/>
            <a:ext cx="5270715" cy="4120254"/>
          </a:xfrm>
          <a:prstGeom prst="rect">
            <a:avLst/>
          </a:prstGeom>
        </p:spPr>
      </p:pic>
    </p:spTree>
    <p:extLst>
      <p:ext uri="{BB962C8B-B14F-4D97-AF65-F5344CB8AC3E}">
        <p14:creationId xmlns:p14="http://schemas.microsoft.com/office/powerpoint/2010/main" val="2791400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0A111-42DF-85D4-8A72-830807254D66}"/>
              </a:ext>
            </a:extLst>
          </p:cNvPr>
          <p:cNvSpPr>
            <a:spLocks noGrp="1"/>
          </p:cNvSpPr>
          <p:nvPr>
            <p:ph type="title"/>
          </p:nvPr>
        </p:nvSpPr>
        <p:spPr/>
        <p:txBody>
          <a:bodyPr/>
          <a:lstStyle/>
          <a:p>
            <a:r>
              <a:rPr lang="en-US"/>
              <a:t>Basis pairs</a:t>
            </a:r>
          </a:p>
        </p:txBody>
      </p:sp>
      <p:sp>
        <p:nvSpPr>
          <p:cNvPr id="3" name="Content Placeholder 2">
            <a:extLst>
              <a:ext uri="{FF2B5EF4-FFF2-40B4-BE49-F238E27FC236}">
                <a16:creationId xmlns:a16="http://schemas.microsoft.com/office/drawing/2014/main" id="{A3B7BAA6-45B2-1E2A-14D1-761773A10CDC}"/>
              </a:ext>
            </a:extLst>
          </p:cNvPr>
          <p:cNvSpPr>
            <a:spLocks noGrp="1"/>
          </p:cNvSpPr>
          <p:nvPr>
            <p:ph idx="1"/>
          </p:nvPr>
        </p:nvSpPr>
        <p:spPr>
          <a:xfrm>
            <a:off x="5580680" y="681037"/>
            <a:ext cx="5773119" cy="5495926"/>
          </a:xfrm>
        </p:spPr>
        <p:txBody>
          <a:bodyPr>
            <a:normAutofit fontScale="92500"/>
          </a:bodyPr>
          <a:lstStyle/>
          <a:p>
            <a:r>
              <a:rPr lang="en-US"/>
              <a:t>Suppose we have </a:t>
            </a:r>
          </a:p>
          <a:p>
            <a:pPr lvl="1"/>
            <a:r>
              <a:rPr lang="en-US"/>
              <a:t>a dataset, </a:t>
            </a:r>
            <a:r>
              <a:rPr lang="en-US" i="1"/>
              <a:t>D,</a:t>
            </a:r>
            <a:r>
              <a:rPr lang="en-US"/>
              <a:t> and a transformation class, </a:t>
            </a:r>
            <a:r>
              <a:rPr lang="en-US" i="1"/>
              <a:t>F</a:t>
            </a:r>
            <a:endParaRPr lang="en-US"/>
          </a:p>
          <a:p>
            <a:pPr lvl="1"/>
            <a:r>
              <a:rPr lang="en-US"/>
              <a:t>two ordered sets of points in </a:t>
            </a:r>
            <a:r>
              <a:rPr lang="en-US" i="1"/>
              <a:t>D</a:t>
            </a:r>
            <a:r>
              <a:rPr lang="en-US"/>
              <a:t>, </a:t>
            </a:r>
            <a:r>
              <a:rPr lang="en-US" b="1"/>
              <a:t>P</a:t>
            </a:r>
            <a:r>
              <a:rPr lang="en-US" i="1"/>
              <a:t> </a:t>
            </a:r>
            <a:r>
              <a:rPr lang="en-US"/>
              <a:t>and </a:t>
            </a:r>
            <a:r>
              <a:rPr lang="en-US" b="1"/>
              <a:t>Q</a:t>
            </a:r>
            <a:r>
              <a:rPr lang="en-US"/>
              <a:t>, each of size 𝛽, such that there is at least one transformation in </a:t>
            </a:r>
            <a:r>
              <a:rPr lang="en-US" i="1"/>
              <a:t>F</a:t>
            </a:r>
            <a:r>
              <a:rPr lang="en-US"/>
              <a:t> that maps the points in </a:t>
            </a:r>
            <a:r>
              <a:rPr lang="en-US" b="1"/>
              <a:t>P</a:t>
            </a:r>
            <a:r>
              <a:rPr lang="en-US" i="1"/>
              <a:t> </a:t>
            </a:r>
            <a:r>
              <a:rPr lang="en-US"/>
              <a:t>onto corresponding points in </a:t>
            </a:r>
            <a:r>
              <a:rPr lang="en-US" b="1"/>
              <a:t>Q</a:t>
            </a:r>
          </a:p>
          <a:p>
            <a:pPr lvl="1"/>
            <a:r>
              <a:rPr lang="en-US"/>
              <a:t>Then, for </a:t>
            </a:r>
            <a:r>
              <a:rPr lang="en-US" i="1"/>
              <a:t>F</a:t>
            </a:r>
            <a:r>
              <a:rPr lang="en-US"/>
              <a:t>, we can choose a </a:t>
            </a:r>
            <a:r>
              <a:rPr lang="en-US" i="1"/>
              <a:t>basis size</a:t>
            </a:r>
            <a:r>
              <a:rPr lang="en-US"/>
              <a:t>, 𝛽, which is the minimum size for which we can guarantee that there will always be a finite number of distinct transformations in </a:t>
            </a:r>
            <a:r>
              <a:rPr lang="en-US" i="1"/>
              <a:t>F</a:t>
            </a:r>
            <a:r>
              <a:rPr lang="en-US"/>
              <a:t> that map </a:t>
            </a:r>
            <a:r>
              <a:rPr lang="en-US" b="1"/>
              <a:t>P</a:t>
            </a:r>
            <a:r>
              <a:rPr lang="en-US" i="1"/>
              <a:t> </a:t>
            </a:r>
            <a:r>
              <a:rPr lang="en-US"/>
              <a:t>onto </a:t>
            </a:r>
            <a:r>
              <a:rPr lang="en-US" b="1"/>
              <a:t>Q</a:t>
            </a:r>
          </a:p>
          <a:p>
            <a:pPr lvl="2"/>
            <a:r>
              <a:rPr lang="en-US"/>
              <a:t>so for </a:t>
            </a:r>
            <a:r>
              <a:rPr lang="en-US" i="1"/>
              <a:t>F</a:t>
            </a:r>
            <a:r>
              <a:rPr lang="en-US" baseline="-25000"/>
              <a:t>2STR</a:t>
            </a:r>
            <a:r>
              <a:rPr lang="en-US"/>
              <a:t>,</a:t>
            </a:r>
            <a:r>
              <a:rPr lang="en-US" baseline="-25000"/>
              <a:t> </a:t>
            </a:r>
            <a:r>
              <a:rPr lang="en-US"/>
              <a:t>𝛽=2, whereas for </a:t>
            </a:r>
            <a:r>
              <a:rPr lang="en-US" i="1"/>
              <a:t>F</a:t>
            </a:r>
            <a:r>
              <a:rPr lang="en-US" baseline="-25000"/>
              <a:t>2T</a:t>
            </a:r>
            <a:r>
              <a:rPr lang="en-US"/>
              <a:t>, 𝛽=1</a:t>
            </a:r>
          </a:p>
          <a:p>
            <a:r>
              <a:rPr lang="en-US"/>
              <a:t>We call </a:t>
            </a:r>
            <a:r>
              <a:rPr lang="en-US" b="1"/>
              <a:t>P</a:t>
            </a:r>
            <a:r>
              <a:rPr lang="en-US" i="1"/>
              <a:t> </a:t>
            </a:r>
            <a:r>
              <a:rPr lang="en-US"/>
              <a:t>and </a:t>
            </a:r>
            <a:r>
              <a:rPr lang="en-US" b="1"/>
              <a:t>Q </a:t>
            </a:r>
            <a:r>
              <a:rPr lang="en-US"/>
              <a:t>an </a:t>
            </a:r>
            <a:r>
              <a:rPr lang="en-US" i="1"/>
              <a:t>image basis </a:t>
            </a:r>
            <a:r>
              <a:rPr lang="en-US"/>
              <a:t>and </a:t>
            </a:r>
            <a:r>
              <a:rPr lang="en-US" i="1"/>
              <a:t>an object basis, </a:t>
            </a:r>
            <a:r>
              <a:rPr lang="en-US"/>
              <a:t>respectively</a:t>
            </a:r>
          </a:p>
        </p:txBody>
      </p:sp>
      <p:pic>
        <p:nvPicPr>
          <p:cNvPr id="4" name="Picture 3">
            <a:extLst>
              <a:ext uri="{FF2B5EF4-FFF2-40B4-BE49-F238E27FC236}">
                <a16:creationId xmlns:a16="http://schemas.microsoft.com/office/drawing/2014/main" id="{313F3B9E-B634-EFB2-BC45-E720E8B1EC5E}"/>
              </a:ext>
            </a:extLst>
          </p:cNvPr>
          <p:cNvPicPr>
            <a:picLocks noChangeAspect="1"/>
          </p:cNvPicPr>
          <p:nvPr/>
        </p:nvPicPr>
        <p:blipFill>
          <a:blip r:embed="rId2"/>
          <a:stretch>
            <a:fillRect/>
          </a:stretch>
        </p:blipFill>
        <p:spPr>
          <a:xfrm>
            <a:off x="309965" y="2056709"/>
            <a:ext cx="5270715" cy="4120254"/>
          </a:xfrm>
          <a:prstGeom prst="rect">
            <a:avLst/>
          </a:prstGeom>
        </p:spPr>
      </p:pic>
    </p:spTree>
    <p:extLst>
      <p:ext uri="{BB962C8B-B14F-4D97-AF65-F5344CB8AC3E}">
        <p14:creationId xmlns:p14="http://schemas.microsoft.com/office/powerpoint/2010/main" val="3422529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CD941-5D1A-B349-83B1-E1232DE0A127}"/>
              </a:ext>
            </a:extLst>
          </p:cNvPr>
          <p:cNvSpPr>
            <a:spLocks noGrp="1"/>
          </p:cNvSpPr>
          <p:nvPr>
            <p:ph type="title"/>
          </p:nvPr>
        </p:nvSpPr>
        <p:spPr>
          <a:xfrm>
            <a:off x="262468" y="365125"/>
            <a:ext cx="3810000" cy="1325563"/>
          </a:xfrm>
        </p:spPr>
        <p:txBody>
          <a:bodyPr/>
          <a:lstStyle/>
          <a:p>
            <a:r>
              <a:rPr lang="en-US"/>
              <a:t>Transformation class</a:t>
            </a:r>
          </a:p>
        </p:txBody>
      </p:sp>
      <p:sp>
        <p:nvSpPr>
          <p:cNvPr id="3" name="Content Placeholder 2">
            <a:extLst>
              <a:ext uri="{FF2B5EF4-FFF2-40B4-BE49-F238E27FC236}">
                <a16:creationId xmlns:a16="http://schemas.microsoft.com/office/drawing/2014/main" id="{3D65735B-6FF8-EA7D-7F20-53ADB7EC5737}"/>
              </a:ext>
            </a:extLst>
          </p:cNvPr>
          <p:cNvSpPr>
            <a:spLocks noGrp="1"/>
          </p:cNvSpPr>
          <p:nvPr>
            <p:ph idx="1"/>
          </p:nvPr>
        </p:nvSpPr>
        <p:spPr>
          <a:xfrm>
            <a:off x="160867" y="1690688"/>
            <a:ext cx="3911602" cy="4351338"/>
          </a:xfrm>
        </p:spPr>
        <p:txBody>
          <a:bodyPr/>
          <a:lstStyle/>
          <a:p>
            <a:r>
              <a:rPr lang="en-US"/>
              <a:t>The transformation parameter vector is just a "linearisation" of the transformation parameter </a:t>
            </a:r>
          </a:p>
        </p:txBody>
      </p:sp>
      <p:pic>
        <p:nvPicPr>
          <p:cNvPr id="4" name="Picture 3">
            <a:extLst>
              <a:ext uri="{FF2B5EF4-FFF2-40B4-BE49-F238E27FC236}">
                <a16:creationId xmlns:a16="http://schemas.microsoft.com/office/drawing/2014/main" id="{693F66D2-59D7-FB3C-5C64-39F3BE9EF3DD}"/>
              </a:ext>
            </a:extLst>
          </p:cNvPr>
          <p:cNvPicPr>
            <a:picLocks noChangeAspect="1"/>
          </p:cNvPicPr>
          <p:nvPr/>
        </p:nvPicPr>
        <p:blipFill>
          <a:blip r:embed="rId2"/>
          <a:stretch>
            <a:fillRect/>
          </a:stretch>
        </p:blipFill>
        <p:spPr>
          <a:xfrm>
            <a:off x="4258734" y="267891"/>
            <a:ext cx="7772400" cy="6322218"/>
          </a:xfrm>
          <a:prstGeom prst="rect">
            <a:avLst/>
          </a:prstGeom>
        </p:spPr>
      </p:pic>
    </p:spTree>
    <p:extLst>
      <p:ext uri="{BB962C8B-B14F-4D97-AF65-F5344CB8AC3E}">
        <p14:creationId xmlns:p14="http://schemas.microsoft.com/office/powerpoint/2010/main" val="1794417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49550-CAFB-0932-4D59-D3DBCD2B315D}"/>
              </a:ext>
            </a:extLst>
          </p:cNvPr>
          <p:cNvSpPr>
            <a:spLocks noGrp="1"/>
          </p:cNvSpPr>
          <p:nvPr>
            <p:ph type="title"/>
          </p:nvPr>
        </p:nvSpPr>
        <p:spPr/>
        <p:txBody>
          <a:bodyPr/>
          <a:lstStyle/>
          <a:p>
            <a:r>
              <a:rPr lang="en-US"/>
              <a:t>F</a:t>
            </a:r>
            <a:r>
              <a:rPr lang="en-US" baseline="-25000"/>
              <a:t>2T</a:t>
            </a:r>
          </a:p>
        </p:txBody>
      </p:sp>
      <p:pic>
        <p:nvPicPr>
          <p:cNvPr id="4" name="Picture 3">
            <a:extLst>
              <a:ext uri="{FF2B5EF4-FFF2-40B4-BE49-F238E27FC236}">
                <a16:creationId xmlns:a16="http://schemas.microsoft.com/office/drawing/2014/main" id="{0116CA68-86C4-F35D-502D-90CEFC461108}"/>
              </a:ext>
            </a:extLst>
          </p:cNvPr>
          <p:cNvPicPr>
            <a:picLocks noChangeAspect="1"/>
          </p:cNvPicPr>
          <p:nvPr/>
        </p:nvPicPr>
        <p:blipFill>
          <a:blip r:embed="rId2"/>
          <a:stretch>
            <a:fillRect/>
          </a:stretch>
        </p:blipFill>
        <p:spPr>
          <a:xfrm>
            <a:off x="6777567" y="4517235"/>
            <a:ext cx="4787900" cy="533400"/>
          </a:xfrm>
          <a:prstGeom prst="rect">
            <a:avLst/>
          </a:prstGeom>
        </p:spPr>
      </p:pic>
      <p:pic>
        <p:nvPicPr>
          <p:cNvPr id="5" name="Picture 4">
            <a:extLst>
              <a:ext uri="{FF2B5EF4-FFF2-40B4-BE49-F238E27FC236}">
                <a16:creationId xmlns:a16="http://schemas.microsoft.com/office/drawing/2014/main" id="{EF7CF398-9DE6-6285-51BB-337169C9619E}"/>
              </a:ext>
            </a:extLst>
          </p:cNvPr>
          <p:cNvPicPr>
            <a:picLocks noChangeAspect="1"/>
          </p:cNvPicPr>
          <p:nvPr/>
        </p:nvPicPr>
        <p:blipFill>
          <a:blip r:embed="rId3"/>
          <a:stretch>
            <a:fillRect/>
          </a:stretch>
        </p:blipFill>
        <p:spPr>
          <a:xfrm>
            <a:off x="6853767" y="5173467"/>
            <a:ext cx="4635500" cy="520700"/>
          </a:xfrm>
          <a:prstGeom prst="rect">
            <a:avLst/>
          </a:prstGeom>
        </p:spPr>
      </p:pic>
      <p:pic>
        <p:nvPicPr>
          <p:cNvPr id="7" name="Picture 6">
            <a:extLst>
              <a:ext uri="{FF2B5EF4-FFF2-40B4-BE49-F238E27FC236}">
                <a16:creationId xmlns:a16="http://schemas.microsoft.com/office/drawing/2014/main" id="{3642F5A4-0078-3734-7845-95C05747E676}"/>
              </a:ext>
            </a:extLst>
          </p:cNvPr>
          <p:cNvPicPr>
            <a:picLocks noChangeAspect="1"/>
          </p:cNvPicPr>
          <p:nvPr/>
        </p:nvPicPr>
        <p:blipFill>
          <a:blip r:embed="rId4"/>
          <a:stretch>
            <a:fillRect/>
          </a:stretch>
        </p:blipFill>
        <p:spPr>
          <a:xfrm>
            <a:off x="626533" y="1698822"/>
            <a:ext cx="5395468" cy="4388776"/>
          </a:xfrm>
          <a:prstGeom prst="rect">
            <a:avLst/>
          </a:prstGeom>
        </p:spPr>
      </p:pic>
      <p:pic>
        <p:nvPicPr>
          <p:cNvPr id="8" name="Picture 7">
            <a:extLst>
              <a:ext uri="{FF2B5EF4-FFF2-40B4-BE49-F238E27FC236}">
                <a16:creationId xmlns:a16="http://schemas.microsoft.com/office/drawing/2014/main" id="{6A9E2516-881B-AE2A-8E3D-0469BF141E96}"/>
              </a:ext>
            </a:extLst>
          </p:cNvPr>
          <p:cNvPicPr>
            <a:picLocks noChangeAspect="1"/>
          </p:cNvPicPr>
          <p:nvPr/>
        </p:nvPicPr>
        <p:blipFill>
          <a:blip r:embed="rId5"/>
          <a:stretch>
            <a:fillRect/>
          </a:stretch>
        </p:blipFill>
        <p:spPr>
          <a:xfrm>
            <a:off x="6853767" y="3391103"/>
            <a:ext cx="1993900" cy="482600"/>
          </a:xfrm>
          <a:prstGeom prst="rect">
            <a:avLst/>
          </a:prstGeom>
        </p:spPr>
      </p:pic>
      <p:pic>
        <p:nvPicPr>
          <p:cNvPr id="9" name="Picture 8">
            <a:extLst>
              <a:ext uri="{FF2B5EF4-FFF2-40B4-BE49-F238E27FC236}">
                <a16:creationId xmlns:a16="http://schemas.microsoft.com/office/drawing/2014/main" id="{61BD46D9-CDE4-AC84-3398-8ADC995F8B2A}"/>
              </a:ext>
            </a:extLst>
          </p:cNvPr>
          <p:cNvPicPr>
            <a:picLocks noChangeAspect="1"/>
          </p:cNvPicPr>
          <p:nvPr/>
        </p:nvPicPr>
        <p:blipFill>
          <a:blip r:embed="rId6"/>
          <a:stretch>
            <a:fillRect/>
          </a:stretch>
        </p:blipFill>
        <p:spPr>
          <a:xfrm>
            <a:off x="6929967" y="3952418"/>
            <a:ext cx="4165600" cy="495300"/>
          </a:xfrm>
          <a:prstGeom prst="rect">
            <a:avLst/>
          </a:prstGeom>
        </p:spPr>
      </p:pic>
      <p:pic>
        <p:nvPicPr>
          <p:cNvPr id="11" name="Picture 10">
            <a:extLst>
              <a:ext uri="{FF2B5EF4-FFF2-40B4-BE49-F238E27FC236}">
                <a16:creationId xmlns:a16="http://schemas.microsoft.com/office/drawing/2014/main" id="{DD39B67A-9436-FC9A-0BA8-84FD8F18AA9F}"/>
              </a:ext>
            </a:extLst>
          </p:cNvPr>
          <p:cNvPicPr>
            <a:picLocks noChangeAspect="1"/>
          </p:cNvPicPr>
          <p:nvPr/>
        </p:nvPicPr>
        <p:blipFill>
          <a:blip r:embed="rId7"/>
          <a:stretch>
            <a:fillRect/>
          </a:stretch>
        </p:blipFill>
        <p:spPr>
          <a:xfrm>
            <a:off x="6929967" y="5736167"/>
            <a:ext cx="4597400" cy="622300"/>
          </a:xfrm>
          <a:prstGeom prst="rect">
            <a:avLst/>
          </a:prstGeom>
        </p:spPr>
      </p:pic>
      <p:sp>
        <p:nvSpPr>
          <p:cNvPr id="12" name="Content Placeholder 2">
            <a:extLst>
              <a:ext uri="{FF2B5EF4-FFF2-40B4-BE49-F238E27FC236}">
                <a16:creationId xmlns:a16="http://schemas.microsoft.com/office/drawing/2014/main" id="{B83FBA94-BA14-BACA-601A-7C7E04A292A4}"/>
              </a:ext>
            </a:extLst>
          </p:cNvPr>
          <p:cNvSpPr>
            <a:spLocks noGrp="1"/>
          </p:cNvSpPr>
          <p:nvPr>
            <p:ph idx="1"/>
          </p:nvPr>
        </p:nvSpPr>
        <p:spPr>
          <a:xfrm>
            <a:off x="6387001" y="894655"/>
            <a:ext cx="5251531" cy="533400"/>
          </a:xfrm>
        </p:spPr>
        <p:txBody>
          <a:bodyPr/>
          <a:lstStyle/>
          <a:p>
            <a:r>
              <a:rPr lang="en-US"/>
              <a:t>Set of 2-d translations</a:t>
            </a:r>
          </a:p>
        </p:txBody>
      </p:sp>
    </p:spTree>
    <p:extLst>
      <p:ext uri="{BB962C8B-B14F-4D97-AF65-F5344CB8AC3E}">
        <p14:creationId xmlns:p14="http://schemas.microsoft.com/office/powerpoint/2010/main" val="386641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3C27E-724E-A9FA-E61E-49E16114D469}"/>
              </a:ext>
            </a:extLst>
          </p:cNvPr>
          <p:cNvSpPr>
            <a:spLocks noGrp="1"/>
          </p:cNvSpPr>
          <p:nvPr>
            <p:ph type="title"/>
          </p:nvPr>
        </p:nvSpPr>
        <p:spPr/>
        <p:txBody>
          <a:bodyPr/>
          <a:lstStyle/>
          <a:p>
            <a:r>
              <a:rPr lang="en-US"/>
              <a:t>F</a:t>
            </a:r>
            <a:r>
              <a:rPr lang="en-US" baseline="-25000"/>
              <a:t>2TR</a:t>
            </a:r>
          </a:p>
        </p:txBody>
      </p:sp>
      <p:sp>
        <p:nvSpPr>
          <p:cNvPr id="3" name="Content Placeholder 2">
            <a:extLst>
              <a:ext uri="{FF2B5EF4-FFF2-40B4-BE49-F238E27FC236}">
                <a16:creationId xmlns:a16="http://schemas.microsoft.com/office/drawing/2014/main" id="{19444ED4-7026-0117-51E9-E61010E06D11}"/>
              </a:ext>
            </a:extLst>
          </p:cNvPr>
          <p:cNvSpPr>
            <a:spLocks noGrp="1"/>
          </p:cNvSpPr>
          <p:nvPr>
            <p:ph idx="1"/>
          </p:nvPr>
        </p:nvSpPr>
        <p:spPr>
          <a:xfrm>
            <a:off x="4932087" y="499533"/>
            <a:ext cx="6421713" cy="1634067"/>
          </a:xfrm>
        </p:spPr>
        <p:txBody>
          <a:bodyPr/>
          <a:lstStyle/>
          <a:p>
            <a:r>
              <a:rPr lang="en-US"/>
              <a:t>Set of transformations consisting of 2-d translation, optionally followed by a reflection in the x-axis</a:t>
            </a:r>
          </a:p>
        </p:txBody>
      </p:sp>
      <p:pic>
        <p:nvPicPr>
          <p:cNvPr id="4" name="Picture 3">
            <a:extLst>
              <a:ext uri="{FF2B5EF4-FFF2-40B4-BE49-F238E27FC236}">
                <a16:creationId xmlns:a16="http://schemas.microsoft.com/office/drawing/2014/main" id="{20ED8B0B-9486-8D32-33F5-3F51BFAA41FF}"/>
              </a:ext>
            </a:extLst>
          </p:cNvPr>
          <p:cNvPicPr>
            <a:picLocks noChangeAspect="1"/>
          </p:cNvPicPr>
          <p:nvPr/>
        </p:nvPicPr>
        <p:blipFill>
          <a:blip r:embed="rId2"/>
          <a:stretch>
            <a:fillRect/>
          </a:stretch>
        </p:blipFill>
        <p:spPr>
          <a:xfrm>
            <a:off x="682541" y="1690688"/>
            <a:ext cx="4093887" cy="3330045"/>
          </a:xfrm>
          <a:prstGeom prst="rect">
            <a:avLst/>
          </a:prstGeom>
        </p:spPr>
      </p:pic>
      <p:pic>
        <p:nvPicPr>
          <p:cNvPr id="5" name="Picture 4">
            <a:extLst>
              <a:ext uri="{FF2B5EF4-FFF2-40B4-BE49-F238E27FC236}">
                <a16:creationId xmlns:a16="http://schemas.microsoft.com/office/drawing/2014/main" id="{882B4EAD-9C2F-23ED-06A7-A50E7BC16182}"/>
              </a:ext>
            </a:extLst>
          </p:cNvPr>
          <p:cNvPicPr>
            <a:picLocks noChangeAspect="1"/>
          </p:cNvPicPr>
          <p:nvPr/>
        </p:nvPicPr>
        <p:blipFill>
          <a:blip r:embed="rId3"/>
          <a:stretch>
            <a:fillRect/>
          </a:stretch>
        </p:blipFill>
        <p:spPr>
          <a:xfrm>
            <a:off x="5209116" y="3571874"/>
            <a:ext cx="1943100" cy="533400"/>
          </a:xfrm>
          <a:prstGeom prst="rect">
            <a:avLst/>
          </a:prstGeom>
        </p:spPr>
      </p:pic>
      <p:pic>
        <p:nvPicPr>
          <p:cNvPr id="6" name="Picture 5">
            <a:extLst>
              <a:ext uri="{FF2B5EF4-FFF2-40B4-BE49-F238E27FC236}">
                <a16:creationId xmlns:a16="http://schemas.microsoft.com/office/drawing/2014/main" id="{B80B6E9E-F8E4-B566-829F-AF0DF296159A}"/>
              </a:ext>
            </a:extLst>
          </p:cNvPr>
          <p:cNvPicPr>
            <a:picLocks noChangeAspect="1"/>
          </p:cNvPicPr>
          <p:nvPr/>
        </p:nvPicPr>
        <p:blipFill>
          <a:blip r:embed="rId4"/>
          <a:stretch>
            <a:fillRect/>
          </a:stretch>
        </p:blipFill>
        <p:spPr>
          <a:xfrm>
            <a:off x="8750299" y="3508375"/>
            <a:ext cx="2209800" cy="520700"/>
          </a:xfrm>
          <a:prstGeom prst="rect">
            <a:avLst/>
          </a:prstGeom>
        </p:spPr>
      </p:pic>
      <p:pic>
        <p:nvPicPr>
          <p:cNvPr id="7" name="Picture 6">
            <a:extLst>
              <a:ext uri="{FF2B5EF4-FFF2-40B4-BE49-F238E27FC236}">
                <a16:creationId xmlns:a16="http://schemas.microsoft.com/office/drawing/2014/main" id="{03D70C72-69A2-093E-08F5-A8B8A918B1A2}"/>
              </a:ext>
            </a:extLst>
          </p:cNvPr>
          <p:cNvPicPr>
            <a:picLocks noChangeAspect="1"/>
          </p:cNvPicPr>
          <p:nvPr/>
        </p:nvPicPr>
        <p:blipFill>
          <a:blip r:embed="rId5"/>
          <a:stretch>
            <a:fillRect/>
          </a:stretch>
        </p:blipFill>
        <p:spPr>
          <a:xfrm>
            <a:off x="5046132" y="1954381"/>
            <a:ext cx="6620933" cy="1663792"/>
          </a:xfrm>
          <a:prstGeom prst="rect">
            <a:avLst/>
          </a:prstGeom>
        </p:spPr>
      </p:pic>
      <p:pic>
        <p:nvPicPr>
          <p:cNvPr id="8" name="Picture 7">
            <a:extLst>
              <a:ext uri="{FF2B5EF4-FFF2-40B4-BE49-F238E27FC236}">
                <a16:creationId xmlns:a16="http://schemas.microsoft.com/office/drawing/2014/main" id="{C0AD757D-0386-0A5E-A993-497F2B58B8A3}"/>
              </a:ext>
            </a:extLst>
          </p:cNvPr>
          <p:cNvPicPr>
            <a:picLocks noChangeAspect="1"/>
          </p:cNvPicPr>
          <p:nvPr/>
        </p:nvPicPr>
        <p:blipFill>
          <a:blip r:embed="rId6"/>
          <a:stretch>
            <a:fillRect/>
          </a:stretch>
        </p:blipFill>
        <p:spPr>
          <a:xfrm>
            <a:off x="5113866" y="4109642"/>
            <a:ext cx="6720417" cy="480829"/>
          </a:xfrm>
          <a:prstGeom prst="rect">
            <a:avLst/>
          </a:prstGeom>
        </p:spPr>
      </p:pic>
      <p:pic>
        <p:nvPicPr>
          <p:cNvPr id="9" name="Picture 8">
            <a:extLst>
              <a:ext uri="{FF2B5EF4-FFF2-40B4-BE49-F238E27FC236}">
                <a16:creationId xmlns:a16="http://schemas.microsoft.com/office/drawing/2014/main" id="{57606675-F7EF-922E-6AFC-1B2FABBEE6A7}"/>
              </a:ext>
            </a:extLst>
          </p:cNvPr>
          <p:cNvPicPr>
            <a:picLocks noChangeAspect="1"/>
          </p:cNvPicPr>
          <p:nvPr/>
        </p:nvPicPr>
        <p:blipFill>
          <a:blip r:embed="rId7"/>
          <a:stretch>
            <a:fillRect/>
          </a:stretch>
        </p:blipFill>
        <p:spPr>
          <a:xfrm>
            <a:off x="5276850" y="4671038"/>
            <a:ext cx="2901950" cy="444743"/>
          </a:xfrm>
          <a:prstGeom prst="rect">
            <a:avLst/>
          </a:prstGeom>
        </p:spPr>
      </p:pic>
      <p:pic>
        <p:nvPicPr>
          <p:cNvPr id="10" name="Picture 9">
            <a:extLst>
              <a:ext uri="{FF2B5EF4-FFF2-40B4-BE49-F238E27FC236}">
                <a16:creationId xmlns:a16="http://schemas.microsoft.com/office/drawing/2014/main" id="{A0F36EA5-93B6-B4A9-610D-081EEAE17DF2}"/>
              </a:ext>
            </a:extLst>
          </p:cNvPr>
          <p:cNvPicPr>
            <a:picLocks noChangeAspect="1"/>
          </p:cNvPicPr>
          <p:nvPr/>
        </p:nvPicPr>
        <p:blipFill>
          <a:blip r:embed="rId8"/>
          <a:stretch>
            <a:fillRect/>
          </a:stretch>
        </p:blipFill>
        <p:spPr>
          <a:xfrm>
            <a:off x="5209115" y="5190922"/>
            <a:ext cx="6625167" cy="567871"/>
          </a:xfrm>
          <a:prstGeom prst="rect">
            <a:avLst/>
          </a:prstGeom>
        </p:spPr>
      </p:pic>
      <p:pic>
        <p:nvPicPr>
          <p:cNvPr id="11" name="Picture 10">
            <a:extLst>
              <a:ext uri="{FF2B5EF4-FFF2-40B4-BE49-F238E27FC236}">
                <a16:creationId xmlns:a16="http://schemas.microsoft.com/office/drawing/2014/main" id="{29099E94-BC1F-CD1D-7E50-1FA12B6A1E37}"/>
              </a:ext>
            </a:extLst>
          </p:cNvPr>
          <p:cNvPicPr>
            <a:picLocks noChangeAspect="1"/>
          </p:cNvPicPr>
          <p:nvPr/>
        </p:nvPicPr>
        <p:blipFill>
          <a:blip r:embed="rId9"/>
          <a:stretch>
            <a:fillRect/>
          </a:stretch>
        </p:blipFill>
        <p:spPr>
          <a:xfrm>
            <a:off x="5209115" y="5710228"/>
            <a:ext cx="4546600" cy="482600"/>
          </a:xfrm>
          <a:prstGeom prst="rect">
            <a:avLst/>
          </a:prstGeom>
        </p:spPr>
      </p:pic>
      <p:pic>
        <p:nvPicPr>
          <p:cNvPr id="12" name="Picture 11">
            <a:extLst>
              <a:ext uri="{FF2B5EF4-FFF2-40B4-BE49-F238E27FC236}">
                <a16:creationId xmlns:a16="http://schemas.microsoft.com/office/drawing/2014/main" id="{86FC7C61-7896-C6E8-7163-F0B707C71607}"/>
              </a:ext>
            </a:extLst>
          </p:cNvPr>
          <p:cNvPicPr>
            <a:picLocks noChangeAspect="1"/>
          </p:cNvPicPr>
          <p:nvPr/>
        </p:nvPicPr>
        <p:blipFill>
          <a:blip r:embed="rId10"/>
          <a:stretch>
            <a:fillRect/>
          </a:stretch>
        </p:blipFill>
        <p:spPr>
          <a:xfrm>
            <a:off x="4061882" y="6302678"/>
            <a:ext cx="7772400" cy="345805"/>
          </a:xfrm>
          <a:prstGeom prst="rect">
            <a:avLst/>
          </a:prstGeom>
        </p:spPr>
      </p:pic>
    </p:spTree>
    <p:extLst>
      <p:ext uri="{BB962C8B-B14F-4D97-AF65-F5344CB8AC3E}">
        <p14:creationId xmlns:p14="http://schemas.microsoft.com/office/powerpoint/2010/main" val="2335637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4166-AC13-FD20-165A-A722A116CE20}"/>
              </a:ext>
            </a:extLst>
          </p:cNvPr>
          <p:cNvSpPr>
            <a:spLocks noGrp="1"/>
          </p:cNvSpPr>
          <p:nvPr>
            <p:ph type="title"/>
          </p:nvPr>
        </p:nvSpPr>
        <p:spPr/>
        <p:txBody>
          <a:bodyPr/>
          <a:lstStyle/>
          <a:p>
            <a:r>
              <a:rPr lang="en-US"/>
              <a:t>F</a:t>
            </a:r>
            <a:r>
              <a:rPr lang="en-US" baseline="-25000"/>
              <a:t>2STR</a:t>
            </a:r>
          </a:p>
        </p:txBody>
      </p:sp>
      <p:pic>
        <p:nvPicPr>
          <p:cNvPr id="4" name="Picture 3">
            <a:extLst>
              <a:ext uri="{FF2B5EF4-FFF2-40B4-BE49-F238E27FC236}">
                <a16:creationId xmlns:a16="http://schemas.microsoft.com/office/drawing/2014/main" id="{056627D0-2F19-3CFF-4B53-2684539447FE}"/>
              </a:ext>
            </a:extLst>
          </p:cNvPr>
          <p:cNvPicPr>
            <a:picLocks noChangeAspect="1"/>
          </p:cNvPicPr>
          <p:nvPr/>
        </p:nvPicPr>
        <p:blipFill>
          <a:blip r:embed="rId2"/>
          <a:stretch>
            <a:fillRect/>
          </a:stretch>
        </p:blipFill>
        <p:spPr>
          <a:xfrm>
            <a:off x="626533" y="1698822"/>
            <a:ext cx="4177565" cy="3398111"/>
          </a:xfrm>
          <a:prstGeom prst="rect">
            <a:avLst/>
          </a:prstGeom>
        </p:spPr>
      </p:pic>
      <p:pic>
        <p:nvPicPr>
          <p:cNvPr id="7" name="Picture 6">
            <a:extLst>
              <a:ext uri="{FF2B5EF4-FFF2-40B4-BE49-F238E27FC236}">
                <a16:creationId xmlns:a16="http://schemas.microsoft.com/office/drawing/2014/main" id="{288F0FEA-8EE3-EF72-29F9-81739FF87E98}"/>
              </a:ext>
            </a:extLst>
          </p:cNvPr>
          <p:cNvPicPr>
            <a:picLocks noChangeAspect="1"/>
          </p:cNvPicPr>
          <p:nvPr/>
        </p:nvPicPr>
        <p:blipFill>
          <a:blip r:embed="rId3"/>
          <a:stretch>
            <a:fillRect/>
          </a:stretch>
        </p:blipFill>
        <p:spPr>
          <a:xfrm>
            <a:off x="4978399" y="601589"/>
            <a:ext cx="6917267" cy="1953027"/>
          </a:xfrm>
          <a:prstGeom prst="rect">
            <a:avLst/>
          </a:prstGeom>
        </p:spPr>
      </p:pic>
      <p:pic>
        <p:nvPicPr>
          <p:cNvPr id="9" name="Picture 8">
            <a:extLst>
              <a:ext uri="{FF2B5EF4-FFF2-40B4-BE49-F238E27FC236}">
                <a16:creationId xmlns:a16="http://schemas.microsoft.com/office/drawing/2014/main" id="{567CDE0D-E34D-12FD-5D8B-9468EF062479}"/>
              </a:ext>
            </a:extLst>
          </p:cNvPr>
          <p:cNvPicPr>
            <a:picLocks noChangeAspect="1"/>
          </p:cNvPicPr>
          <p:nvPr/>
        </p:nvPicPr>
        <p:blipFill>
          <a:blip r:embed="rId4"/>
          <a:stretch>
            <a:fillRect/>
          </a:stretch>
        </p:blipFill>
        <p:spPr>
          <a:xfrm>
            <a:off x="5063804" y="2791080"/>
            <a:ext cx="2324100" cy="533400"/>
          </a:xfrm>
          <a:prstGeom prst="rect">
            <a:avLst/>
          </a:prstGeom>
        </p:spPr>
      </p:pic>
      <p:pic>
        <p:nvPicPr>
          <p:cNvPr id="10" name="Picture 9">
            <a:extLst>
              <a:ext uri="{FF2B5EF4-FFF2-40B4-BE49-F238E27FC236}">
                <a16:creationId xmlns:a16="http://schemas.microsoft.com/office/drawing/2014/main" id="{6DF071A4-F193-3894-C46E-E1FCF27E1D15}"/>
              </a:ext>
            </a:extLst>
          </p:cNvPr>
          <p:cNvPicPr>
            <a:picLocks noChangeAspect="1"/>
          </p:cNvPicPr>
          <p:nvPr/>
        </p:nvPicPr>
        <p:blipFill>
          <a:blip r:embed="rId5"/>
          <a:stretch>
            <a:fillRect/>
          </a:stretch>
        </p:blipFill>
        <p:spPr>
          <a:xfrm>
            <a:off x="7679266" y="2778380"/>
            <a:ext cx="4216400" cy="546100"/>
          </a:xfrm>
          <a:prstGeom prst="rect">
            <a:avLst/>
          </a:prstGeom>
        </p:spPr>
      </p:pic>
      <p:pic>
        <p:nvPicPr>
          <p:cNvPr id="11" name="Picture 10">
            <a:extLst>
              <a:ext uri="{FF2B5EF4-FFF2-40B4-BE49-F238E27FC236}">
                <a16:creationId xmlns:a16="http://schemas.microsoft.com/office/drawing/2014/main" id="{52DC77B5-0F30-D8FE-9AD3-051B7C0147ED}"/>
              </a:ext>
            </a:extLst>
          </p:cNvPr>
          <p:cNvPicPr>
            <a:picLocks noChangeAspect="1"/>
          </p:cNvPicPr>
          <p:nvPr/>
        </p:nvPicPr>
        <p:blipFill>
          <a:blip r:embed="rId6"/>
          <a:stretch>
            <a:fillRect/>
          </a:stretch>
        </p:blipFill>
        <p:spPr>
          <a:xfrm>
            <a:off x="4978398" y="3429000"/>
            <a:ext cx="6917267" cy="432917"/>
          </a:xfrm>
          <a:prstGeom prst="rect">
            <a:avLst/>
          </a:prstGeom>
        </p:spPr>
      </p:pic>
      <p:pic>
        <p:nvPicPr>
          <p:cNvPr id="12" name="Picture 11">
            <a:extLst>
              <a:ext uri="{FF2B5EF4-FFF2-40B4-BE49-F238E27FC236}">
                <a16:creationId xmlns:a16="http://schemas.microsoft.com/office/drawing/2014/main" id="{6DF130A3-7E51-5509-FB61-DFBD523CCF22}"/>
              </a:ext>
            </a:extLst>
          </p:cNvPr>
          <p:cNvPicPr>
            <a:picLocks noChangeAspect="1"/>
          </p:cNvPicPr>
          <p:nvPr/>
        </p:nvPicPr>
        <p:blipFill>
          <a:blip r:embed="rId7"/>
          <a:stretch>
            <a:fillRect/>
          </a:stretch>
        </p:blipFill>
        <p:spPr>
          <a:xfrm>
            <a:off x="4978398" y="3906764"/>
            <a:ext cx="6426200" cy="584200"/>
          </a:xfrm>
          <a:prstGeom prst="rect">
            <a:avLst/>
          </a:prstGeom>
        </p:spPr>
      </p:pic>
    </p:spTree>
    <p:extLst>
      <p:ext uri="{BB962C8B-B14F-4D97-AF65-F5344CB8AC3E}">
        <p14:creationId xmlns:p14="http://schemas.microsoft.com/office/powerpoint/2010/main" val="608679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72F28-8015-CF90-E987-56A02B43A9BB}"/>
              </a:ext>
            </a:extLst>
          </p:cNvPr>
          <p:cNvSpPr>
            <a:spLocks noGrp="1"/>
          </p:cNvSpPr>
          <p:nvPr>
            <p:ph type="title"/>
          </p:nvPr>
        </p:nvSpPr>
        <p:spPr>
          <a:xfrm>
            <a:off x="838200" y="365125"/>
            <a:ext cx="10515600" cy="765993"/>
          </a:xfrm>
        </p:spPr>
        <p:txBody>
          <a:bodyPr>
            <a:normAutofit/>
          </a:bodyPr>
          <a:lstStyle/>
          <a:p>
            <a:r>
              <a:rPr lang="en-US"/>
              <a:t>Basis transformation set function for F</a:t>
            </a:r>
            <a:r>
              <a:rPr lang="en-US" baseline="-25000"/>
              <a:t>2STR</a:t>
            </a:r>
          </a:p>
        </p:txBody>
      </p:sp>
      <p:sp>
        <p:nvSpPr>
          <p:cNvPr id="3" name="Content Placeholder 2">
            <a:extLst>
              <a:ext uri="{FF2B5EF4-FFF2-40B4-BE49-F238E27FC236}">
                <a16:creationId xmlns:a16="http://schemas.microsoft.com/office/drawing/2014/main" id="{14C00014-3CAD-69E2-59D9-EE25BB7F3EA9}"/>
              </a:ext>
            </a:extLst>
          </p:cNvPr>
          <p:cNvSpPr>
            <a:spLocks noGrp="1"/>
          </p:cNvSpPr>
          <p:nvPr>
            <p:ph idx="1"/>
          </p:nvPr>
        </p:nvSpPr>
        <p:spPr>
          <a:xfrm>
            <a:off x="6917267" y="1371600"/>
            <a:ext cx="4436532" cy="5254385"/>
          </a:xfrm>
        </p:spPr>
        <p:txBody>
          <a:bodyPr>
            <a:normAutofit/>
          </a:bodyPr>
          <a:lstStyle/>
          <a:p>
            <a:r>
              <a:rPr lang="en-US"/>
              <a:t>An implementation of this algorithm, taking numerical stability into consideration is available at </a:t>
            </a:r>
            <a:r>
              <a:rPr lang="en-US" sz="1900">
                <a:hlinkClick r:id="rId2"/>
              </a:rPr>
              <a:t>https://github.com/chromamorph/omnisia/blob/d087084259ddcbfe1accd8a94bb3b38557545b6b/MaxTranPatsJava/src/com/chromamorph/maxtranpatsjava/F_2STR.java#L62</a:t>
            </a:r>
            <a:r>
              <a:rPr lang="en-US" sz="1900"/>
              <a:t> </a:t>
            </a:r>
            <a:endParaRPr lang="en-US"/>
          </a:p>
        </p:txBody>
      </p:sp>
      <p:pic>
        <p:nvPicPr>
          <p:cNvPr id="5" name="Picture 4">
            <a:extLst>
              <a:ext uri="{FF2B5EF4-FFF2-40B4-BE49-F238E27FC236}">
                <a16:creationId xmlns:a16="http://schemas.microsoft.com/office/drawing/2014/main" id="{D3121226-39D3-45D7-6BE6-A536FD8060B1}"/>
              </a:ext>
            </a:extLst>
          </p:cNvPr>
          <p:cNvPicPr>
            <a:picLocks noChangeAspect="1"/>
          </p:cNvPicPr>
          <p:nvPr/>
        </p:nvPicPr>
        <p:blipFill>
          <a:blip r:embed="rId3"/>
          <a:stretch>
            <a:fillRect/>
          </a:stretch>
        </p:blipFill>
        <p:spPr>
          <a:xfrm>
            <a:off x="574771" y="1131118"/>
            <a:ext cx="6150504" cy="5494867"/>
          </a:xfrm>
          <a:prstGeom prst="rect">
            <a:avLst/>
          </a:prstGeom>
        </p:spPr>
      </p:pic>
    </p:spTree>
    <p:extLst>
      <p:ext uri="{BB962C8B-B14F-4D97-AF65-F5344CB8AC3E}">
        <p14:creationId xmlns:p14="http://schemas.microsoft.com/office/powerpoint/2010/main" val="4016325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7715-A2CD-D386-6235-F2F699819E8B}"/>
              </a:ext>
            </a:extLst>
          </p:cNvPr>
          <p:cNvSpPr>
            <a:spLocks noGrp="1"/>
          </p:cNvSpPr>
          <p:nvPr>
            <p:ph type="title"/>
          </p:nvPr>
        </p:nvSpPr>
        <p:spPr>
          <a:xfrm>
            <a:off x="838200" y="365126"/>
            <a:ext cx="10515600" cy="610920"/>
          </a:xfrm>
        </p:spPr>
        <p:txBody>
          <a:bodyPr>
            <a:normAutofit fontScale="90000"/>
          </a:bodyPr>
          <a:lstStyle/>
          <a:p>
            <a:r>
              <a:rPr lang="en-US"/>
              <a:t>Parallel maximal match algorithm</a:t>
            </a:r>
          </a:p>
        </p:txBody>
      </p:sp>
      <p:sp>
        <p:nvSpPr>
          <p:cNvPr id="3" name="Content Placeholder 2">
            <a:extLst>
              <a:ext uri="{FF2B5EF4-FFF2-40B4-BE49-F238E27FC236}">
                <a16:creationId xmlns:a16="http://schemas.microsoft.com/office/drawing/2014/main" id="{D1C7BECD-075A-205A-50E5-FDBAA0A13900}"/>
              </a:ext>
            </a:extLst>
          </p:cNvPr>
          <p:cNvSpPr>
            <a:spLocks noGrp="1"/>
          </p:cNvSpPr>
          <p:nvPr>
            <p:ph idx="1"/>
          </p:nvPr>
        </p:nvSpPr>
        <p:spPr>
          <a:xfrm>
            <a:off x="838199" y="1825625"/>
            <a:ext cx="4903381" cy="4351338"/>
          </a:xfrm>
        </p:spPr>
        <p:txBody>
          <a:bodyPr>
            <a:normAutofit/>
          </a:bodyPr>
          <a:lstStyle/>
          <a:p>
            <a:r>
              <a:rPr lang="en-US"/>
              <a:t>The algorithm first constructs a hash table (line 1)</a:t>
            </a:r>
          </a:p>
          <a:p>
            <a:r>
              <a:rPr lang="en-US"/>
              <a:t>Each element in this hash table is a list of (</a:t>
            </a:r>
            <a:r>
              <a:rPr lang="en-US" i="1"/>
              <a:t>f</a:t>
            </a:r>
            <a:r>
              <a:rPr lang="en-US"/>
              <a:t>,</a:t>
            </a:r>
            <a:r>
              <a:rPr lang="en-US" i="1"/>
              <a:t>Q</a:t>
            </a:r>
            <a:r>
              <a:rPr lang="en-US"/>
              <a:t>) pairs, in each of which </a:t>
            </a:r>
            <a:r>
              <a:rPr lang="en-US" i="1"/>
              <a:t>f</a:t>
            </a:r>
            <a:r>
              <a:rPr lang="en-US"/>
              <a:t> is a transformation and </a:t>
            </a:r>
            <a:r>
              <a:rPr lang="en-US" i="1"/>
              <a:t>Q</a:t>
            </a:r>
            <a:r>
              <a:rPr lang="en-US"/>
              <a:t> is a point set that eventually becomes the maximal transformed match for </a:t>
            </a:r>
            <a:r>
              <a:rPr lang="en-US" i="1"/>
              <a:t>f</a:t>
            </a:r>
            <a:r>
              <a:rPr lang="en-US"/>
              <a:t> </a:t>
            </a:r>
          </a:p>
        </p:txBody>
      </p:sp>
      <p:pic>
        <p:nvPicPr>
          <p:cNvPr id="5" name="Picture 4">
            <a:extLst>
              <a:ext uri="{FF2B5EF4-FFF2-40B4-BE49-F238E27FC236}">
                <a16:creationId xmlns:a16="http://schemas.microsoft.com/office/drawing/2014/main" id="{9EE1FC00-9D92-A4B1-6317-7606250C77ED}"/>
              </a:ext>
            </a:extLst>
          </p:cNvPr>
          <p:cNvPicPr>
            <a:picLocks noChangeAspect="1"/>
          </p:cNvPicPr>
          <p:nvPr/>
        </p:nvPicPr>
        <p:blipFill>
          <a:blip r:embed="rId2"/>
          <a:stretch>
            <a:fillRect/>
          </a:stretch>
        </p:blipFill>
        <p:spPr>
          <a:xfrm>
            <a:off x="5958571" y="1444518"/>
            <a:ext cx="5945026" cy="3968964"/>
          </a:xfrm>
          <a:prstGeom prst="rect">
            <a:avLst/>
          </a:prstGeom>
        </p:spPr>
      </p:pic>
    </p:spTree>
    <p:extLst>
      <p:ext uri="{BB962C8B-B14F-4D97-AF65-F5344CB8AC3E}">
        <p14:creationId xmlns:p14="http://schemas.microsoft.com/office/powerpoint/2010/main" val="3217845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0B6FB-CE67-CAA4-A3B9-7E6E33038CBE}"/>
              </a:ext>
            </a:extLst>
          </p:cNvPr>
          <p:cNvSpPr>
            <a:spLocks noGrp="1"/>
          </p:cNvSpPr>
          <p:nvPr>
            <p:ph type="title"/>
          </p:nvPr>
        </p:nvSpPr>
        <p:spPr/>
        <p:txBody>
          <a:bodyPr/>
          <a:lstStyle/>
          <a:p>
            <a:r>
              <a:rPr lang="en-US"/>
              <a:t>The algorithm</a:t>
            </a:r>
          </a:p>
        </p:txBody>
      </p:sp>
      <p:sp>
        <p:nvSpPr>
          <p:cNvPr id="3" name="Content Placeholder 2">
            <a:extLst>
              <a:ext uri="{FF2B5EF4-FFF2-40B4-BE49-F238E27FC236}">
                <a16:creationId xmlns:a16="http://schemas.microsoft.com/office/drawing/2014/main" id="{10FBB4AA-C8D0-B301-AE20-1125DBCF8D7F}"/>
              </a:ext>
            </a:extLst>
          </p:cNvPr>
          <p:cNvSpPr>
            <a:spLocks noGrp="1"/>
          </p:cNvSpPr>
          <p:nvPr>
            <p:ph idx="1"/>
          </p:nvPr>
        </p:nvSpPr>
        <p:spPr>
          <a:xfrm>
            <a:off x="838200" y="1825625"/>
            <a:ext cx="4885944" cy="4351338"/>
          </a:xfrm>
        </p:spPr>
        <p:txBody>
          <a:bodyPr/>
          <a:lstStyle/>
          <a:p>
            <a:r>
              <a:rPr lang="en-US"/>
              <a:t>In lines 2-8, the MTMs of </a:t>
            </a:r>
            <a:r>
              <a:rPr lang="en-US" i="1"/>
              <a:t>P </a:t>
            </a:r>
            <a:r>
              <a:rPr lang="en-US"/>
              <a:t>in </a:t>
            </a:r>
            <a:r>
              <a:rPr lang="en-US" i="1"/>
              <a:t>D </a:t>
            </a:r>
            <a:r>
              <a:rPr lang="en-US"/>
              <a:t>wrt </a:t>
            </a:r>
            <a:r>
              <a:rPr lang="en-US" i="1"/>
              <a:t>F</a:t>
            </a:r>
            <a:r>
              <a:rPr lang="en-US"/>
              <a:t> are computed in parallel using the kernel function, ComputeMTMs</a:t>
            </a:r>
          </a:p>
        </p:txBody>
      </p:sp>
      <p:pic>
        <p:nvPicPr>
          <p:cNvPr id="4" name="Picture 3">
            <a:extLst>
              <a:ext uri="{FF2B5EF4-FFF2-40B4-BE49-F238E27FC236}">
                <a16:creationId xmlns:a16="http://schemas.microsoft.com/office/drawing/2014/main" id="{9C52F59C-9BD0-2FE1-6475-7A84506AE4D7}"/>
              </a:ext>
            </a:extLst>
          </p:cNvPr>
          <p:cNvPicPr>
            <a:picLocks noChangeAspect="1"/>
          </p:cNvPicPr>
          <p:nvPr/>
        </p:nvPicPr>
        <p:blipFill>
          <a:blip r:embed="rId2"/>
          <a:stretch>
            <a:fillRect/>
          </a:stretch>
        </p:blipFill>
        <p:spPr>
          <a:xfrm>
            <a:off x="5958571" y="1444518"/>
            <a:ext cx="5945026" cy="3968964"/>
          </a:xfrm>
          <a:prstGeom prst="rect">
            <a:avLst/>
          </a:prstGeom>
        </p:spPr>
      </p:pic>
    </p:spTree>
    <p:extLst>
      <p:ext uri="{BB962C8B-B14F-4D97-AF65-F5344CB8AC3E}">
        <p14:creationId xmlns:p14="http://schemas.microsoft.com/office/powerpoint/2010/main" val="760070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A12F-C431-C7E5-F832-75A689B1B282}"/>
              </a:ext>
            </a:extLst>
          </p:cNvPr>
          <p:cNvSpPr>
            <a:spLocks noGrp="1"/>
          </p:cNvSpPr>
          <p:nvPr>
            <p:ph type="title"/>
          </p:nvPr>
        </p:nvSpPr>
        <p:spPr/>
        <p:txBody>
          <a:bodyPr/>
          <a:lstStyle/>
          <a:p>
            <a:r>
              <a:rPr lang="en-US"/>
              <a:t>Pattern matching problem</a:t>
            </a:r>
          </a:p>
        </p:txBody>
      </p:sp>
      <p:sp>
        <p:nvSpPr>
          <p:cNvPr id="3" name="Content Placeholder 2">
            <a:extLst>
              <a:ext uri="{FF2B5EF4-FFF2-40B4-BE49-F238E27FC236}">
                <a16:creationId xmlns:a16="http://schemas.microsoft.com/office/drawing/2014/main" id="{88DD99BE-C210-5CB6-C95A-379FD9F3AB23}"/>
              </a:ext>
            </a:extLst>
          </p:cNvPr>
          <p:cNvSpPr>
            <a:spLocks noGrp="1"/>
          </p:cNvSpPr>
          <p:nvPr>
            <p:ph idx="1"/>
          </p:nvPr>
        </p:nvSpPr>
        <p:spPr>
          <a:xfrm>
            <a:off x="4197696" y="1530166"/>
            <a:ext cx="7488300" cy="2078161"/>
          </a:xfrm>
        </p:spPr>
        <p:txBody>
          <a:bodyPr>
            <a:normAutofit/>
          </a:bodyPr>
          <a:lstStyle/>
          <a:p>
            <a:r>
              <a:rPr lang="en-US"/>
              <a:t>Discover possibly transformed, maximal occurrences of a </a:t>
            </a:r>
            <a:r>
              <a:rPr lang="en-US" i="1"/>
              <a:t>query pattern </a:t>
            </a:r>
            <a:r>
              <a:rPr lang="en-US"/>
              <a:t>in a </a:t>
            </a:r>
            <a:r>
              <a:rPr lang="en-US" i="1"/>
              <a:t>dataset</a:t>
            </a:r>
            <a:r>
              <a:rPr lang="en-US"/>
              <a:t>, where the pattern can be transformed by some user-specified class of transformations</a:t>
            </a:r>
          </a:p>
        </p:txBody>
      </p:sp>
      <p:pic>
        <p:nvPicPr>
          <p:cNvPr id="6" name="Picture 5">
            <a:extLst>
              <a:ext uri="{FF2B5EF4-FFF2-40B4-BE49-F238E27FC236}">
                <a16:creationId xmlns:a16="http://schemas.microsoft.com/office/drawing/2014/main" id="{690E4D80-2C0F-40DB-A1DC-3651AB8E05DE}"/>
              </a:ext>
            </a:extLst>
          </p:cNvPr>
          <p:cNvPicPr>
            <a:picLocks noChangeAspect="1"/>
          </p:cNvPicPr>
          <p:nvPr/>
        </p:nvPicPr>
        <p:blipFill>
          <a:blip r:embed="rId4"/>
          <a:stretch>
            <a:fillRect/>
          </a:stretch>
        </p:blipFill>
        <p:spPr>
          <a:xfrm>
            <a:off x="384567" y="3915488"/>
            <a:ext cx="10047890" cy="2577387"/>
          </a:xfrm>
          <a:prstGeom prst="rect">
            <a:avLst/>
          </a:prstGeom>
        </p:spPr>
      </p:pic>
      <p:pic>
        <p:nvPicPr>
          <p:cNvPr id="4" name="Picture 3">
            <a:extLst>
              <a:ext uri="{FF2B5EF4-FFF2-40B4-BE49-F238E27FC236}">
                <a16:creationId xmlns:a16="http://schemas.microsoft.com/office/drawing/2014/main" id="{3651B543-90AC-28FF-8074-4780E1E8287C}"/>
              </a:ext>
            </a:extLst>
          </p:cNvPr>
          <p:cNvPicPr>
            <a:picLocks noChangeAspect="1"/>
          </p:cNvPicPr>
          <p:nvPr/>
        </p:nvPicPr>
        <p:blipFill>
          <a:blip r:embed="rId5"/>
          <a:stretch>
            <a:fillRect/>
          </a:stretch>
        </p:blipFill>
        <p:spPr>
          <a:xfrm>
            <a:off x="691288" y="2210592"/>
            <a:ext cx="2349500" cy="1079500"/>
          </a:xfrm>
          <a:prstGeom prst="rect">
            <a:avLst/>
          </a:prstGeom>
        </p:spPr>
      </p:pic>
      <p:sp>
        <p:nvSpPr>
          <p:cNvPr id="5" name="TextBox 4">
            <a:extLst>
              <a:ext uri="{FF2B5EF4-FFF2-40B4-BE49-F238E27FC236}">
                <a16:creationId xmlns:a16="http://schemas.microsoft.com/office/drawing/2014/main" id="{D8341496-C57D-3E90-8F36-EBD61437C938}"/>
              </a:ext>
            </a:extLst>
          </p:cNvPr>
          <p:cNvSpPr txBox="1"/>
          <p:nvPr/>
        </p:nvSpPr>
        <p:spPr>
          <a:xfrm>
            <a:off x="691287" y="1707691"/>
            <a:ext cx="1560299" cy="369332"/>
          </a:xfrm>
          <a:prstGeom prst="rect">
            <a:avLst/>
          </a:prstGeom>
          <a:noFill/>
        </p:spPr>
        <p:txBody>
          <a:bodyPr wrap="none" rtlCol="0">
            <a:spAutoFit/>
          </a:bodyPr>
          <a:lstStyle/>
          <a:p>
            <a:r>
              <a:rPr lang="en-US"/>
              <a:t>Query pattern</a:t>
            </a:r>
          </a:p>
        </p:txBody>
      </p:sp>
      <p:sp>
        <p:nvSpPr>
          <p:cNvPr id="7" name="TextBox 6">
            <a:extLst>
              <a:ext uri="{FF2B5EF4-FFF2-40B4-BE49-F238E27FC236}">
                <a16:creationId xmlns:a16="http://schemas.microsoft.com/office/drawing/2014/main" id="{691E8D6D-233B-88B6-10FF-AF710F8951CF}"/>
              </a:ext>
            </a:extLst>
          </p:cNvPr>
          <p:cNvSpPr txBox="1"/>
          <p:nvPr/>
        </p:nvSpPr>
        <p:spPr>
          <a:xfrm>
            <a:off x="691287" y="3608327"/>
            <a:ext cx="971741" cy="369332"/>
          </a:xfrm>
          <a:prstGeom prst="rect">
            <a:avLst/>
          </a:prstGeom>
          <a:noFill/>
        </p:spPr>
        <p:txBody>
          <a:bodyPr wrap="none" rtlCol="0">
            <a:spAutoFit/>
          </a:bodyPr>
          <a:lstStyle/>
          <a:p>
            <a:r>
              <a:rPr lang="en-US"/>
              <a:t>Dataset</a:t>
            </a:r>
          </a:p>
        </p:txBody>
      </p:sp>
      <p:pic>
        <p:nvPicPr>
          <p:cNvPr id="8" name="06 Die Kunst der Fuge [The Art of Fugue], BWV 1080_ VI. Contrapunctus 6 a 4, 'im Stile francese'">
            <a:hlinkClick r:id="" action="ppaction://media"/>
            <a:extLst>
              <a:ext uri="{FF2B5EF4-FFF2-40B4-BE49-F238E27FC236}">
                <a16:creationId xmlns:a16="http://schemas.microsoft.com/office/drawing/2014/main" id="{19D46A20-887A-9530-7E6E-3ED8985D0A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41000" y="4903727"/>
            <a:ext cx="812800" cy="812800"/>
          </a:xfrm>
          <a:prstGeom prst="rect">
            <a:avLst/>
          </a:prstGeom>
        </p:spPr>
      </p:pic>
    </p:spTree>
    <p:extLst>
      <p:ext uri="{BB962C8B-B14F-4D97-AF65-F5344CB8AC3E}">
        <p14:creationId xmlns:p14="http://schemas.microsoft.com/office/powerpoint/2010/main" val="40894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FFE2F-049A-1314-B40C-18E5064F713E}"/>
              </a:ext>
            </a:extLst>
          </p:cNvPr>
          <p:cNvSpPr>
            <a:spLocks noGrp="1"/>
          </p:cNvSpPr>
          <p:nvPr>
            <p:ph type="title"/>
          </p:nvPr>
        </p:nvSpPr>
        <p:spPr/>
        <p:txBody>
          <a:bodyPr/>
          <a:lstStyle/>
          <a:p>
            <a:r>
              <a:rPr lang="en-US"/>
              <a:t>The algorithm</a:t>
            </a:r>
          </a:p>
        </p:txBody>
      </p:sp>
      <p:sp>
        <p:nvSpPr>
          <p:cNvPr id="3" name="Content Placeholder 2">
            <a:extLst>
              <a:ext uri="{FF2B5EF4-FFF2-40B4-BE49-F238E27FC236}">
                <a16:creationId xmlns:a16="http://schemas.microsoft.com/office/drawing/2014/main" id="{D5CE5503-2F91-77DA-4B0D-9AC6175F1D83}"/>
              </a:ext>
            </a:extLst>
          </p:cNvPr>
          <p:cNvSpPr>
            <a:spLocks noGrp="1"/>
          </p:cNvSpPr>
          <p:nvPr>
            <p:ph idx="1"/>
          </p:nvPr>
        </p:nvSpPr>
        <p:spPr>
          <a:xfrm>
            <a:off x="288403" y="1520575"/>
            <a:ext cx="5331561" cy="4972300"/>
          </a:xfrm>
        </p:spPr>
        <p:txBody>
          <a:bodyPr>
            <a:normAutofit lnSpcReduction="10000"/>
          </a:bodyPr>
          <a:lstStyle/>
          <a:p>
            <a:r>
              <a:rPr lang="en-US" sz="2000"/>
              <a:t>ComputeMTMs needs to be provided with the basis size (line 2) and the total number of object bases and image bases, which are equal to the number of combinations of size equal to the basis size in the pattern </a:t>
            </a:r>
            <a:r>
              <a:rPr lang="en-US" sz="2000" i="1"/>
              <a:t>P</a:t>
            </a:r>
            <a:r>
              <a:rPr lang="en-US" sz="2000"/>
              <a:t> and dataset </a:t>
            </a:r>
            <a:r>
              <a:rPr lang="en-US" sz="2000" i="1"/>
              <a:t>D</a:t>
            </a:r>
            <a:r>
              <a:rPr lang="en-US" sz="2000"/>
              <a:t>, respectively (lines 3-4)</a:t>
            </a:r>
          </a:p>
          <a:p>
            <a:r>
              <a:rPr lang="en-US" sz="2000"/>
              <a:t>In line 5, the set of permutations of the sequence from 0 to beta - 1 is computed and stored in lexicographical order in </a:t>
            </a:r>
            <a:r>
              <a:rPr lang="en-US" sz="2000" b="1"/>
              <a:t>R</a:t>
            </a:r>
          </a:p>
          <a:p>
            <a:pPr lvl="1"/>
            <a:r>
              <a:rPr lang="en-US" sz="1800"/>
              <a:t>Note that the basis size is typically very small, so its factorial will also typically be small</a:t>
            </a:r>
          </a:p>
          <a:p>
            <a:r>
              <a:rPr lang="en-US" sz="2000"/>
              <a:t>Line 6 calculates the total number of computations to be carried out in parallel</a:t>
            </a:r>
          </a:p>
          <a:p>
            <a:r>
              <a:rPr lang="en-US" sz="2000"/>
              <a:t>ComputeMTMs is called on a new thread (line 7) with its start and end indices set to 0 and C</a:t>
            </a:r>
          </a:p>
        </p:txBody>
      </p:sp>
      <p:pic>
        <p:nvPicPr>
          <p:cNvPr id="5" name="Picture 4">
            <a:extLst>
              <a:ext uri="{FF2B5EF4-FFF2-40B4-BE49-F238E27FC236}">
                <a16:creationId xmlns:a16="http://schemas.microsoft.com/office/drawing/2014/main" id="{CDB13017-8FC1-5B52-9B4E-7E55E3711B0A}"/>
              </a:ext>
            </a:extLst>
          </p:cNvPr>
          <p:cNvPicPr>
            <a:picLocks noChangeAspect="1"/>
          </p:cNvPicPr>
          <p:nvPr/>
        </p:nvPicPr>
        <p:blipFill>
          <a:blip r:embed="rId2"/>
          <a:stretch>
            <a:fillRect/>
          </a:stretch>
        </p:blipFill>
        <p:spPr>
          <a:xfrm>
            <a:off x="5958571" y="1444518"/>
            <a:ext cx="5945026" cy="3968964"/>
          </a:xfrm>
          <a:prstGeom prst="rect">
            <a:avLst/>
          </a:prstGeom>
        </p:spPr>
      </p:pic>
    </p:spTree>
    <p:extLst>
      <p:ext uri="{BB962C8B-B14F-4D97-AF65-F5344CB8AC3E}">
        <p14:creationId xmlns:p14="http://schemas.microsoft.com/office/powerpoint/2010/main" val="339786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FFE2F-049A-1314-B40C-18E5064F713E}"/>
              </a:ext>
            </a:extLst>
          </p:cNvPr>
          <p:cNvSpPr>
            <a:spLocks noGrp="1"/>
          </p:cNvSpPr>
          <p:nvPr>
            <p:ph type="title"/>
          </p:nvPr>
        </p:nvSpPr>
        <p:spPr/>
        <p:txBody>
          <a:bodyPr/>
          <a:lstStyle/>
          <a:p>
            <a:r>
              <a:rPr lang="en-US"/>
              <a:t>The algorithm</a:t>
            </a:r>
          </a:p>
        </p:txBody>
      </p:sp>
      <p:sp>
        <p:nvSpPr>
          <p:cNvPr id="3" name="Content Placeholder 2">
            <a:extLst>
              <a:ext uri="{FF2B5EF4-FFF2-40B4-BE49-F238E27FC236}">
                <a16:creationId xmlns:a16="http://schemas.microsoft.com/office/drawing/2014/main" id="{D5CE5503-2F91-77DA-4B0D-9AC6175F1D83}"/>
              </a:ext>
            </a:extLst>
          </p:cNvPr>
          <p:cNvSpPr>
            <a:spLocks noGrp="1"/>
          </p:cNvSpPr>
          <p:nvPr>
            <p:ph idx="1"/>
          </p:nvPr>
        </p:nvSpPr>
        <p:spPr>
          <a:xfrm>
            <a:off x="438912" y="1520574"/>
            <a:ext cx="4717288" cy="5151159"/>
          </a:xfrm>
        </p:spPr>
        <p:txBody>
          <a:bodyPr>
            <a:normAutofit fontScale="77500" lnSpcReduction="20000"/>
          </a:bodyPr>
          <a:lstStyle/>
          <a:p>
            <a:r>
              <a:rPr lang="en-US"/>
              <a:t>ComputeMTMs is a recursive kernel function that is always run on its own thread</a:t>
            </a:r>
          </a:p>
          <a:p>
            <a:r>
              <a:rPr lang="en-US"/>
              <a:t>When the base case occurs, a specific object basis from </a:t>
            </a:r>
            <a:r>
              <a:rPr lang="en-US" i="1"/>
              <a:t>P</a:t>
            </a:r>
            <a:r>
              <a:rPr lang="en-US"/>
              <a:t> is chosen along with a specific permutation of a specific image basis from </a:t>
            </a:r>
            <a:r>
              <a:rPr lang="en-US" i="1"/>
              <a:t>D</a:t>
            </a:r>
          </a:p>
          <a:p>
            <a:pPr lvl="1"/>
            <a:r>
              <a:rPr lang="en-US"/>
              <a:t>The object bases and image basis permutations are sorted into an effective order and the computation index, </a:t>
            </a:r>
            <a:r>
              <a:rPr lang="en-US" i="1"/>
              <a:t>i</a:t>
            </a:r>
            <a:r>
              <a:rPr lang="en-US" baseline="-25000"/>
              <a:t>start</a:t>
            </a:r>
            <a:r>
              <a:rPr lang="en-US"/>
              <a:t>, is mapped onto the indices of the current pair to be processed in lines 3-4</a:t>
            </a:r>
          </a:p>
          <a:p>
            <a:r>
              <a:rPr lang="en-US"/>
              <a:t>The transformations that map the object basis onto that permutation are computed in line 9 using the basis transformation set function for the transformation class</a:t>
            </a:r>
          </a:p>
        </p:txBody>
      </p:sp>
      <p:pic>
        <p:nvPicPr>
          <p:cNvPr id="6" name="Picture 5">
            <a:extLst>
              <a:ext uri="{FF2B5EF4-FFF2-40B4-BE49-F238E27FC236}">
                <a16:creationId xmlns:a16="http://schemas.microsoft.com/office/drawing/2014/main" id="{C940AEC3-A6D5-8B84-4BC2-E11E71D05658}"/>
              </a:ext>
            </a:extLst>
          </p:cNvPr>
          <p:cNvPicPr>
            <a:picLocks noChangeAspect="1"/>
          </p:cNvPicPr>
          <p:nvPr/>
        </p:nvPicPr>
        <p:blipFill>
          <a:blip r:embed="rId2"/>
          <a:stretch>
            <a:fillRect/>
          </a:stretch>
        </p:blipFill>
        <p:spPr>
          <a:xfrm>
            <a:off x="5315966" y="1366673"/>
            <a:ext cx="6037834" cy="4124653"/>
          </a:xfrm>
          <a:prstGeom prst="rect">
            <a:avLst/>
          </a:prstGeom>
        </p:spPr>
      </p:pic>
    </p:spTree>
    <p:extLst>
      <p:ext uri="{BB962C8B-B14F-4D97-AF65-F5344CB8AC3E}">
        <p14:creationId xmlns:p14="http://schemas.microsoft.com/office/powerpoint/2010/main" val="560461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FFE2F-049A-1314-B40C-18E5064F713E}"/>
              </a:ext>
            </a:extLst>
          </p:cNvPr>
          <p:cNvSpPr>
            <a:spLocks noGrp="1"/>
          </p:cNvSpPr>
          <p:nvPr>
            <p:ph type="title"/>
          </p:nvPr>
        </p:nvSpPr>
        <p:spPr>
          <a:xfrm>
            <a:off x="838200" y="365125"/>
            <a:ext cx="10515600" cy="805307"/>
          </a:xfrm>
        </p:spPr>
        <p:txBody>
          <a:bodyPr/>
          <a:lstStyle/>
          <a:p>
            <a:r>
              <a:rPr lang="en-US"/>
              <a:t>The algorithm</a:t>
            </a:r>
          </a:p>
        </p:txBody>
      </p:sp>
      <p:sp>
        <p:nvSpPr>
          <p:cNvPr id="3" name="Content Placeholder 2">
            <a:extLst>
              <a:ext uri="{FF2B5EF4-FFF2-40B4-BE49-F238E27FC236}">
                <a16:creationId xmlns:a16="http://schemas.microsoft.com/office/drawing/2014/main" id="{D5CE5503-2F91-77DA-4B0D-9AC6175F1D83}"/>
              </a:ext>
            </a:extLst>
          </p:cNvPr>
          <p:cNvSpPr>
            <a:spLocks noGrp="1"/>
          </p:cNvSpPr>
          <p:nvPr>
            <p:ph idx="1"/>
          </p:nvPr>
        </p:nvSpPr>
        <p:spPr>
          <a:xfrm>
            <a:off x="438912" y="1170432"/>
            <a:ext cx="5170778" cy="5415303"/>
          </a:xfrm>
        </p:spPr>
        <p:txBody>
          <a:bodyPr>
            <a:normAutofit fontScale="85000" lnSpcReduction="10000"/>
          </a:bodyPr>
          <a:lstStyle/>
          <a:p>
            <a:r>
              <a:rPr lang="en-US"/>
              <a:t>In lines 10-13, we iterate over the discovered transformations, computing their hash values and inserting a</a:t>
            </a:r>
            <a:br>
              <a:rPr lang="en-US"/>
            </a:br>
            <a:r>
              <a:rPr lang="en-US"/>
              <a:t>(transformation, object-basis) pair into the hash table</a:t>
            </a:r>
          </a:p>
          <a:p>
            <a:r>
              <a:rPr lang="en-US"/>
              <a:t>If there already exists a pair with the same transformation at the hash slot, then the object basis points are added to that pair's second element, otherwise the pair is added as a new pair to the slot</a:t>
            </a:r>
          </a:p>
          <a:p>
            <a:r>
              <a:rPr lang="en-US"/>
              <a:t>In the recursive case, the range from </a:t>
            </a:r>
            <a:r>
              <a:rPr lang="en-US" i="1"/>
              <a:t>i</a:t>
            </a:r>
            <a:r>
              <a:rPr lang="en-US" baseline="-25000"/>
              <a:t>start</a:t>
            </a:r>
            <a:r>
              <a:rPr lang="en-US"/>
              <a:t> to </a:t>
            </a:r>
            <a:r>
              <a:rPr lang="en-US" i="1"/>
              <a:t>i</a:t>
            </a:r>
            <a:r>
              <a:rPr lang="en-US" baseline="-25000"/>
              <a:t>end</a:t>
            </a:r>
            <a:r>
              <a:rPr lang="en-US"/>
              <a:t> is split in two and each subrange is passed to newly spawned instances of ComputeMTMs which run in parallel</a:t>
            </a:r>
          </a:p>
        </p:txBody>
      </p:sp>
      <p:pic>
        <p:nvPicPr>
          <p:cNvPr id="6" name="Picture 5">
            <a:extLst>
              <a:ext uri="{FF2B5EF4-FFF2-40B4-BE49-F238E27FC236}">
                <a16:creationId xmlns:a16="http://schemas.microsoft.com/office/drawing/2014/main" id="{C940AEC3-A6D5-8B84-4BC2-E11E71D05658}"/>
              </a:ext>
            </a:extLst>
          </p:cNvPr>
          <p:cNvPicPr>
            <a:picLocks noChangeAspect="1"/>
          </p:cNvPicPr>
          <p:nvPr/>
        </p:nvPicPr>
        <p:blipFill>
          <a:blip r:embed="rId2"/>
          <a:stretch>
            <a:fillRect/>
          </a:stretch>
        </p:blipFill>
        <p:spPr>
          <a:xfrm>
            <a:off x="5715254" y="1366673"/>
            <a:ext cx="6037834" cy="4124653"/>
          </a:xfrm>
          <a:prstGeom prst="rect">
            <a:avLst/>
          </a:prstGeom>
        </p:spPr>
      </p:pic>
    </p:spTree>
    <p:extLst>
      <p:ext uri="{BB962C8B-B14F-4D97-AF65-F5344CB8AC3E}">
        <p14:creationId xmlns:p14="http://schemas.microsoft.com/office/powerpoint/2010/main" val="2171449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B3CAE-84CB-5638-89A8-99FDA9983406}"/>
              </a:ext>
            </a:extLst>
          </p:cNvPr>
          <p:cNvSpPr>
            <a:spLocks noGrp="1"/>
          </p:cNvSpPr>
          <p:nvPr>
            <p:ph type="title"/>
          </p:nvPr>
        </p:nvSpPr>
        <p:spPr/>
        <p:txBody>
          <a:bodyPr/>
          <a:lstStyle/>
          <a:p>
            <a:r>
              <a:rPr lang="en-US"/>
              <a:t>The algorithm</a:t>
            </a:r>
          </a:p>
        </p:txBody>
      </p:sp>
      <p:sp>
        <p:nvSpPr>
          <p:cNvPr id="3" name="Content Placeholder 2">
            <a:extLst>
              <a:ext uri="{FF2B5EF4-FFF2-40B4-BE49-F238E27FC236}">
                <a16:creationId xmlns:a16="http://schemas.microsoft.com/office/drawing/2014/main" id="{0CF60ECE-1346-4085-CA71-5AE95AF2ECD3}"/>
              </a:ext>
            </a:extLst>
          </p:cNvPr>
          <p:cNvSpPr>
            <a:spLocks noGrp="1"/>
          </p:cNvSpPr>
          <p:nvPr>
            <p:ph idx="1"/>
          </p:nvPr>
        </p:nvSpPr>
        <p:spPr>
          <a:xfrm>
            <a:off x="838200" y="1825625"/>
            <a:ext cx="5257800" cy="4351338"/>
          </a:xfrm>
        </p:spPr>
        <p:txBody>
          <a:bodyPr/>
          <a:lstStyle/>
          <a:p>
            <a:r>
              <a:rPr lang="en-US"/>
              <a:t>When all parallel calls to ComputeMTMs have terminated in line 8 of MaxMatch, the MTMs are harvested from the hash table and stored in a list which is returned.</a:t>
            </a:r>
          </a:p>
        </p:txBody>
      </p:sp>
      <p:pic>
        <p:nvPicPr>
          <p:cNvPr id="4" name="Picture 3">
            <a:extLst>
              <a:ext uri="{FF2B5EF4-FFF2-40B4-BE49-F238E27FC236}">
                <a16:creationId xmlns:a16="http://schemas.microsoft.com/office/drawing/2014/main" id="{6D90CE6A-B285-FF84-3A6E-5CC4B55ED863}"/>
              </a:ext>
            </a:extLst>
          </p:cNvPr>
          <p:cNvPicPr>
            <a:picLocks noChangeAspect="1"/>
          </p:cNvPicPr>
          <p:nvPr/>
        </p:nvPicPr>
        <p:blipFill>
          <a:blip r:embed="rId2"/>
          <a:stretch>
            <a:fillRect/>
          </a:stretch>
        </p:blipFill>
        <p:spPr>
          <a:xfrm>
            <a:off x="5958571" y="1444518"/>
            <a:ext cx="5945026" cy="3968964"/>
          </a:xfrm>
          <a:prstGeom prst="rect">
            <a:avLst/>
          </a:prstGeom>
        </p:spPr>
      </p:pic>
    </p:spTree>
    <p:extLst>
      <p:ext uri="{BB962C8B-B14F-4D97-AF65-F5344CB8AC3E}">
        <p14:creationId xmlns:p14="http://schemas.microsoft.com/office/powerpoint/2010/main" val="1122128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FFFA-7FED-2053-0C06-FF97BF274EE3}"/>
              </a:ext>
            </a:extLst>
          </p:cNvPr>
          <p:cNvSpPr>
            <a:spLocks noGrp="1"/>
          </p:cNvSpPr>
          <p:nvPr>
            <p:ph type="title"/>
          </p:nvPr>
        </p:nvSpPr>
        <p:spPr>
          <a:xfrm>
            <a:off x="838200" y="365125"/>
            <a:ext cx="10515600" cy="450849"/>
          </a:xfrm>
        </p:spPr>
        <p:txBody>
          <a:bodyPr>
            <a:normAutofit fontScale="90000"/>
          </a:bodyPr>
          <a:lstStyle/>
          <a:p>
            <a:r>
              <a:rPr lang="en-US"/>
              <a:t>Work, span and space complexity</a:t>
            </a:r>
          </a:p>
        </p:txBody>
      </p:sp>
      <p:pic>
        <p:nvPicPr>
          <p:cNvPr id="3" name="Picture 2">
            <a:extLst>
              <a:ext uri="{FF2B5EF4-FFF2-40B4-BE49-F238E27FC236}">
                <a16:creationId xmlns:a16="http://schemas.microsoft.com/office/drawing/2014/main" id="{FA641479-9A1E-6AFA-9D95-06B0406F2606}"/>
              </a:ext>
            </a:extLst>
          </p:cNvPr>
          <p:cNvPicPr>
            <a:picLocks noChangeAspect="1"/>
          </p:cNvPicPr>
          <p:nvPr/>
        </p:nvPicPr>
        <p:blipFill>
          <a:blip r:embed="rId2"/>
          <a:stretch>
            <a:fillRect/>
          </a:stretch>
        </p:blipFill>
        <p:spPr>
          <a:xfrm>
            <a:off x="1719137" y="997028"/>
            <a:ext cx="8753726" cy="1631872"/>
          </a:xfrm>
          <a:prstGeom prst="rect">
            <a:avLst/>
          </a:prstGeom>
        </p:spPr>
      </p:pic>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FB599700-A794-5EEF-B2EA-606879C2FB09}"/>
                  </a:ext>
                </a:extLst>
              </p:cNvPr>
              <p:cNvSpPr>
                <a:spLocks noGrp="1"/>
              </p:cNvSpPr>
              <p:nvPr>
                <p:ph idx="1"/>
              </p:nvPr>
            </p:nvSpPr>
            <p:spPr>
              <a:xfrm>
                <a:off x="400050" y="3000375"/>
                <a:ext cx="11282523" cy="3492500"/>
              </a:xfrm>
            </p:spPr>
            <p:txBody>
              <a:bodyPr/>
              <a:lstStyle/>
              <a:p>
                <a:r>
                  <a:rPr lang="en-US"/>
                  <a:t>𝜏 is the maximum number of transformations in the transformation class that can be found for a single (object basis, image basis) pair</a:t>
                </a:r>
              </a:p>
              <a:p>
                <a:r>
                  <a:rPr lang="en-US"/>
                  <a:t>β is the basis size for the transformation class</a:t>
                </a:r>
              </a:p>
              <a:p>
                <a14:m>
                  <m:oMath xmlns:m="http://schemas.openxmlformats.org/officeDocument/2006/math">
                    <m:sSub>
                      <m:sSubPr>
                        <m:ctrlPr>
                          <a:rPr lang="da-DK" b="0" i="1">
                            <a:latin typeface="Cambria Math" panose="02040503050406030204" pitchFamily="18" charset="0"/>
                            <a:ea typeface="Cambria Math" panose="02040503050406030204" pitchFamily="18" charset="0"/>
                          </a:rPr>
                        </m:ctrlPr>
                      </m:sSubPr>
                      <m:e>
                        <m:r>
                          <a:rPr lang="da-DK" b="0" i="1">
                            <a:latin typeface="Cambria Math" panose="02040503050406030204" pitchFamily="18" charset="0"/>
                            <a:ea typeface="Cambria Math" panose="02040503050406030204" pitchFamily="18" charset="0"/>
                          </a:rPr>
                          <m:t>|</m:t>
                        </m:r>
                        <m:r>
                          <a:rPr lang="da-DK" i="1">
                            <a:latin typeface="Cambria Math" panose="02040503050406030204" pitchFamily="18" charset="0"/>
                            <a:ea typeface="Cambria Math" panose="02040503050406030204" pitchFamily="18" charset="0"/>
                          </a:rPr>
                          <m:t>𝛼</m:t>
                        </m:r>
                      </m:e>
                      <m:sub>
                        <m:r>
                          <a:rPr lang="da-DK" b="0" i="1">
                            <a:latin typeface="Cambria Math" panose="02040503050406030204" pitchFamily="18" charset="0"/>
                            <a:ea typeface="Cambria Math" panose="02040503050406030204" pitchFamily="18" charset="0"/>
                          </a:rPr>
                          <m:t>𝐹</m:t>
                        </m:r>
                      </m:sub>
                    </m:sSub>
                    <m:r>
                      <a:rPr lang="da-DK" b="0" i="1">
                        <a:latin typeface="Cambria Math" panose="02040503050406030204" pitchFamily="18" charset="0"/>
                        <a:ea typeface="Cambria Math" panose="02040503050406030204" pitchFamily="18" charset="0"/>
                      </a:rPr>
                      <m:t>|</m:t>
                    </m:r>
                  </m:oMath>
                </a14:m>
                <a:r>
                  <a:rPr lang="en-US"/>
                  <a:t>is the space required to store a single transformation parameter for the transformation class</a:t>
                </a:r>
              </a:p>
            </p:txBody>
          </p:sp>
        </mc:Choice>
        <mc:Fallback xmlns="">
          <p:sp>
            <p:nvSpPr>
              <p:cNvPr id="4" name="Content Placeholder 2">
                <a:extLst>
                  <a:ext uri="{FF2B5EF4-FFF2-40B4-BE49-F238E27FC236}">
                    <a16:creationId xmlns:a16="http://schemas.microsoft.com/office/drawing/2014/main" id="{FB599700-A794-5EEF-B2EA-606879C2FB09}"/>
                  </a:ext>
                </a:extLst>
              </p:cNvPr>
              <p:cNvSpPr>
                <a:spLocks noGrp="1" noRot="1" noChangeAspect="1" noMove="1" noResize="1" noEditPoints="1" noAdjustHandles="1" noChangeArrowheads="1" noChangeShapeType="1" noTextEdit="1"/>
              </p:cNvSpPr>
              <p:nvPr>
                <p:ph idx="1"/>
              </p:nvPr>
            </p:nvSpPr>
            <p:spPr>
              <a:xfrm>
                <a:off x="400050" y="3000375"/>
                <a:ext cx="11282523" cy="3492500"/>
              </a:xfrm>
              <a:blipFill>
                <a:blip r:embed="rId3"/>
                <a:stretch>
                  <a:fillRect l="-900" t="-2899" r="-1237"/>
                </a:stretch>
              </a:blipFill>
            </p:spPr>
            <p:txBody>
              <a:bodyPr/>
              <a:lstStyle/>
              <a:p>
                <a:r>
                  <a:rPr lang="en-US">
                    <a:noFill/>
                  </a:rPr>
                  <a:t> </a:t>
                </a:r>
              </a:p>
            </p:txBody>
          </p:sp>
        </mc:Fallback>
      </mc:AlternateContent>
    </p:spTree>
    <p:extLst>
      <p:ext uri="{BB962C8B-B14F-4D97-AF65-F5344CB8AC3E}">
        <p14:creationId xmlns:p14="http://schemas.microsoft.com/office/powerpoint/2010/main" val="399322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78D4B-83BB-6046-06A5-479AA5FD879C}"/>
              </a:ext>
            </a:extLst>
          </p:cNvPr>
          <p:cNvSpPr>
            <a:spLocks noGrp="1"/>
          </p:cNvSpPr>
          <p:nvPr>
            <p:ph type="title"/>
          </p:nvPr>
        </p:nvSpPr>
        <p:spPr>
          <a:xfrm>
            <a:off x="838200" y="365125"/>
            <a:ext cx="10515600" cy="841883"/>
          </a:xfrm>
        </p:spPr>
        <p:txBody>
          <a:bodyPr/>
          <a:lstStyle/>
          <a:p>
            <a:r>
              <a:rPr lang="en-US"/>
              <a:t>Hommage à Joseph Haydn</a:t>
            </a:r>
          </a:p>
        </p:txBody>
      </p:sp>
      <p:sp>
        <p:nvSpPr>
          <p:cNvPr id="3" name="Content Placeholder 2">
            <a:extLst>
              <a:ext uri="{FF2B5EF4-FFF2-40B4-BE49-F238E27FC236}">
                <a16:creationId xmlns:a16="http://schemas.microsoft.com/office/drawing/2014/main" id="{9594E78B-1010-2566-A7E2-6CF95248C962}"/>
              </a:ext>
            </a:extLst>
          </p:cNvPr>
          <p:cNvSpPr>
            <a:spLocks noGrp="1"/>
          </p:cNvSpPr>
          <p:nvPr>
            <p:ph idx="1"/>
          </p:nvPr>
        </p:nvSpPr>
        <p:spPr>
          <a:xfrm>
            <a:off x="5164667" y="1557867"/>
            <a:ext cx="6189133" cy="4935008"/>
          </a:xfrm>
        </p:spPr>
        <p:txBody>
          <a:bodyPr>
            <a:normAutofit fontScale="85000" lnSpcReduction="10000"/>
          </a:bodyPr>
          <a:lstStyle/>
          <a:p>
            <a:r>
              <a:rPr lang="en-US"/>
              <a:t>In 1909, the </a:t>
            </a:r>
            <a:r>
              <a:rPr lang="en-US" i="1"/>
              <a:t>Revue musicale mensuelle de la Société Internationale de Musique</a:t>
            </a:r>
            <a:r>
              <a:rPr lang="en-US"/>
              <a:t> (RSIM) requested six of the most prominent French composers of the time to write a piano piece incorporating a theme encoding the word, "HAYDN", on the occasion of the 100</a:t>
            </a:r>
            <a:r>
              <a:rPr lang="en-US" baseline="30000"/>
              <a:t>th</a:t>
            </a:r>
            <a:r>
              <a:rPr lang="en-US"/>
              <a:t> anniversary of Joseph Haydn's death</a:t>
            </a:r>
          </a:p>
          <a:p>
            <a:r>
              <a:rPr lang="en-US"/>
              <a:t>The six composers were Claude Debussy (1862–1918), Paul Dukas (1865–1935), Vincent d’Indy (1851–1931), Reynaldo Hahn (1874–1947), Charles-Marie Widor (1844–1937) and Maurice Ravel (1875–1937)</a:t>
            </a:r>
          </a:p>
          <a:p>
            <a:r>
              <a:rPr lang="en-US"/>
              <a:t>The six pieces were published in a special issue of the RSIM on15 January 1910, under the title, "Hommage à Joseph Haydn"</a:t>
            </a:r>
          </a:p>
          <a:p>
            <a:endParaRPr lang="en-US"/>
          </a:p>
        </p:txBody>
      </p:sp>
      <p:pic>
        <p:nvPicPr>
          <p:cNvPr id="4" name="Picture 3">
            <a:extLst>
              <a:ext uri="{FF2B5EF4-FFF2-40B4-BE49-F238E27FC236}">
                <a16:creationId xmlns:a16="http://schemas.microsoft.com/office/drawing/2014/main" id="{CD83D654-7B21-05ED-E1A9-9A596FCC250C}"/>
              </a:ext>
            </a:extLst>
          </p:cNvPr>
          <p:cNvPicPr>
            <a:picLocks noChangeAspect="1"/>
          </p:cNvPicPr>
          <p:nvPr/>
        </p:nvPicPr>
        <p:blipFill>
          <a:blip r:embed="rId2"/>
          <a:stretch>
            <a:fillRect/>
          </a:stretch>
        </p:blipFill>
        <p:spPr>
          <a:xfrm>
            <a:off x="971665" y="1569446"/>
            <a:ext cx="3727618" cy="4935008"/>
          </a:xfrm>
          <a:prstGeom prst="rect">
            <a:avLst/>
          </a:prstGeom>
        </p:spPr>
      </p:pic>
    </p:spTree>
    <p:extLst>
      <p:ext uri="{BB962C8B-B14F-4D97-AF65-F5344CB8AC3E}">
        <p14:creationId xmlns:p14="http://schemas.microsoft.com/office/powerpoint/2010/main" val="1738692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C26D4-87F9-9D5D-FF3D-7A716C87CB3A}"/>
              </a:ext>
            </a:extLst>
          </p:cNvPr>
          <p:cNvSpPr>
            <a:spLocks noGrp="1"/>
          </p:cNvSpPr>
          <p:nvPr>
            <p:ph type="title"/>
          </p:nvPr>
        </p:nvSpPr>
        <p:spPr>
          <a:xfrm>
            <a:off x="838200" y="365125"/>
            <a:ext cx="10515600" cy="768731"/>
          </a:xfrm>
        </p:spPr>
        <p:txBody>
          <a:bodyPr/>
          <a:lstStyle/>
          <a:p>
            <a:r>
              <a:rPr lang="en-US"/>
              <a:t>The "HAYDN" theme</a:t>
            </a:r>
          </a:p>
        </p:txBody>
      </p:sp>
      <p:sp>
        <p:nvSpPr>
          <p:cNvPr id="3" name="Content Placeholder 2">
            <a:extLst>
              <a:ext uri="{FF2B5EF4-FFF2-40B4-BE49-F238E27FC236}">
                <a16:creationId xmlns:a16="http://schemas.microsoft.com/office/drawing/2014/main" id="{75F2AD6E-5C87-2503-0647-91A1ADCC2393}"/>
              </a:ext>
            </a:extLst>
          </p:cNvPr>
          <p:cNvSpPr>
            <a:spLocks noGrp="1"/>
          </p:cNvSpPr>
          <p:nvPr>
            <p:ph idx="1"/>
          </p:nvPr>
        </p:nvSpPr>
        <p:spPr>
          <a:xfrm>
            <a:off x="5742432" y="1337597"/>
            <a:ext cx="5958840" cy="4993259"/>
          </a:xfrm>
        </p:spPr>
        <p:txBody>
          <a:bodyPr>
            <a:normAutofit fontScale="92500"/>
          </a:bodyPr>
          <a:lstStyle/>
          <a:p>
            <a:r>
              <a:rPr lang="en-US"/>
              <a:t>This "Hommage" is preceded by an explanatory note, shown on the left, written by the editor of RSIM, Jules Écorcheville</a:t>
            </a:r>
          </a:p>
          <a:p>
            <a:r>
              <a:rPr lang="en-US"/>
              <a:t>The note states that the pieces were "composed on the theme" shown, which is simply the sequence of 5 notes, B-A-D-D-G</a:t>
            </a:r>
          </a:p>
          <a:p>
            <a:pPr lvl="1"/>
            <a:r>
              <a:rPr lang="en-US"/>
              <a:t>"H" in the German pitch-naming system corresponds to B natural, and the first D in the theme represents the letter Y as a result of cyclically mapping the sequence of pitch letter names, A-G, onto the letters of the alphabet</a:t>
            </a:r>
          </a:p>
        </p:txBody>
      </p:sp>
      <p:pic>
        <p:nvPicPr>
          <p:cNvPr id="4" name="Picture 3">
            <a:extLst>
              <a:ext uri="{FF2B5EF4-FFF2-40B4-BE49-F238E27FC236}">
                <a16:creationId xmlns:a16="http://schemas.microsoft.com/office/drawing/2014/main" id="{A3399451-3ECB-90CF-E6C1-AB434B924B73}"/>
              </a:ext>
            </a:extLst>
          </p:cNvPr>
          <p:cNvPicPr>
            <a:picLocks noChangeAspect="1"/>
          </p:cNvPicPr>
          <p:nvPr/>
        </p:nvPicPr>
        <p:blipFill>
          <a:blip r:embed="rId2"/>
          <a:stretch>
            <a:fillRect/>
          </a:stretch>
        </p:blipFill>
        <p:spPr>
          <a:xfrm>
            <a:off x="350520" y="2310071"/>
            <a:ext cx="5044440" cy="3048313"/>
          </a:xfrm>
          <a:prstGeom prst="rect">
            <a:avLst/>
          </a:prstGeom>
        </p:spPr>
      </p:pic>
    </p:spTree>
    <p:extLst>
      <p:ext uri="{BB962C8B-B14F-4D97-AF65-F5344CB8AC3E}">
        <p14:creationId xmlns:p14="http://schemas.microsoft.com/office/powerpoint/2010/main" val="3892090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D98F6-FE75-F7D7-7E4B-81355F7F77D7}"/>
              </a:ext>
            </a:extLst>
          </p:cNvPr>
          <p:cNvSpPr>
            <a:spLocks noGrp="1"/>
          </p:cNvSpPr>
          <p:nvPr>
            <p:ph type="title"/>
          </p:nvPr>
        </p:nvSpPr>
        <p:spPr>
          <a:xfrm>
            <a:off x="296982" y="365124"/>
            <a:ext cx="5664906" cy="1325563"/>
          </a:xfrm>
        </p:spPr>
        <p:txBody>
          <a:bodyPr>
            <a:normAutofit fontScale="90000"/>
          </a:bodyPr>
          <a:lstStyle/>
          <a:p>
            <a:r>
              <a:rPr lang="en-US"/>
              <a:t>Soucy's (2009) analysis of Ravel's </a:t>
            </a:r>
            <a:r>
              <a:rPr lang="en-US" i="1"/>
              <a:t>Menuet sur le nom d'Haydn</a:t>
            </a:r>
            <a:endParaRPr lang="en-US"/>
          </a:p>
        </p:txBody>
      </p:sp>
      <p:sp>
        <p:nvSpPr>
          <p:cNvPr id="3" name="Content Placeholder 2">
            <a:extLst>
              <a:ext uri="{FF2B5EF4-FFF2-40B4-BE49-F238E27FC236}">
                <a16:creationId xmlns:a16="http://schemas.microsoft.com/office/drawing/2014/main" id="{FB6AD446-5570-0E5A-CC56-532BB8B980B9}"/>
              </a:ext>
            </a:extLst>
          </p:cNvPr>
          <p:cNvSpPr>
            <a:spLocks noGrp="1"/>
          </p:cNvSpPr>
          <p:nvPr>
            <p:ph idx="1"/>
          </p:nvPr>
        </p:nvSpPr>
        <p:spPr>
          <a:xfrm>
            <a:off x="296982" y="2025115"/>
            <a:ext cx="5664906" cy="4003444"/>
          </a:xfrm>
        </p:spPr>
        <p:txBody>
          <a:bodyPr>
            <a:normAutofit fontScale="85000" lnSpcReduction="10000"/>
          </a:bodyPr>
          <a:lstStyle/>
          <a:p>
            <a:r>
              <a:rPr lang="en-US"/>
              <a:t>Ravel's contribution to the </a:t>
            </a:r>
            <a:r>
              <a:rPr lang="en-US" i="1"/>
              <a:t>Hommage</a:t>
            </a:r>
            <a:r>
              <a:rPr lang="en-US"/>
              <a:t> consisted of a short minuet, entitled </a:t>
            </a:r>
            <a:r>
              <a:rPr lang="en-US" i="1"/>
              <a:t>Menuet sur le nom d'Haydn</a:t>
            </a:r>
          </a:p>
          <a:p>
            <a:r>
              <a:rPr lang="en-US"/>
              <a:t>In his masters thesis from the Schulich School of Music at McGill, Jean-Philippe Soucy presented a detailed analysis of all six pieces in the </a:t>
            </a:r>
            <a:r>
              <a:rPr lang="en-US" i="1"/>
              <a:t>Hommage</a:t>
            </a:r>
            <a:r>
              <a:rPr lang="en-US"/>
              <a:t>, in which he aims to identify every occurrence of the HAYDN theme in the pieces</a:t>
            </a:r>
          </a:p>
          <a:p>
            <a:r>
              <a:rPr lang="en-US"/>
              <a:t>The figure shows the 28 occurrences of the theme in Ravel's </a:t>
            </a:r>
            <a:r>
              <a:rPr lang="en-US" i="1"/>
              <a:t>Menuet</a:t>
            </a:r>
            <a:r>
              <a:rPr lang="en-US"/>
              <a:t> identified by Soucy</a:t>
            </a:r>
          </a:p>
        </p:txBody>
      </p:sp>
      <p:pic>
        <p:nvPicPr>
          <p:cNvPr id="4" name="Picture 3">
            <a:extLst>
              <a:ext uri="{FF2B5EF4-FFF2-40B4-BE49-F238E27FC236}">
                <a16:creationId xmlns:a16="http://schemas.microsoft.com/office/drawing/2014/main" id="{E9161033-37ED-6407-BD98-798F1FA00C61}"/>
              </a:ext>
            </a:extLst>
          </p:cNvPr>
          <p:cNvPicPr>
            <a:picLocks noChangeAspect="1"/>
          </p:cNvPicPr>
          <p:nvPr/>
        </p:nvPicPr>
        <p:blipFill>
          <a:blip r:embed="rId4"/>
          <a:stretch>
            <a:fillRect/>
          </a:stretch>
        </p:blipFill>
        <p:spPr>
          <a:xfrm>
            <a:off x="5961888" y="196869"/>
            <a:ext cx="5933130" cy="6464262"/>
          </a:xfrm>
          <a:prstGeom prst="rect">
            <a:avLst/>
          </a:prstGeom>
        </p:spPr>
      </p:pic>
      <p:sp>
        <p:nvSpPr>
          <p:cNvPr id="6" name="TextBox 5">
            <a:extLst>
              <a:ext uri="{FF2B5EF4-FFF2-40B4-BE49-F238E27FC236}">
                <a16:creationId xmlns:a16="http://schemas.microsoft.com/office/drawing/2014/main" id="{2C723C79-481E-DA9F-36DE-6FCABF7CA8C8}"/>
              </a:ext>
            </a:extLst>
          </p:cNvPr>
          <p:cNvSpPr txBox="1"/>
          <p:nvPr/>
        </p:nvSpPr>
        <p:spPr>
          <a:xfrm>
            <a:off x="131066" y="6448919"/>
            <a:ext cx="8647174" cy="369332"/>
          </a:xfrm>
          <a:prstGeom prst="rect">
            <a:avLst/>
          </a:prstGeom>
          <a:noFill/>
        </p:spPr>
        <p:txBody>
          <a:bodyPr wrap="square">
            <a:spAutoFit/>
          </a:bodyPr>
          <a:lstStyle/>
          <a:p>
            <a:r>
              <a:rPr lang="en-US">
                <a:hlinkClick r:id="rId5"/>
              </a:rPr>
              <a:t>https://open.spotify.com/track/3Vcpv8QWJ3IPG9RYKFphoS?si=32ed40bc70464512</a:t>
            </a:r>
            <a:r>
              <a:rPr lang="en-US"/>
              <a:t> </a:t>
            </a:r>
          </a:p>
        </p:txBody>
      </p:sp>
      <p:pic>
        <p:nvPicPr>
          <p:cNvPr id="5" name="2-06 Menuet sur le nom d'Haydn">
            <a:hlinkClick r:id="" action="ppaction://media"/>
            <a:extLst>
              <a:ext uri="{FF2B5EF4-FFF2-40B4-BE49-F238E27FC236}">
                <a16:creationId xmlns:a16="http://schemas.microsoft.com/office/drawing/2014/main" id="{B75D4D6E-5CB8-25D6-DA9A-82F1805432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0245" y="6032590"/>
            <a:ext cx="362139" cy="421351"/>
          </a:xfrm>
          <a:prstGeom prst="rect">
            <a:avLst/>
          </a:prstGeom>
        </p:spPr>
      </p:pic>
    </p:spTree>
    <p:extLst>
      <p:ext uri="{BB962C8B-B14F-4D97-AF65-F5344CB8AC3E}">
        <p14:creationId xmlns:p14="http://schemas.microsoft.com/office/powerpoint/2010/main" val="380895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F901A-3F1A-4364-D660-23173EAE2BF9}"/>
              </a:ext>
            </a:extLst>
          </p:cNvPr>
          <p:cNvSpPr>
            <a:spLocks noGrp="1"/>
          </p:cNvSpPr>
          <p:nvPr>
            <p:ph type="title"/>
          </p:nvPr>
        </p:nvSpPr>
        <p:spPr/>
        <p:txBody>
          <a:bodyPr/>
          <a:lstStyle/>
          <a:p>
            <a:r>
              <a:rPr lang="en-US"/>
              <a:t>Transformed occurrences of the HAYDN theme in Ravel's </a:t>
            </a:r>
            <a:r>
              <a:rPr lang="en-US" i="1"/>
              <a:t>Menuet</a:t>
            </a:r>
            <a:r>
              <a:rPr lang="en-US"/>
              <a:t>,</a:t>
            </a:r>
            <a:r>
              <a:rPr lang="en-US" i="1"/>
              <a:t> </a:t>
            </a:r>
            <a:r>
              <a:rPr lang="en-US"/>
              <a:t>identified by Soucy</a:t>
            </a:r>
          </a:p>
        </p:txBody>
      </p:sp>
      <p:sp>
        <p:nvSpPr>
          <p:cNvPr id="3" name="Content Placeholder 2">
            <a:extLst>
              <a:ext uri="{FF2B5EF4-FFF2-40B4-BE49-F238E27FC236}">
                <a16:creationId xmlns:a16="http://schemas.microsoft.com/office/drawing/2014/main" id="{ACA7F990-E408-5A34-FF8B-3DD6D4B0BFB9}"/>
              </a:ext>
            </a:extLst>
          </p:cNvPr>
          <p:cNvSpPr>
            <a:spLocks noGrp="1"/>
          </p:cNvSpPr>
          <p:nvPr>
            <p:ph idx="1"/>
          </p:nvPr>
        </p:nvSpPr>
        <p:spPr>
          <a:xfrm>
            <a:off x="7649736" y="1825625"/>
            <a:ext cx="3704063" cy="4351338"/>
          </a:xfrm>
        </p:spPr>
        <p:txBody>
          <a:bodyPr>
            <a:normAutofit fontScale="85000" lnSpcReduction="20000"/>
          </a:bodyPr>
          <a:lstStyle/>
          <a:p>
            <a:r>
              <a:rPr lang="en-US"/>
              <a:t>Melodic statements</a:t>
            </a:r>
          </a:p>
          <a:p>
            <a:pPr lvl="1"/>
            <a:r>
              <a:rPr lang="en-US">
                <a:solidFill>
                  <a:srgbClr val="FF0000"/>
                </a:solidFill>
              </a:rPr>
              <a:t>Red</a:t>
            </a:r>
            <a:r>
              <a:rPr lang="en-US"/>
              <a:t>: notes appear in original order, possibly transposed</a:t>
            </a:r>
          </a:p>
          <a:p>
            <a:pPr lvl="1"/>
            <a:r>
              <a:rPr lang="en-US">
                <a:solidFill>
                  <a:srgbClr val="C00000"/>
                </a:solidFill>
              </a:rPr>
              <a:t>Dark red</a:t>
            </a:r>
            <a:r>
              <a:rPr lang="en-US"/>
              <a:t>: retrograde</a:t>
            </a:r>
          </a:p>
          <a:p>
            <a:pPr lvl="1"/>
            <a:r>
              <a:rPr lang="en-US">
                <a:solidFill>
                  <a:schemeClr val="accent6">
                    <a:lumMod val="50000"/>
                  </a:schemeClr>
                </a:solidFill>
              </a:rPr>
              <a:t>Dark green</a:t>
            </a:r>
            <a:r>
              <a:rPr lang="en-US"/>
              <a:t>: retrograde inversion</a:t>
            </a:r>
          </a:p>
          <a:p>
            <a:r>
              <a:rPr lang="en-US"/>
              <a:t>Chords</a:t>
            </a:r>
          </a:p>
          <a:p>
            <a:pPr lvl="1"/>
            <a:r>
              <a:rPr lang="en-US">
                <a:solidFill>
                  <a:srgbClr val="0000DB"/>
                </a:solidFill>
              </a:rPr>
              <a:t>Blue</a:t>
            </a:r>
            <a:r>
              <a:rPr lang="en-US"/>
              <a:t>: all notes played together to form an added ninth chord (without seventh)</a:t>
            </a:r>
          </a:p>
          <a:p>
            <a:pPr lvl="1"/>
            <a:r>
              <a:rPr lang="en-US">
                <a:solidFill>
                  <a:srgbClr val="8A2AE3"/>
                </a:solidFill>
              </a:rPr>
              <a:t>Lilac</a:t>
            </a:r>
            <a:r>
              <a:rPr lang="en-US"/>
              <a:t>: notes in inversion of theme played together to form an added fourth chord</a:t>
            </a:r>
          </a:p>
        </p:txBody>
      </p:sp>
      <p:pic>
        <p:nvPicPr>
          <p:cNvPr id="4" name="Picture 3">
            <a:extLst>
              <a:ext uri="{FF2B5EF4-FFF2-40B4-BE49-F238E27FC236}">
                <a16:creationId xmlns:a16="http://schemas.microsoft.com/office/drawing/2014/main" id="{EE82FEF9-3598-10B1-4A9B-B122A81BCB07}"/>
              </a:ext>
            </a:extLst>
          </p:cNvPr>
          <p:cNvPicPr>
            <a:picLocks noChangeAspect="1"/>
          </p:cNvPicPr>
          <p:nvPr/>
        </p:nvPicPr>
        <p:blipFill>
          <a:blip r:embed="rId2"/>
          <a:stretch>
            <a:fillRect/>
          </a:stretch>
        </p:blipFill>
        <p:spPr>
          <a:xfrm>
            <a:off x="531232" y="1739900"/>
            <a:ext cx="3069158" cy="1179763"/>
          </a:xfrm>
          <a:prstGeom prst="rect">
            <a:avLst/>
          </a:prstGeom>
        </p:spPr>
      </p:pic>
      <p:pic>
        <p:nvPicPr>
          <p:cNvPr id="5" name="Picture 4">
            <a:extLst>
              <a:ext uri="{FF2B5EF4-FFF2-40B4-BE49-F238E27FC236}">
                <a16:creationId xmlns:a16="http://schemas.microsoft.com/office/drawing/2014/main" id="{428ED081-0C4C-4B85-54F8-11F6E39B9E64}"/>
              </a:ext>
            </a:extLst>
          </p:cNvPr>
          <p:cNvPicPr>
            <a:picLocks noChangeAspect="1"/>
          </p:cNvPicPr>
          <p:nvPr/>
        </p:nvPicPr>
        <p:blipFill>
          <a:blip r:embed="rId3"/>
          <a:stretch>
            <a:fillRect/>
          </a:stretch>
        </p:blipFill>
        <p:spPr>
          <a:xfrm>
            <a:off x="3838073" y="1849727"/>
            <a:ext cx="3704063" cy="1021810"/>
          </a:xfrm>
          <a:prstGeom prst="rect">
            <a:avLst/>
          </a:prstGeom>
        </p:spPr>
      </p:pic>
      <p:pic>
        <p:nvPicPr>
          <p:cNvPr id="6" name="Picture 5">
            <a:extLst>
              <a:ext uri="{FF2B5EF4-FFF2-40B4-BE49-F238E27FC236}">
                <a16:creationId xmlns:a16="http://schemas.microsoft.com/office/drawing/2014/main" id="{AD29C02D-0E5A-FC54-5455-09D00FAB000B}"/>
              </a:ext>
            </a:extLst>
          </p:cNvPr>
          <p:cNvPicPr>
            <a:picLocks noChangeAspect="1"/>
          </p:cNvPicPr>
          <p:nvPr/>
        </p:nvPicPr>
        <p:blipFill>
          <a:blip r:embed="rId4"/>
          <a:stretch>
            <a:fillRect/>
          </a:stretch>
        </p:blipFill>
        <p:spPr>
          <a:xfrm>
            <a:off x="531232" y="3169988"/>
            <a:ext cx="3306841" cy="899164"/>
          </a:xfrm>
          <a:prstGeom prst="rect">
            <a:avLst/>
          </a:prstGeom>
        </p:spPr>
      </p:pic>
      <p:pic>
        <p:nvPicPr>
          <p:cNvPr id="7" name="Picture 6">
            <a:extLst>
              <a:ext uri="{FF2B5EF4-FFF2-40B4-BE49-F238E27FC236}">
                <a16:creationId xmlns:a16="http://schemas.microsoft.com/office/drawing/2014/main" id="{70AC33FC-C307-639E-A54F-3C27E55E1329}"/>
              </a:ext>
            </a:extLst>
          </p:cNvPr>
          <p:cNvPicPr>
            <a:picLocks noChangeAspect="1"/>
          </p:cNvPicPr>
          <p:nvPr/>
        </p:nvPicPr>
        <p:blipFill>
          <a:blip r:embed="rId5"/>
          <a:stretch>
            <a:fillRect/>
          </a:stretch>
        </p:blipFill>
        <p:spPr>
          <a:xfrm>
            <a:off x="4370825" y="3439648"/>
            <a:ext cx="397674" cy="2318355"/>
          </a:xfrm>
          <a:prstGeom prst="rect">
            <a:avLst/>
          </a:prstGeom>
        </p:spPr>
      </p:pic>
      <p:pic>
        <p:nvPicPr>
          <p:cNvPr id="8" name="Picture 7">
            <a:extLst>
              <a:ext uri="{FF2B5EF4-FFF2-40B4-BE49-F238E27FC236}">
                <a16:creationId xmlns:a16="http://schemas.microsoft.com/office/drawing/2014/main" id="{E8E0CC2C-F3B0-9C4F-9556-A6A13BB40A53}"/>
              </a:ext>
            </a:extLst>
          </p:cNvPr>
          <p:cNvPicPr>
            <a:picLocks noChangeAspect="1"/>
          </p:cNvPicPr>
          <p:nvPr/>
        </p:nvPicPr>
        <p:blipFill>
          <a:blip r:embed="rId6"/>
          <a:stretch>
            <a:fillRect/>
          </a:stretch>
        </p:blipFill>
        <p:spPr>
          <a:xfrm>
            <a:off x="5199801" y="3169988"/>
            <a:ext cx="609996" cy="2566737"/>
          </a:xfrm>
          <a:prstGeom prst="rect">
            <a:avLst/>
          </a:prstGeom>
        </p:spPr>
      </p:pic>
      <p:pic>
        <p:nvPicPr>
          <p:cNvPr id="9" name="Picture 8">
            <a:extLst>
              <a:ext uri="{FF2B5EF4-FFF2-40B4-BE49-F238E27FC236}">
                <a16:creationId xmlns:a16="http://schemas.microsoft.com/office/drawing/2014/main" id="{1E981B93-8512-0755-B968-8F1C6836B3F5}"/>
              </a:ext>
            </a:extLst>
          </p:cNvPr>
          <p:cNvPicPr>
            <a:picLocks noChangeAspect="1"/>
          </p:cNvPicPr>
          <p:nvPr/>
        </p:nvPicPr>
        <p:blipFill>
          <a:blip r:embed="rId7"/>
          <a:stretch>
            <a:fillRect/>
          </a:stretch>
        </p:blipFill>
        <p:spPr>
          <a:xfrm>
            <a:off x="6131781" y="3418194"/>
            <a:ext cx="1086653" cy="2302489"/>
          </a:xfrm>
          <a:prstGeom prst="rect">
            <a:avLst/>
          </a:prstGeom>
        </p:spPr>
      </p:pic>
    </p:spTree>
    <p:extLst>
      <p:ext uri="{BB962C8B-B14F-4D97-AF65-F5344CB8AC3E}">
        <p14:creationId xmlns:p14="http://schemas.microsoft.com/office/powerpoint/2010/main" val="2379546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C7520-D64E-FBE8-B301-DC69F8764D3C}"/>
              </a:ext>
            </a:extLst>
          </p:cNvPr>
          <p:cNvSpPr>
            <a:spLocks noGrp="1"/>
          </p:cNvSpPr>
          <p:nvPr>
            <p:ph type="title"/>
          </p:nvPr>
        </p:nvSpPr>
        <p:spPr>
          <a:xfrm>
            <a:off x="838200" y="365126"/>
            <a:ext cx="10515600" cy="629486"/>
          </a:xfrm>
        </p:spPr>
        <p:txBody>
          <a:bodyPr>
            <a:normAutofit fontScale="90000"/>
          </a:bodyPr>
          <a:lstStyle/>
          <a:p>
            <a:r>
              <a:rPr lang="en-US"/>
              <a:t>Occurrences identified by Soucy</a:t>
            </a:r>
          </a:p>
        </p:txBody>
      </p:sp>
      <p:sp>
        <p:nvSpPr>
          <p:cNvPr id="3" name="Content Placeholder 2">
            <a:extLst>
              <a:ext uri="{FF2B5EF4-FFF2-40B4-BE49-F238E27FC236}">
                <a16:creationId xmlns:a16="http://schemas.microsoft.com/office/drawing/2014/main" id="{D88EE299-E4F9-6D6B-FF76-D0922C34B505}"/>
              </a:ext>
            </a:extLst>
          </p:cNvPr>
          <p:cNvSpPr>
            <a:spLocks noGrp="1"/>
          </p:cNvSpPr>
          <p:nvPr>
            <p:ph idx="1"/>
          </p:nvPr>
        </p:nvSpPr>
        <p:spPr>
          <a:xfrm>
            <a:off x="5197032" y="1203158"/>
            <a:ext cx="6156767" cy="4973805"/>
          </a:xfrm>
        </p:spPr>
        <p:txBody>
          <a:bodyPr>
            <a:normAutofit/>
          </a:bodyPr>
          <a:lstStyle/>
          <a:p>
            <a:r>
              <a:rPr lang="en-US"/>
              <a:t>None of the 28 occurrences of the HAYDN theme in Ravel's </a:t>
            </a:r>
            <a:r>
              <a:rPr lang="en-US" i="1"/>
              <a:t>Menuet</a:t>
            </a:r>
            <a:r>
              <a:rPr lang="en-US"/>
              <a:t> identified by Soucy are identical to the theme proposed by Écorcheville</a:t>
            </a:r>
          </a:p>
          <a:p>
            <a:r>
              <a:rPr lang="en-US"/>
              <a:t>Occurrences 1 and 6 extend the first note by a crotchet</a:t>
            </a:r>
          </a:p>
          <a:p>
            <a:r>
              <a:rPr lang="en-US"/>
              <a:t>The durations in the first occurrence are repeated exactly in 6, 14, 16, 18, 19 and 22</a:t>
            </a:r>
          </a:p>
        </p:txBody>
      </p:sp>
      <p:pic>
        <p:nvPicPr>
          <p:cNvPr id="4" name="Picture 3">
            <a:extLst>
              <a:ext uri="{FF2B5EF4-FFF2-40B4-BE49-F238E27FC236}">
                <a16:creationId xmlns:a16="http://schemas.microsoft.com/office/drawing/2014/main" id="{A5E64E93-9331-146C-02C5-5CC8EE8A45E3}"/>
              </a:ext>
            </a:extLst>
          </p:cNvPr>
          <p:cNvPicPr>
            <a:picLocks noChangeAspect="1"/>
          </p:cNvPicPr>
          <p:nvPr/>
        </p:nvPicPr>
        <p:blipFill>
          <a:blip r:embed="rId2"/>
          <a:stretch>
            <a:fillRect/>
          </a:stretch>
        </p:blipFill>
        <p:spPr>
          <a:xfrm>
            <a:off x="1290416" y="1929435"/>
            <a:ext cx="2921000" cy="2235200"/>
          </a:xfrm>
          <a:prstGeom prst="rect">
            <a:avLst/>
          </a:prstGeom>
        </p:spPr>
      </p:pic>
      <p:pic>
        <p:nvPicPr>
          <p:cNvPr id="5" name="Picture 4">
            <a:extLst>
              <a:ext uri="{FF2B5EF4-FFF2-40B4-BE49-F238E27FC236}">
                <a16:creationId xmlns:a16="http://schemas.microsoft.com/office/drawing/2014/main" id="{7959CA25-902F-F24A-25CA-0733173B678D}"/>
              </a:ext>
            </a:extLst>
          </p:cNvPr>
          <p:cNvPicPr>
            <a:picLocks noChangeAspect="1"/>
          </p:cNvPicPr>
          <p:nvPr/>
        </p:nvPicPr>
        <p:blipFill>
          <a:blip r:embed="rId3"/>
          <a:stretch>
            <a:fillRect/>
          </a:stretch>
        </p:blipFill>
        <p:spPr>
          <a:xfrm>
            <a:off x="1425036" y="4574527"/>
            <a:ext cx="2651760" cy="1602436"/>
          </a:xfrm>
          <a:prstGeom prst="rect">
            <a:avLst/>
          </a:prstGeom>
        </p:spPr>
      </p:pic>
    </p:spTree>
    <p:extLst>
      <p:ext uri="{BB962C8B-B14F-4D97-AF65-F5344CB8AC3E}">
        <p14:creationId xmlns:p14="http://schemas.microsoft.com/office/powerpoint/2010/main" val="271643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3E84-F809-B4D5-09F6-7B2B3CE70D15}"/>
              </a:ext>
            </a:extLst>
          </p:cNvPr>
          <p:cNvSpPr>
            <a:spLocks noGrp="1"/>
          </p:cNvSpPr>
          <p:nvPr>
            <p:ph type="title"/>
          </p:nvPr>
        </p:nvSpPr>
        <p:spPr>
          <a:xfrm>
            <a:off x="838200" y="365126"/>
            <a:ext cx="10515600" cy="468252"/>
          </a:xfrm>
        </p:spPr>
        <p:txBody>
          <a:bodyPr>
            <a:normAutofit fontScale="90000"/>
          </a:bodyPr>
          <a:lstStyle/>
          <a:p>
            <a:r>
              <a:rPr lang="en-US"/>
              <a:t>Unvoiced polyphonic music</a:t>
            </a:r>
          </a:p>
        </p:txBody>
      </p:sp>
      <p:sp>
        <p:nvSpPr>
          <p:cNvPr id="3" name="Content Placeholder 2">
            <a:extLst>
              <a:ext uri="{FF2B5EF4-FFF2-40B4-BE49-F238E27FC236}">
                <a16:creationId xmlns:a16="http://schemas.microsoft.com/office/drawing/2014/main" id="{7652FFEF-0CD0-A804-4D21-1F0D853B9DC1}"/>
              </a:ext>
            </a:extLst>
          </p:cNvPr>
          <p:cNvSpPr>
            <a:spLocks noGrp="1"/>
          </p:cNvSpPr>
          <p:nvPr>
            <p:ph idx="1"/>
          </p:nvPr>
        </p:nvSpPr>
        <p:spPr>
          <a:xfrm>
            <a:off x="819150" y="4737440"/>
            <a:ext cx="10515600" cy="1755434"/>
          </a:xfrm>
        </p:spPr>
        <p:txBody>
          <a:bodyPr>
            <a:normAutofit fontScale="85000" lnSpcReduction="10000"/>
          </a:bodyPr>
          <a:lstStyle/>
          <a:p>
            <a:r>
              <a:rPr lang="en-US"/>
              <a:t>We're particularly interested in the case where neither the query pattern nor the dataset can be unambiguously partitioned into voices or parts</a:t>
            </a:r>
          </a:p>
          <a:p>
            <a:pPr lvl="1"/>
            <a:r>
              <a:rPr lang="en-US"/>
              <a:t>As is often the case in keyboard music – see examples above</a:t>
            </a:r>
          </a:p>
          <a:p>
            <a:r>
              <a:rPr lang="en-US"/>
              <a:t>We adopt a </a:t>
            </a:r>
            <a:r>
              <a:rPr lang="en-US" i="1"/>
              <a:t>geometric</a:t>
            </a:r>
            <a:r>
              <a:rPr lang="en-US"/>
              <a:t> approach, where each note is represented as a point, as this does not require the music to be represented as a set of voices</a:t>
            </a:r>
          </a:p>
        </p:txBody>
      </p:sp>
      <p:pic>
        <p:nvPicPr>
          <p:cNvPr id="4" name="Picture 3">
            <a:extLst>
              <a:ext uri="{FF2B5EF4-FFF2-40B4-BE49-F238E27FC236}">
                <a16:creationId xmlns:a16="http://schemas.microsoft.com/office/drawing/2014/main" id="{CB28B361-8DAD-FA1F-D19A-767851077385}"/>
              </a:ext>
            </a:extLst>
          </p:cNvPr>
          <p:cNvPicPr>
            <a:picLocks noChangeAspect="1"/>
          </p:cNvPicPr>
          <p:nvPr/>
        </p:nvPicPr>
        <p:blipFill>
          <a:blip r:embed="rId4"/>
          <a:stretch>
            <a:fillRect/>
          </a:stretch>
        </p:blipFill>
        <p:spPr>
          <a:xfrm>
            <a:off x="838200" y="1463221"/>
            <a:ext cx="7772400" cy="1622604"/>
          </a:xfrm>
          <a:prstGeom prst="rect">
            <a:avLst/>
          </a:prstGeom>
        </p:spPr>
      </p:pic>
      <p:pic>
        <p:nvPicPr>
          <p:cNvPr id="5" name="Picture 4">
            <a:extLst>
              <a:ext uri="{FF2B5EF4-FFF2-40B4-BE49-F238E27FC236}">
                <a16:creationId xmlns:a16="http://schemas.microsoft.com/office/drawing/2014/main" id="{3440C525-16D8-C899-A12E-5EB66CDB6B54}"/>
              </a:ext>
            </a:extLst>
          </p:cNvPr>
          <p:cNvPicPr>
            <a:picLocks noChangeAspect="1"/>
          </p:cNvPicPr>
          <p:nvPr/>
        </p:nvPicPr>
        <p:blipFill>
          <a:blip r:embed="rId5"/>
          <a:stretch>
            <a:fillRect/>
          </a:stretch>
        </p:blipFill>
        <p:spPr>
          <a:xfrm>
            <a:off x="838200" y="3242714"/>
            <a:ext cx="5487365" cy="1525616"/>
          </a:xfrm>
          <a:prstGeom prst="rect">
            <a:avLst/>
          </a:prstGeom>
        </p:spPr>
      </p:pic>
      <p:sp>
        <p:nvSpPr>
          <p:cNvPr id="6" name="TextBox 5">
            <a:extLst>
              <a:ext uri="{FF2B5EF4-FFF2-40B4-BE49-F238E27FC236}">
                <a16:creationId xmlns:a16="http://schemas.microsoft.com/office/drawing/2014/main" id="{6FE29C25-4E85-F95F-2E4D-0F75DA929D86}"/>
              </a:ext>
            </a:extLst>
          </p:cNvPr>
          <p:cNvSpPr txBox="1"/>
          <p:nvPr/>
        </p:nvSpPr>
        <p:spPr>
          <a:xfrm>
            <a:off x="8610600" y="1779351"/>
            <a:ext cx="3141936" cy="1200329"/>
          </a:xfrm>
          <a:prstGeom prst="rect">
            <a:avLst/>
          </a:prstGeom>
          <a:noFill/>
        </p:spPr>
        <p:txBody>
          <a:bodyPr wrap="square" rtlCol="0">
            <a:spAutoFit/>
          </a:bodyPr>
          <a:lstStyle/>
          <a:p>
            <a:r>
              <a:rPr lang="en-US"/>
              <a:t>'Voices' are subjective and ambiguous and may be sequences of chords rather than sequences of notes </a:t>
            </a:r>
          </a:p>
        </p:txBody>
      </p:sp>
      <p:sp>
        <p:nvSpPr>
          <p:cNvPr id="7" name="TextBox 6">
            <a:extLst>
              <a:ext uri="{FF2B5EF4-FFF2-40B4-BE49-F238E27FC236}">
                <a16:creationId xmlns:a16="http://schemas.microsoft.com/office/drawing/2014/main" id="{EB992048-EC7F-0B0F-62DC-FAB85BA1A530}"/>
              </a:ext>
            </a:extLst>
          </p:cNvPr>
          <p:cNvSpPr txBox="1"/>
          <p:nvPr/>
        </p:nvSpPr>
        <p:spPr>
          <a:xfrm>
            <a:off x="6325565" y="3805488"/>
            <a:ext cx="4867551" cy="369332"/>
          </a:xfrm>
          <a:prstGeom prst="rect">
            <a:avLst/>
          </a:prstGeom>
          <a:noFill/>
        </p:spPr>
        <p:txBody>
          <a:bodyPr wrap="none" rtlCol="0">
            <a:spAutoFit/>
          </a:bodyPr>
          <a:lstStyle/>
          <a:p>
            <a:r>
              <a:rPr lang="en-US"/>
              <a:t>Notes in different voices might be tied together!</a:t>
            </a:r>
          </a:p>
        </p:txBody>
      </p:sp>
      <p:pic>
        <p:nvPicPr>
          <p:cNvPr id="8" name="2-06 Menuet sur le nom d'Haydn">
            <a:hlinkClick r:id="" action="ppaction://media"/>
            <a:extLst>
              <a:ext uri="{FF2B5EF4-FFF2-40B4-BE49-F238E27FC236}">
                <a16:creationId xmlns:a16="http://schemas.microsoft.com/office/drawing/2014/main" id="{C8982096-70C0-2072-D096-073B53D6CB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7430" y="242446"/>
            <a:ext cx="812800" cy="812800"/>
          </a:xfrm>
          <a:prstGeom prst="rect">
            <a:avLst/>
          </a:prstGeom>
        </p:spPr>
      </p:pic>
    </p:spTree>
    <p:extLst>
      <p:ext uri="{BB962C8B-B14F-4D97-AF65-F5344CB8AC3E}">
        <p14:creationId xmlns:p14="http://schemas.microsoft.com/office/powerpoint/2010/main" val="242032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AA2F5-38C1-167D-6DFF-021316855D2F}"/>
              </a:ext>
            </a:extLst>
          </p:cNvPr>
          <p:cNvSpPr>
            <a:spLocks noGrp="1"/>
          </p:cNvSpPr>
          <p:nvPr>
            <p:ph type="title"/>
          </p:nvPr>
        </p:nvSpPr>
        <p:spPr>
          <a:xfrm>
            <a:off x="838200" y="365125"/>
            <a:ext cx="10515600" cy="491983"/>
          </a:xfrm>
        </p:spPr>
        <p:txBody>
          <a:bodyPr>
            <a:normAutofit fontScale="90000"/>
          </a:bodyPr>
          <a:lstStyle/>
          <a:p>
            <a:r>
              <a:rPr lang="en-US"/>
              <a:t>Occurrences identified by Soucy</a:t>
            </a:r>
          </a:p>
        </p:txBody>
      </p:sp>
      <p:sp>
        <p:nvSpPr>
          <p:cNvPr id="3" name="Content Placeholder 2">
            <a:extLst>
              <a:ext uri="{FF2B5EF4-FFF2-40B4-BE49-F238E27FC236}">
                <a16:creationId xmlns:a16="http://schemas.microsoft.com/office/drawing/2014/main" id="{89A54636-A8E8-CC2E-5DA1-10D71A7AB601}"/>
              </a:ext>
            </a:extLst>
          </p:cNvPr>
          <p:cNvSpPr>
            <a:spLocks noGrp="1"/>
          </p:cNvSpPr>
          <p:nvPr>
            <p:ph idx="1"/>
          </p:nvPr>
        </p:nvSpPr>
        <p:spPr>
          <a:xfrm>
            <a:off x="6039852" y="1010653"/>
            <a:ext cx="5313947" cy="5482222"/>
          </a:xfrm>
        </p:spPr>
        <p:txBody>
          <a:bodyPr>
            <a:normAutofit fontScale="92500" lnSpcReduction="10000"/>
          </a:bodyPr>
          <a:lstStyle/>
          <a:p>
            <a:r>
              <a:rPr lang="en-US"/>
              <a:t>In occurrences 11, 12 and 20, the final note is lengthened</a:t>
            </a:r>
          </a:p>
          <a:p>
            <a:r>
              <a:rPr lang="en-US"/>
              <a:t>In occurrences 13, 15 and 24, the note durations are augmented – especially occurrence 15 which has a four-bar gap in the middle</a:t>
            </a:r>
          </a:p>
          <a:p>
            <a:r>
              <a:rPr lang="en-US"/>
              <a:t>In occurrences 11, 13, 15, and 28, the rising fourths in the theme are inverted to become falling fifths</a:t>
            </a:r>
          </a:p>
          <a:p>
            <a:pPr lvl="1"/>
            <a:r>
              <a:rPr lang="en-US"/>
              <a:t>In occurrence 22, only the first fourth is inverted to become a fifth</a:t>
            </a:r>
          </a:p>
          <a:p>
            <a:r>
              <a:rPr lang="en-US"/>
              <a:t>Occurrences 13 and 24 each lack a note corresponding to the second D in the theme, so they are incomplete</a:t>
            </a:r>
          </a:p>
          <a:p>
            <a:endParaRPr lang="en-US"/>
          </a:p>
        </p:txBody>
      </p:sp>
      <p:pic>
        <p:nvPicPr>
          <p:cNvPr id="4" name="Picture 3">
            <a:extLst>
              <a:ext uri="{FF2B5EF4-FFF2-40B4-BE49-F238E27FC236}">
                <a16:creationId xmlns:a16="http://schemas.microsoft.com/office/drawing/2014/main" id="{43AC28E1-781F-CC28-9B5D-F77B7C22D9D2}"/>
              </a:ext>
            </a:extLst>
          </p:cNvPr>
          <p:cNvPicPr>
            <a:picLocks noChangeAspect="1"/>
          </p:cNvPicPr>
          <p:nvPr/>
        </p:nvPicPr>
        <p:blipFill>
          <a:blip r:embed="rId2"/>
          <a:stretch>
            <a:fillRect/>
          </a:stretch>
        </p:blipFill>
        <p:spPr>
          <a:xfrm>
            <a:off x="782053" y="1590425"/>
            <a:ext cx="5313947" cy="3853221"/>
          </a:xfrm>
          <a:prstGeom prst="rect">
            <a:avLst/>
          </a:prstGeom>
        </p:spPr>
      </p:pic>
    </p:spTree>
    <p:extLst>
      <p:ext uri="{BB962C8B-B14F-4D97-AF65-F5344CB8AC3E}">
        <p14:creationId xmlns:p14="http://schemas.microsoft.com/office/powerpoint/2010/main" val="3588069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A16D-CF48-CAE3-879F-EE8E99F74D85}"/>
              </a:ext>
            </a:extLst>
          </p:cNvPr>
          <p:cNvSpPr>
            <a:spLocks noGrp="1"/>
          </p:cNvSpPr>
          <p:nvPr>
            <p:ph type="title"/>
          </p:nvPr>
        </p:nvSpPr>
        <p:spPr>
          <a:xfrm>
            <a:off x="838199" y="223897"/>
            <a:ext cx="10515600" cy="533233"/>
          </a:xfrm>
        </p:spPr>
        <p:txBody>
          <a:bodyPr>
            <a:normAutofit fontScale="90000"/>
          </a:bodyPr>
          <a:lstStyle/>
          <a:p>
            <a:r>
              <a:rPr lang="en-US"/>
              <a:t>Issues with Soucy's analysis</a:t>
            </a:r>
          </a:p>
        </p:txBody>
      </p:sp>
      <p:sp>
        <p:nvSpPr>
          <p:cNvPr id="3" name="Content Placeholder 2">
            <a:extLst>
              <a:ext uri="{FF2B5EF4-FFF2-40B4-BE49-F238E27FC236}">
                <a16:creationId xmlns:a16="http://schemas.microsoft.com/office/drawing/2014/main" id="{C5B2C67C-3771-7A32-BC71-37BDFEECE7EA}"/>
              </a:ext>
            </a:extLst>
          </p:cNvPr>
          <p:cNvSpPr>
            <a:spLocks noGrp="1"/>
          </p:cNvSpPr>
          <p:nvPr>
            <p:ph idx="1"/>
          </p:nvPr>
        </p:nvSpPr>
        <p:spPr>
          <a:xfrm>
            <a:off x="6208294" y="1825625"/>
            <a:ext cx="5145505" cy="4351338"/>
          </a:xfrm>
        </p:spPr>
        <p:txBody>
          <a:bodyPr/>
          <a:lstStyle/>
          <a:p>
            <a:r>
              <a:rPr lang="en-US"/>
              <a:t>Some of the occurrences identified by Soucy seem a bit spurious (e.g., 15 and the chordal occurrences)</a:t>
            </a:r>
          </a:p>
          <a:p>
            <a:r>
              <a:rPr lang="en-US"/>
              <a:t>He also misses out at least three occurrences that are as convincing as some of the ones he </a:t>
            </a:r>
            <a:r>
              <a:rPr lang="en-US" i="1"/>
              <a:t>does</a:t>
            </a:r>
            <a:r>
              <a:rPr lang="en-US"/>
              <a:t> identify (shown on the left)</a:t>
            </a:r>
          </a:p>
        </p:txBody>
      </p:sp>
      <p:pic>
        <p:nvPicPr>
          <p:cNvPr id="4" name="Picture 3">
            <a:extLst>
              <a:ext uri="{FF2B5EF4-FFF2-40B4-BE49-F238E27FC236}">
                <a16:creationId xmlns:a16="http://schemas.microsoft.com/office/drawing/2014/main" id="{BA4F5723-3C2B-4E2E-26A0-44ABFA43BB93}"/>
              </a:ext>
            </a:extLst>
          </p:cNvPr>
          <p:cNvPicPr>
            <a:picLocks noChangeAspect="1"/>
          </p:cNvPicPr>
          <p:nvPr/>
        </p:nvPicPr>
        <p:blipFill>
          <a:blip r:embed="rId2"/>
          <a:stretch>
            <a:fillRect/>
          </a:stretch>
        </p:blipFill>
        <p:spPr>
          <a:xfrm>
            <a:off x="661737" y="707429"/>
            <a:ext cx="3007894" cy="2165684"/>
          </a:xfrm>
          <a:prstGeom prst="rect">
            <a:avLst/>
          </a:prstGeom>
        </p:spPr>
      </p:pic>
      <p:pic>
        <p:nvPicPr>
          <p:cNvPr id="5" name="Picture 4">
            <a:extLst>
              <a:ext uri="{FF2B5EF4-FFF2-40B4-BE49-F238E27FC236}">
                <a16:creationId xmlns:a16="http://schemas.microsoft.com/office/drawing/2014/main" id="{9871A108-2A1E-A864-A1CA-833D314ADDC4}"/>
              </a:ext>
            </a:extLst>
          </p:cNvPr>
          <p:cNvPicPr>
            <a:picLocks noChangeAspect="1"/>
          </p:cNvPicPr>
          <p:nvPr/>
        </p:nvPicPr>
        <p:blipFill>
          <a:blip r:embed="rId3"/>
          <a:stretch>
            <a:fillRect/>
          </a:stretch>
        </p:blipFill>
        <p:spPr>
          <a:xfrm>
            <a:off x="661737" y="2823412"/>
            <a:ext cx="1951259" cy="2165684"/>
          </a:xfrm>
          <a:prstGeom prst="rect">
            <a:avLst/>
          </a:prstGeom>
        </p:spPr>
      </p:pic>
      <p:pic>
        <p:nvPicPr>
          <p:cNvPr id="6" name="Picture 5">
            <a:extLst>
              <a:ext uri="{FF2B5EF4-FFF2-40B4-BE49-F238E27FC236}">
                <a16:creationId xmlns:a16="http://schemas.microsoft.com/office/drawing/2014/main" id="{87E94AB1-13A5-CA80-DDBB-915CF2509B2E}"/>
              </a:ext>
            </a:extLst>
          </p:cNvPr>
          <p:cNvPicPr>
            <a:picLocks noChangeAspect="1"/>
          </p:cNvPicPr>
          <p:nvPr/>
        </p:nvPicPr>
        <p:blipFill>
          <a:blip r:embed="rId4"/>
          <a:stretch>
            <a:fillRect/>
          </a:stretch>
        </p:blipFill>
        <p:spPr>
          <a:xfrm>
            <a:off x="2407688" y="2978860"/>
            <a:ext cx="3445242" cy="2175424"/>
          </a:xfrm>
          <a:prstGeom prst="rect">
            <a:avLst/>
          </a:prstGeom>
        </p:spPr>
      </p:pic>
      <p:pic>
        <p:nvPicPr>
          <p:cNvPr id="8" name="Picture 7">
            <a:extLst>
              <a:ext uri="{FF2B5EF4-FFF2-40B4-BE49-F238E27FC236}">
                <a16:creationId xmlns:a16="http://schemas.microsoft.com/office/drawing/2014/main" id="{5887FD3B-C9BA-E7C9-642A-71B5D85926F5}"/>
              </a:ext>
            </a:extLst>
          </p:cNvPr>
          <p:cNvPicPr>
            <a:picLocks noChangeAspect="1"/>
          </p:cNvPicPr>
          <p:nvPr/>
        </p:nvPicPr>
        <p:blipFill>
          <a:blip r:embed="rId5"/>
          <a:stretch>
            <a:fillRect/>
          </a:stretch>
        </p:blipFill>
        <p:spPr>
          <a:xfrm>
            <a:off x="527183" y="5002279"/>
            <a:ext cx="3733801" cy="1855721"/>
          </a:xfrm>
          <a:prstGeom prst="rect">
            <a:avLst/>
          </a:prstGeom>
        </p:spPr>
      </p:pic>
      <p:cxnSp>
        <p:nvCxnSpPr>
          <p:cNvPr id="10" name="Straight Connector 9">
            <a:extLst>
              <a:ext uri="{FF2B5EF4-FFF2-40B4-BE49-F238E27FC236}">
                <a16:creationId xmlns:a16="http://schemas.microsoft.com/office/drawing/2014/main" id="{B776FFA9-E0D0-8147-BA53-2ABC19FDC9FE}"/>
              </a:ext>
            </a:extLst>
          </p:cNvPr>
          <p:cNvCxnSpPr>
            <a:cxnSpLocks/>
          </p:cNvCxnSpPr>
          <p:nvPr/>
        </p:nvCxnSpPr>
        <p:spPr>
          <a:xfrm flipV="1">
            <a:off x="1847088" y="2029968"/>
            <a:ext cx="420624" cy="182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A3D50E1-6F2B-B6DC-B1B6-0A0C6756AA4A}"/>
              </a:ext>
            </a:extLst>
          </p:cNvPr>
          <p:cNvCxnSpPr>
            <a:cxnSpLocks/>
          </p:cNvCxnSpPr>
          <p:nvPr/>
        </p:nvCxnSpPr>
        <p:spPr>
          <a:xfrm>
            <a:off x="2964099" y="1533144"/>
            <a:ext cx="245445" cy="6705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CFD5167-8B4F-4489-1031-2553BED9B789}"/>
              </a:ext>
            </a:extLst>
          </p:cNvPr>
          <p:cNvCxnSpPr>
            <a:cxnSpLocks/>
          </p:cNvCxnSpPr>
          <p:nvPr/>
        </p:nvCxnSpPr>
        <p:spPr>
          <a:xfrm flipV="1">
            <a:off x="2548128" y="1587526"/>
            <a:ext cx="210312" cy="4302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2DD7AE9-8D96-4150-6B9E-B79FA9D3B581}"/>
              </a:ext>
            </a:extLst>
          </p:cNvPr>
          <p:cNvCxnSpPr>
            <a:cxnSpLocks/>
          </p:cNvCxnSpPr>
          <p:nvPr/>
        </p:nvCxnSpPr>
        <p:spPr>
          <a:xfrm>
            <a:off x="1518494" y="4386072"/>
            <a:ext cx="16910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C675476-6033-C518-9437-EE3BA4E67147}"/>
              </a:ext>
            </a:extLst>
          </p:cNvPr>
          <p:cNvCxnSpPr>
            <a:cxnSpLocks/>
          </p:cNvCxnSpPr>
          <p:nvPr/>
        </p:nvCxnSpPr>
        <p:spPr>
          <a:xfrm>
            <a:off x="3490550" y="4386072"/>
            <a:ext cx="75610" cy="6705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0FC559E-18B7-BE52-E78B-A630ADBD9A01}"/>
              </a:ext>
            </a:extLst>
          </p:cNvPr>
          <p:cNvCxnSpPr>
            <a:cxnSpLocks/>
          </p:cNvCxnSpPr>
          <p:nvPr/>
        </p:nvCxnSpPr>
        <p:spPr>
          <a:xfrm>
            <a:off x="3739896" y="4453128"/>
            <a:ext cx="15544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7E7AF8B-A9C7-EE8D-A88A-506B881A91D9}"/>
              </a:ext>
            </a:extLst>
          </p:cNvPr>
          <p:cNvCxnSpPr>
            <a:cxnSpLocks/>
          </p:cNvCxnSpPr>
          <p:nvPr/>
        </p:nvCxnSpPr>
        <p:spPr>
          <a:xfrm>
            <a:off x="4020312" y="4468368"/>
            <a:ext cx="460248" cy="14935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2460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BEEA-6246-E798-7B82-8D8DB1774042}"/>
              </a:ext>
            </a:extLst>
          </p:cNvPr>
          <p:cNvSpPr>
            <a:spLocks noGrp="1"/>
          </p:cNvSpPr>
          <p:nvPr>
            <p:ph type="title"/>
          </p:nvPr>
        </p:nvSpPr>
        <p:spPr/>
        <p:txBody>
          <a:bodyPr/>
          <a:lstStyle/>
          <a:p>
            <a:r>
              <a:rPr lang="en-US"/>
              <a:t>Ground truths for occurrences of the HAYDN theme in Ravel's </a:t>
            </a:r>
            <a:r>
              <a:rPr lang="en-US" i="1"/>
              <a:t>Menuet</a:t>
            </a:r>
          </a:p>
        </p:txBody>
      </p:sp>
      <p:sp>
        <p:nvSpPr>
          <p:cNvPr id="3" name="Content Placeholder 2">
            <a:extLst>
              <a:ext uri="{FF2B5EF4-FFF2-40B4-BE49-F238E27FC236}">
                <a16:creationId xmlns:a16="http://schemas.microsoft.com/office/drawing/2014/main" id="{1D667B3F-44F1-44AE-F946-F500EA9CF998}"/>
              </a:ext>
            </a:extLst>
          </p:cNvPr>
          <p:cNvSpPr>
            <a:spLocks noGrp="1"/>
          </p:cNvSpPr>
          <p:nvPr>
            <p:ph idx="1"/>
          </p:nvPr>
        </p:nvSpPr>
        <p:spPr>
          <a:xfrm>
            <a:off x="838200" y="5943599"/>
            <a:ext cx="10515600" cy="648033"/>
          </a:xfrm>
        </p:spPr>
        <p:txBody>
          <a:bodyPr/>
          <a:lstStyle/>
          <a:p>
            <a:r>
              <a:rPr lang="en-US"/>
              <a:t>This gives us two "ground truths" for Ravel's </a:t>
            </a:r>
            <a:r>
              <a:rPr lang="en-US" i="1"/>
              <a:t>Menuet</a:t>
            </a:r>
            <a:endParaRPr lang="en-US"/>
          </a:p>
        </p:txBody>
      </p:sp>
      <p:pic>
        <p:nvPicPr>
          <p:cNvPr id="5" name="Picture 4">
            <a:extLst>
              <a:ext uri="{FF2B5EF4-FFF2-40B4-BE49-F238E27FC236}">
                <a16:creationId xmlns:a16="http://schemas.microsoft.com/office/drawing/2014/main" id="{B607984A-B7A0-39AC-EB80-EEB14B26F7A2}"/>
              </a:ext>
            </a:extLst>
          </p:cNvPr>
          <p:cNvPicPr>
            <a:picLocks noChangeAspect="1"/>
          </p:cNvPicPr>
          <p:nvPr/>
        </p:nvPicPr>
        <p:blipFill>
          <a:blip r:embed="rId2"/>
          <a:stretch>
            <a:fillRect/>
          </a:stretch>
        </p:blipFill>
        <p:spPr>
          <a:xfrm>
            <a:off x="3358116" y="2030126"/>
            <a:ext cx="7772400" cy="1594961"/>
          </a:xfrm>
          <a:prstGeom prst="rect">
            <a:avLst/>
          </a:prstGeom>
        </p:spPr>
      </p:pic>
      <p:pic>
        <p:nvPicPr>
          <p:cNvPr id="7" name="Picture 6">
            <a:extLst>
              <a:ext uri="{FF2B5EF4-FFF2-40B4-BE49-F238E27FC236}">
                <a16:creationId xmlns:a16="http://schemas.microsoft.com/office/drawing/2014/main" id="{2738083D-9BDB-609C-3D2E-328A67D450AF}"/>
              </a:ext>
            </a:extLst>
          </p:cNvPr>
          <p:cNvPicPr>
            <a:picLocks noChangeAspect="1"/>
          </p:cNvPicPr>
          <p:nvPr/>
        </p:nvPicPr>
        <p:blipFill>
          <a:blip r:embed="rId3"/>
          <a:stretch>
            <a:fillRect/>
          </a:stretch>
        </p:blipFill>
        <p:spPr>
          <a:xfrm>
            <a:off x="3358116" y="4009200"/>
            <a:ext cx="7772400" cy="1594961"/>
          </a:xfrm>
          <a:prstGeom prst="rect">
            <a:avLst/>
          </a:prstGeom>
        </p:spPr>
      </p:pic>
      <p:sp>
        <p:nvSpPr>
          <p:cNvPr id="8" name="TextBox 7">
            <a:extLst>
              <a:ext uri="{FF2B5EF4-FFF2-40B4-BE49-F238E27FC236}">
                <a16:creationId xmlns:a16="http://schemas.microsoft.com/office/drawing/2014/main" id="{B31DC1B8-DCE9-2B62-10FC-083AC42A2F07}"/>
              </a:ext>
            </a:extLst>
          </p:cNvPr>
          <p:cNvSpPr txBox="1"/>
          <p:nvPr/>
        </p:nvSpPr>
        <p:spPr>
          <a:xfrm>
            <a:off x="1446028" y="4599677"/>
            <a:ext cx="1071191" cy="369332"/>
          </a:xfrm>
          <a:prstGeom prst="rect">
            <a:avLst/>
          </a:prstGeom>
          <a:noFill/>
        </p:spPr>
        <p:txBody>
          <a:bodyPr wrap="none" rtlCol="0">
            <a:spAutoFit/>
          </a:bodyPr>
          <a:lstStyle/>
          <a:p>
            <a:r>
              <a:rPr lang="en-US"/>
              <a:t>Meredith</a:t>
            </a:r>
          </a:p>
        </p:txBody>
      </p:sp>
      <p:sp>
        <p:nvSpPr>
          <p:cNvPr id="9" name="TextBox 8">
            <a:extLst>
              <a:ext uri="{FF2B5EF4-FFF2-40B4-BE49-F238E27FC236}">
                <a16:creationId xmlns:a16="http://schemas.microsoft.com/office/drawing/2014/main" id="{9482C19B-8536-6CD1-AD45-4D92CCE4F472}"/>
              </a:ext>
            </a:extLst>
          </p:cNvPr>
          <p:cNvSpPr txBox="1"/>
          <p:nvPr/>
        </p:nvSpPr>
        <p:spPr>
          <a:xfrm>
            <a:off x="1446028" y="2665278"/>
            <a:ext cx="1859227" cy="369332"/>
          </a:xfrm>
          <a:prstGeom prst="rect">
            <a:avLst/>
          </a:prstGeom>
          <a:noFill/>
        </p:spPr>
        <p:txBody>
          <a:bodyPr wrap="none" rtlCol="0">
            <a:spAutoFit/>
          </a:bodyPr>
          <a:lstStyle/>
          <a:p>
            <a:r>
              <a:rPr lang="en-US"/>
              <a:t>Soucy (modified)</a:t>
            </a:r>
          </a:p>
        </p:txBody>
      </p:sp>
    </p:spTree>
    <p:extLst>
      <p:ext uri="{BB962C8B-B14F-4D97-AF65-F5344CB8AC3E}">
        <p14:creationId xmlns:p14="http://schemas.microsoft.com/office/powerpoint/2010/main" val="1276016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BB78-B66D-3FB8-7A1E-7ADCE465C021}"/>
              </a:ext>
            </a:extLst>
          </p:cNvPr>
          <p:cNvSpPr>
            <a:spLocks noGrp="1"/>
          </p:cNvSpPr>
          <p:nvPr>
            <p:ph type="title"/>
          </p:nvPr>
        </p:nvSpPr>
        <p:spPr/>
        <p:txBody>
          <a:bodyPr/>
          <a:lstStyle/>
          <a:p>
            <a:r>
              <a:rPr lang="en-US"/>
              <a:t>Ground truth for Bach's </a:t>
            </a:r>
            <a:r>
              <a:rPr lang="en-US" i="1"/>
              <a:t>Contrapunctus VI</a:t>
            </a:r>
            <a:r>
              <a:rPr lang="en-US"/>
              <a:t> from Die Kunst der Fuge</a:t>
            </a:r>
          </a:p>
        </p:txBody>
      </p:sp>
      <p:sp>
        <p:nvSpPr>
          <p:cNvPr id="3" name="Content Placeholder 2">
            <a:extLst>
              <a:ext uri="{FF2B5EF4-FFF2-40B4-BE49-F238E27FC236}">
                <a16:creationId xmlns:a16="http://schemas.microsoft.com/office/drawing/2014/main" id="{EB0B1FB2-A6C1-BD25-34C5-9A64097501F4}"/>
              </a:ext>
            </a:extLst>
          </p:cNvPr>
          <p:cNvSpPr>
            <a:spLocks noGrp="1"/>
          </p:cNvSpPr>
          <p:nvPr>
            <p:ph idx="1"/>
          </p:nvPr>
        </p:nvSpPr>
        <p:spPr>
          <a:xfrm>
            <a:off x="838200" y="4851399"/>
            <a:ext cx="10515600" cy="1641476"/>
          </a:xfrm>
        </p:spPr>
        <p:txBody>
          <a:bodyPr>
            <a:normAutofit fontScale="92500" lnSpcReduction="10000"/>
          </a:bodyPr>
          <a:lstStyle/>
          <a:p>
            <a:r>
              <a:rPr lang="en-US"/>
              <a:t>The ground truth for subject entries of </a:t>
            </a:r>
            <a:r>
              <a:rPr lang="en-US" i="1"/>
              <a:t>Contrapunctus VI</a:t>
            </a:r>
            <a:r>
              <a:rPr lang="en-US"/>
              <a:t> from Bach's </a:t>
            </a:r>
            <a:r>
              <a:rPr lang="en-US" i="1"/>
              <a:t>Die Kunst der Fuge</a:t>
            </a:r>
            <a:r>
              <a:rPr lang="en-US"/>
              <a:t> is less controversial</a:t>
            </a:r>
          </a:p>
          <a:p>
            <a:r>
              <a:rPr lang="en-US"/>
              <a:t>Here, occurrences (entries) of the subject are related to the first entry by combinations of augmentation, diminution and inversion</a:t>
            </a:r>
          </a:p>
        </p:txBody>
      </p:sp>
      <p:pic>
        <p:nvPicPr>
          <p:cNvPr id="4" name="Picture 3">
            <a:extLst>
              <a:ext uri="{FF2B5EF4-FFF2-40B4-BE49-F238E27FC236}">
                <a16:creationId xmlns:a16="http://schemas.microsoft.com/office/drawing/2014/main" id="{BEAB664F-60EF-D6EB-ED72-57975C23BB05}"/>
              </a:ext>
            </a:extLst>
          </p:cNvPr>
          <p:cNvPicPr>
            <a:picLocks noChangeAspect="1"/>
          </p:cNvPicPr>
          <p:nvPr/>
        </p:nvPicPr>
        <p:blipFill>
          <a:blip r:embed="rId3"/>
          <a:stretch>
            <a:fillRect/>
          </a:stretch>
        </p:blipFill>
        <p:spPr>
          <a:xfrm>
            <a:off x="1189075" y="1852025"/>
            <a:ext cx="9940550" cy="2549854"/>
          </a:xfrm>
          <a:prstGeom prst="rect">
            <a:avLst/>
          </a:prstGeom>
        </p:spPr>
      </p:pic>
    </p:spTree>
    <p:extLst>
      <p:ext uri="{BB962C8B-B14F-4D97-AF65-F5344CB8AC3E}">
        <p14:creationId xmlns:p14="http://schemas.microsoft.com/office/powerpoint/2010/main" val="215526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F19F-4DB6-D68D-FFD8-4D42367E3D02}"/>
              </a:ext>
            </a:extLst>
          </p:cNvPr>
          <p:cNvSpPr>
            <a:spLocks noGrp="1"/>
          </p:cNvSpPr>
          <p:nvPr>
            <p:ph type="title"/>
          </p:nvPr>
        </p:nvSpPr>
        <p:spPr>
          <a:xfrm>
            <a:off x="838200" y="365126"/>
            <a:ext cx="10515600" cy="315912"/>
          </a:xfrm>
        </p:spPr>
        <p:txBody>
          <a:bodyPr>
            <a:normAutofit fontScale="90000"/>
          </a:bodyPr>
          <a:lstStyle/>
          <a:p>
            <a:r>
              <a:rPr lang="en-US"/>
              <a:t>2-layer precision, recall and F1 score</a:t>
            </a:r>
          </a:p>
        </p:txBody>
      </p:sp>
      <p:sp>
        <p:nvSpPr>
          <p:cNvPr id="3" name="Content Placeholder 2">
            <a:extLst>
              <a:ext uri="{FF2B5EF4-FFF2-40B4-BE49-F238E27FC236}">
                <a16:creationId xmlns:a16="http://schemas.microsoft.com/office/drawing/2014/main" id="{3566E162-49FC-3E71-F32A-05778E5A95EB}"/>
              </a:ext>
            </a:extLst>
          </p:cNvPr>
          <p:cNvSpPr>
            <a:spLocks noGrp="1"/>
          </p:cNvSpPr>
          <p:nvPr>
            <p:ph idx="1"/>
          </p:nvPr>
        </p:nvSpPr>
        <p:spPr>
          <a:xfrm>
            <a:off x="6096000" y="902043"/>
            <a:ext cx="5257800" cy="5274920"/>
          </a:xfrm>
        </p:spPr>
        <p:txBody>
          <a:bodyPr>
            <a:normAutofit fontScale="85000" lnSpcReduction="10000"/>
          </a:bodyPr>
          <a:lstStyle/>
          <a:p>
            <a:r>
              <a:rPr lang="en-US"/>
              <a:t>2-layer precision, recall and F1 score let us measure the similarity between a computed and a ground-truth occurrence set</a:t>
            </a:r>
          </a:p>
          <a:p>
            <a:r>
              <a:rPr lang="en-US"/>
              <a:t>Eqs 32-34 let us measure the similarity between a ground-truth pattern, P and a computed pattern, Q</a:t>
            </a:r>
          </a:p>
          <a:p>
            <a:r>
              <a:rPr lang="en-US"/>
              <a:t>e.g., Eq. 33 gives us the proportion of points in the computed pattern, Q, that are in a ground-truth pattern, P</a:t>
            </a:r>
          </a:p>
          <a:p>
            <a:r>
              <a:rPr lang="en-US"/>
              <a:t>Eqs. 30 and 31 give us "soft" measures of precision and recall when comparing a ground-truth </a:t>
            </a:r>
            <a:r>
              <a:rPr lang="en-US" i="1"/>
              <a:t>set</a:t>
            </a:r>
            <a:r>
              <a:rPr lang="en-US"/>
              <a:t> of patterns</a:t>
            </a:r>
            <a:r>
              <a:rPr lang="en-US" i="1"/>
              <a:t>, 𝛑</a:t>
            </a:r>
            <a:r>
              <a:rPr lang="en-US"/>
              <a:t>, with a computed set of patterns, 𝛏</a:t>
            </a:r>
          </a:p>
          <a:p>
            <a:endParaRPr lang="en-US"/>
          </a:p>
        </p:txBody>
      </p:sp>
      <p:pic>
        <p:nvPicPr>
          <p:cNvPr id="5" name="Picture 4">
            <a:extLst>
              <a:ext uri="{FF2B5EF4-FFF2-40B4-BE49-F238E27FC236}">
                <a16:creationId xmlns:a16="http://schemas.microsoft.com/office/drawing/2014/main" id="{A06A9EA3-2DE0-96CD-4294-F94D4713297B}"/>
              </a:ext>
            </a:extLst>
          </p:cNvPr>
          <p:cNvPicPr>
            <a:picLocks noChangeAspect="1"/>
          </p:cNvPicPr>
          <p:nvPr/>
        </p:nvPicPr>
        <p:blipFill>
          <a:blip r:embed="rId2"/>
          <a:stretch>
            <a:fillRect/>
          </a:stretch>
        </p:blipFill>
        <p:spPr>
          <a:xfrm>
            <a:off x="358346" y="1394126"/>
            <a:ext cx="5620608" cy="4500634"/>
          </a:xfrm>
          <a:prstGeom prst="rect">
            <a:avLst/>
          </a:prstGeom>
        </p:spPr>
      </p:pic>
      <p:sp>
        <p:nvSpPr>
          <p:cNvPr id="6" name="TextBox 5">
            <a:extLst>
              <a:ext uri="{FF2B5EF4-FFF2-40B4-BE49-F238E27FC236}">
                <a16:creationId xmlns:a16="http://schemas.microsoft.com/office/drawing/2014/main" id="{F4015DB8-5918-5A52-8869-8C09A5E9919C}"/>
              </a:ext>
            </a:extLst>
          </p:cNvPr>
          <p:cNvSpPr txBox="1"/>
          <p:nvPr/>
        </p:nvSpPr>
        <p:spPr>
          <a:xfrm>
            <a:off x="259851" y="6308208"/>
            <a:ext cx="11672298" cy="369332"/>
          </a:xfrm>
          <a:prstGeom prst="rect">
            <a:avLst/>
          </a:prstGeom>
          <a:noFill/>
        </p:spPr>
        <p:txBody>
          <a:bodyPr wrap="none" rtlCol="0">
            <a:spAutoFit/>
          </a:bodyPr>
          <a:lstStyle/>
          <a:p>
            <a:r>
              <a:rPr lang="en-US"/>
              <a:t>Meredith, D. (2015). Music analysis and point-set compression. </a:t>
            </a:r>
            <a:r>
              <a:rPr lang="en-US" i="1"/>
              <a:t>Journal of New Music Research</a:t>
            </a:r>
            <a:r>
              <a:rPr lang="en-US"/>
              <a:t>, 44(3):245-270. p. 258</a:t>
            </a:r>
          </a:p>
        </p:txBody>
      </p:sp>
      <p:sp>
        <p:nvSpPr>
          <p:cNvPr id="7" name="Rectangle 6">
            <a:extLst>
              <a:ext uri="{FF2B5EF4-FFF2-40B4-BE49-F238E27FC236}">
                <a16:creationId xmlns:a16="http://schemas.microsoft.com/office/drawing/2014/main" id="{83F52103-25CA-0164-58CB-2ABA9E630EF2}"/>
              </a:ext>
            </a:extLst>
          </p:cNvPr>
          <p:cNvSpPr/>
          <p:nvPr/>
        </p:nvSpPr>
        <p:spPr>
          <a:xfrm>
            <a:off x="259851" y="1186249"/>
            <a:ext cx="578349" cy="3954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456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9BC9-9A7F-D73B-51B4-FD7582E249A5}"/>
              </a:ext>
            </a:extLst>
          </p:cNvPr>
          <p:cNvSpPr>
            <a:spLocks noGrp="1"/>
          </p:cNvSpPr>
          <p:nvPr>
            <p:ph type="title"/>
          </p:nvPr>
        </p:nvSpPr>
        <p:spPr>
          <a:xfrm>
            <a:off x="838200" y="365126"/>
            <a:ext cx="10515600" cy="315912"/>
          </a:xfrm>
        </p:spPr>
        <p:txBody>
          <a:bodyPr>
            <a:normAutofit fontScale="90000"/>
          </a:bodyPr>
          <a:lstStyle/>
          <a:p>
            <a:r>
              <a:rPr lang="en-US"/>
              <a:t>Results for Ravel with Meredith ground-truth</a:t>
            </a:r>
          </a:p>
        </p:txBody>
      </p:sp>
      <p:sp>
        <p:nvSpPr>
          <p:cNvPr id="3" name="Content Placeholder 2">
            <a:extLst>
              <a:ext uri="{FF2B5EF4-FFF2-40B4-BE49-F238E27FC236}">
                <a16:creationId xmlns:a16="http://schemas.microsoft.com/office/drawing/2014/main" id="{84E292C1-9419-AC88-997B-17CC8483C694}"/>
              </a:ext>
            </a:extLst>
          </p:cNvPr>
          <p:cNvSpPr>
            <a:spLocks noGrp="1"/>
          </p:cNvSpPr>
          <p:nvPr>
            <p:ph idx="1"/>
          </p:nvPr>
        </p:nvSpPr>
        <p:spPr>
          <a:xfrm>
            <a:off x="838200" y="4548851"/>
            <a:ext cx="10515600" cy="1628112"/>
          </a:xfrm>
        </p:spPr>
        <p:txBody>
          <a:bodyPr/>
          <a:lstStyle/>
          <a:p>
            <a:r>
              <a:rPr lang="en-US"/>
              <a:t>2-layer F1: 0.697</a:t>
            </a:r>
          </a:p>
          <a:p>
            <a:r>
              <a:rPr lang="en-US"/>
              <a:t>2-layer P: 0.911</a:t>
            </a:r>
          </a:p>
          <a:p>
            <a:r>
              <a:rPr lang="en-US"/>
              <a:t>2-layer R: 0.564</a:t>
            </a:r>
          </a:p>
          <a:p>
            <a:endParaRPr lang="en-US"/>
          </a:p>
        </p:txBody>
      </p:sp>
      <p:pic>
        <p:nvPicPr>
          <p:cNvPr id="5" name="Picture 4">
            <a:extLst>
              <a:ext uri="{FF2B5EF4-FFF2-40B4-BE49-F238E27FC236}">
                <a16:creationId xmlns:a16="http://schemas.microsoft.com/office/drawing/2014/main" id="{988BFB41-191F-5C1B-0E7E-612893373D55}"/>
              </a:ext>
            </a:extLst>
          </p:cNvPr>
          <p:cNvPicPr>
            <a:picLocks noChangeAspect="1"/>
          </p:cNvPicPr>
          <p:nvPr/>
        </p:nvPicPr>
        <p:blipFill>
          <a:blip r:embed="rId2"/>
          <a:stretch>
            <a:fillRect/>
          </a:stretch>
        </p:blipFill>
        <p:spPr>
          <a:xfrm>
            <a:off x="1978305" y="804037"/>
            <a:ext cx="7772400" cy="1993701"/>
          </a:xfrm>
          <a:prstGeom prst="rect">
            <a:avLst/>
          </a:prstGeom>
        </p:spPr>
      </p:pic>
      <p:pic>
        <p:nvPicPr>
          <p:cNvPr id="6" name="Picture 5">
            <a:extLst>
              <a:ext uri="{FF2B5EF4-FFF2-40B4-BE49-F238E27FC236}">
                <a16:creationId xmlns:a16="http://schemas.microsoft.com/office/drawing/2014/main" id="{F0683001-7D5D-4263-3EDC-E797A0E50761}"/>
              </a:ext>
            </a:extLst>
          </p:cNvPr>
          <p:cNvPicPr>
            <a:picLocks noChangeAspect="1"/>
          </p:cNvPicPr>
          <p:nvPr/>
        </p:nvPicPr>
        <p:blipFill>
          <a:blip r:embed="rId3"/>
          <a:stretch>
            <a:fillRect/>
          </a:stretch>
        </p:blipFill>
        <p:spPr>
          <a:xfrm>
            <a:off x="2084901" y="2797738"/>
            <a:ext cx="7772400" cy="1594961"/>
          </a:xfrm>
          <a:prstGeom prst="rect">
            <a:avLst/>
          </a:prstGeom>
        </p:spPr>
      </p:pic>
    </p:spTree>
    <p:extLst>
      <p:ext uri="{BB962C8B-B14F-4D97-AF65-F5344CB8AC3E}">
        <p14:creationId xmlns:p14="http://schemas.microsoft.com/office/powerpoint/2010/main" val="1243572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0F47-3F6E-A660-B995-43ADE7361FC7}"/>
              </a:ext>
            </a:extLst>
          </p:cNvPr>
          <p:cNvSpPr>
            <a:spLocks noGrp="1"/>
          </p:cNvSpPr>
          <p:nvPr>
            <p:ph type="title"/>
          </p:nvPr>
        </p:nvSpPr>
        <p:spPr/>
        <p:txBody>
          <a:bodyPr/>
          <a:lstStyle/>
          <a:p>
            <a:r>
              <a:rPr lang="en-US"/>
              <a:t>Results for Ravel with modified Soucy ground truth</a:t>
            </a:r>
          </a:p>
        </p:txBody>
      </p:sp>
      <p:sp>
        <p:nvSpPr>
          <p:cNvPr id="3" name="Content Placeholder 2">
            <a:extLst>
              <a:ext uri="{FF2B5EF4-FFF2-40B4-BE49-F238E27FC236}">
                <a16:creationId xmlns:a16="http://schemas.microsoft.com/office/drawing/2014/main" id="{01200213-3836-8E61-8E5B-EFD809D695DD}"/>
              </a:ext>
            </a:extLst>
          </p:cNvPr>
          <p:cNvSpPr>
            <a:spLocks noGrp="1"/>
          </p:cNvSpPr>
          <p:nvPr>
            <p:ph idx="1"/>
          </p:nvPr>
        </p:nvSpPr>
        <p:spPr>
          <a:xfrm>
            <a:off x="838200" y="5106883"/>
            <a:ext cx="10515600" cy="1070080"/>
          </a:xfrm>
        </p:spPr>
        <p:txBody>
          <a:bodyPr>
            <a:normAutofit fontScale="77500" lnSpcReduction="20000"/>
          </a:bodyPr>
          <a:lstStyle/>
          <a:p>
            <a:r>
              <a:rPr lang="en-US"/>
              <a:t>2-layer F1: 0.698</a:t>
            </a:r>
          </a:p>
          <a:p>
            <a:r>
              <a:rPr lang="en-US"/>
              <a:t>2-layer P: 0.891</a:t>
            </a:r>
          </a:p>
          <a:p>
            <a:r>
              <a:rPr lang="en-US"/>
              <a:t>2-layer R: 0.573</a:t>
            </a:r>
          </a:p>
          <a:p>
            <a:endParaRPr lang="en-US"/>
          </a:p>
        </p:txBody>
      </p:sp>
      <p:pic>
        <p:nvPicPr>
          <p:cNvPr id="4" name="Picture 3">
            <a:extLst>
              <a:ext uri="{FF2B5EF4-FFF2-40B4-BE49-F238E27FC236}">
                <a16:creationId xmlns:a16="http://schemas.microsoft.com/office/drawing/2014/main" id="{D15C21D6-14B9-C0E7-B6A0-DD03AEE26F14}"/>
              </a:ext>
            </a:extLst>
          </p:cNvPr>
          <p:cNvPicPr>
            <a:picLocks noChangeAspect="1"/>
          </p:cNvPicPr>
          <p:nvPr/>
        </p:nvPicPr>
        <p:blipFill>
          <a:blip r:embed="rId2"/>
          <a:stretch>
            <a:fillRect/>
          </a:stretch>
        </p:blipFill>
        <p:spPr>
          <a:xfrm>
            <a:off x="2348696" y="1170508"/>
            <a:ext cx="7772400" cy="1993701"/>
          </a:xfrm>
          <a:prstGeom prst="rect">
            <a:avLst/>
          </a:prstGeom>
        </p:spPr>
      </p:pic>
      <p:pic>
        <p:nvPicPr>
          <p:cNvPr id="5" name="Picture 4">
            <a:extLst>
              <a:ext uri="{FF2B5EF4-FFF2-40B4-BE49-F238E27FC236}">
                <a16:creationId xmlns:a16="http://schemas.microsoft.com/office/drawing/2014/main" id="{627AF262-5B6F-04CE-EA65-6CDA355A2452}"/>
              </a:ext>
            </a:extLst>
          </p:cNvPr>
          <p:cNvPicPr>
            <a:picLocks noChangeAspect="1"/>
          </p:cNvPicPr>
          <p:nvPr/>
        </p:nvPicPr>
        <p:blipFill>
          <a:blip r:embed="rId3"/>
          <a:stretch>
            <a:fillRect/>
          </a:stretch>
        </p:blipFill>
        <p:spPr>
          <a:xfrm>
            <a:off x="2348696" y="3338065"/>
            <a:ext cx="7772400" cy="1594961"/>
          </a:xfrm>
          <a:prstGeom prst="rect">
            <a:avLst/>
          </a:prstGeom>
        </p:spPr>
      </p:pic>
    </p:spTree>
    <p:extLst>
      <p:ext uri="{BB962C8B-B14F-4D97-AF65-F5344CB8AC3E}">
        <p14:creationId xmlns:p14="http://schemas.microsoft.com/office/powerpoint/2010/main" val="2250487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3C56-67D7-8C1E-4E9C-0BEDCB562C20}"/>
              </a:ext>
            </a:extLst>
          </p:cNvPr>
          <p:cNvSpPr>
            <a:spLocks noGrp="1"/>
          </p:cNvSpPr>
          <p:nvPr>
            <p:ph type="title"/>
          </p:nvPr>
        </p:nvSpPr>
        <p:spPr>
          <a:xfrm>
            <a:off x="838200" y="365126"/>
            <a:ext cx="10515600" cy="398804"/>
          </a:xfrm>
        </p:spPr>
        <p:txBody>
          <a:bodyPr>
            <a:normAutofit fontScale="90000"/>
          </a:bodyPr>
          <a:lstStyle/>
          <a:p>
            <a:r>
              <a:rPr lang="en-US"/>
              <a:t>Results for Bach, Contrapunctus VI</a:t>
            </a:r>
          </a:p>
        </p:txBody>
      </p:sp>
      <p:sp>
        <p:nvSpPr>
          <p:cNvPr id="3" name="Content Placeholder 2">
            <a:extLst>
              <a:ext uri="{FF2B5EF4-FFF2-40B4-BE49-F238E27FC236}">
                <a16:creationId xmlns:a16="http://schemas.microsoft.com/office/drawing/2014/main" id="{7F1D17BF-C205-9B1F-2D3C-DA335848EB68}"/>
              </a:ext>
            </a:extLst>
          </p:cNvPr>
          <p:cNvSpPr>
            <a:spLocks noGrp="1"/>
          </p:cNvSpPr>
          <p:nvPr>
            <p:ph idx="1"/>
          </p:nvPr>
        </p:nvSpPr>
        <p:spPr>
          <a:xfrm>
            <a:off x="838200" y="4977113"/>
            <a:ext cx="10515600" cy="1199849"/>
          </a:xfrm>
        </p:spPr>
        <p:txBody>
          <a:bodyPr>
            <a:normAutofit fontScale="92500" lnSpcReduction="20000"/>
          </a:bodyPr>
          <a:lstStyle/>
          <a:p>
            <a:r>
              <a:rPr lang="en-US"/>
              <a:t>2-layer F1: 0.935</a:t>
            </a:r>
          </a:p>
          <a:p>
            <a:r>
              <a:rPr lang="en-US"/>
              <a:t>2-layer P: 0.949</a:t>
            </a:r>
          </a:p>
          <a:p>
            <a:r>
              <a:rPr lang="en-US"/>
              <a:t>2-layer R: 0.921</a:t>
            </a:r>
          </a:p>
          <a:p>
            <a:endParaRPr lang="en-US"/>
          </a:p>
        </p:txBody>
      </p:sp>
      <p:pic>
        <p:nvPicPr>
          <p:cNvPr id="4" name="Picture 3">
            <a:extLst>
              <a:ext uri="{FF2B5EF4-FFF2-40B4-BE49-F238E27FC236}">
                <a16:creationId xmlns:a16="http://schemas.microsoft.com/office/drawing/2014/main" id="{C2436A46-2377-C56D-4B9B-CF57593DA067}"/>
              </a:ext>
            </a:extLst>
          </p:cNvPr>
          <p:cNvPicPr>
            <a:picLocks noChangeAspect="1"/>
          </p:cNvPicPr>
          <p:nvPr/>
        </p:nvPicPr>
        <p:blipFill>
          <a:blip r:embed="rId2"/>
          <a:stretch>
            <a:fillRect/>
          </a:stretch>
        </p:blipFill>
        <p:spPr>
          <a:xfrm>
            <a:off x="2209800" y="837252"/>
            <a:ext cx="7772400" cy="1993701"/>
          </a:xfrm>
          <a:prstGeom prst="rect">
            <a:avLst/>
          </a:prstGeom>
        </p:spPr>
      </p:pic>
      <p:pic>
        <p:nvPicPr>
          <p:cNvPr id="5" name="Picture 4">
            <a:extLst>
              <a:ext uri="{FF2B5EF4-FFF2-40B4-BE49-F238E27FC236}">
                <a16:creationId xmlns:a16="http://schemas.microsoft.com/office/drawing/2014/main" id="{57D1F46D-1916-CCB9-1F89-1FB90EC8586F}"/>
              </a:ext>
            </a:extLst>
          </p:cNvPr>
          <p:cNvPicPr>
            <a:picLocks noChangeAspect="1"/>
          </p:cNvPicPr>
          <p:nvPr/>
        </p:nvPicPr>
        <p:blipFill>
          <a:blip r:embed="rId3"/>
          <a:stretch>
            <a:fillRect/>
          </a:stretch>
        </p:blipFill>
        <p:spPr>
          <a:xfrm>
            <a:off x="2209800" y="2918986"/>
            <a:ext cx="7680369" cy="1970094"/>
          </a:xfrm>
          <a:prstGeom prst="rect">
            <a:avLst/>
          </a:prstGeom>
        </p:spPr>
      </p:pic>
    </p:spTree>
    <p:extLst>
      <p:ext uri="{BB962C8B-B14F-4D97-AF65-F5344CB8AC3E}">
        <p14:creationId xmlns:p14="http://schemas.microsoft.com/office/powerpoint/2010/main" val="632840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43366-C850-BD23-6A5C-3E06517D819F}"/>
              </a:ext>
            </a:extLst>
          </p:cNvPr>
          <p:cNvSpPr>
            <a:spLocks noGrp="1"/>
          </p:cNvSpPr>
          <p:nvPr>
            <p:ph type="title"/>
          </p:nvPr>
        </p:nvSpPr>
        <p:spPr/>
        <p:txBody>
          <a:bodyPr/>
          <a:lstStyle/>
          <a:p>
            <a:r>
              <a:rPr lang="en-US"/>
              <a:t>Occurrence sets</a:t>
            </a:r>
          </a:p>
        </p:txBody>
      </p:sp>
      <p:pic>
        <p:nvPicPr>
          <p:cNvPr id="8" name="Picture 7">
            <a:extLst>
              <a:ext uri="{FF2B5EF4-FFF2-40B4-BE49-F238E27FC236}">
                <a16:creationId xmlns:a16="http://schemas.microsoft.com/office/drawing/2014/main" id="{84661D83-8CBE-C92F-2A67-10B5472F1F8B}"/>
              </a:ext>
            </a:extLst>
          </p:cNvPr>
          <p:cNvPicPr>
            <a:picLocks noChangeAspect="1"/>
          </p:cNvPicPr>
          <p:nvPr/>
        </p:nvPicPr>
        <p:blipFill>
          <a:blip r:embed="rId2"/>
          <a:stretch>
            <a:fillRect/>
          </a:stretch>
        </p:blipFill>
        <p:spPr>
          <a:xfrm>
            <a:off x="838200" y="1930401"/>
            <a:ext cx="6896100" cy="457200"/>
          </a:xfrm>
          <a:prstGeom prst="rect">
            <a:avLst/>
          </a:prstGeom>
        </p:spPr>
      </p:pic>
      <p:pic>
        <p:nvPicPr>
          <p:cNvPr id="9" name="Picture 8">
            <a:extLst>
              <a:ext uri="{FF2B5EF4-FFF2-40B4-BE49-F238E27FC236}">
                <a16:creationId xmlns:a16="http://schemas.microsoft.com/office/drawing/2014/main" id="{56119291-7E54-68A9-63CB-2FBB42AB1E25}"/>
              </a:ext>
            </a:extLst>
          </p:cNvPr>
          <p:cNvPicPr>
            <a:picLocks noChangeAspect="1"/>
          </p:cNvPicPr>
          <p:nvPr/>
        </p:nvPicPr>
        <p:blipFill>
          <a:blip r:embed="rId3"/>
          <a:stretch>
            <a:fillRect/>
          </a:stretch>
        </p:blipFill>
        <p:spPr>
          <a:xfrm>
            <a:off x="838200" y="2627314"/>
            <a:ext cx="2552700" cy="381000"/>
          </a:xfrm>
          <a:prstGeom prst="rect">
            <a:avLst/>
          </a:prstGeom>
        </p:spPr>
      </p:pic>
      <p:pic>
        <p:nvPicPr>
          <p:cNvPr id="10" name="Picture 9">
            <a:extLst>
              <a:ext uri="{FF2B5EF4-FFF2-40B4-BE49-F238E27FC236}">
                <a16:creationId xmlns:a16="http://schemas.microsoft.com/office/drawing/2014/main" id="{822D556D-9900-E814-5F2F-665CBB3EBE61}"/>
              </a:ext>
            </a:extLst>
          </p:cNvPr>
          <p:cNvPicPr>
            <a:picLocks noChangeAspect="1"/>
          </p:cNvPicPr>
          <p:nvPr/>
        </p:nvPicPr>
        <p:blipFill>
          <a:blip r:embed="rId4"/>
          <a:stretch>
            <a:fillRect/>
          </a:stretch>
        </p:blipFill>
        <p:spPr>
          <a:xfrm>
            <a:off x="838200" y="3219450"/>
            <a:ext cx="2857500" cy="419100"/>
          </a:xfrm>
          <a:prstGeom prst="rect">
            <a:avLst/>
          </a:prstGeom>
        </p:spPr>
      </p:pic>
      <p:pic>
        <p:nvPicPr>
          <p:cNvPr id="11" name="Picture 10">
            <a:extLst>
              <a:ext uri="{FF2B5EF4-FFF2-40B4-BE49-F238E27FC236}">
                <a16:creationId xmlns:a16="http://schemas.microsoft.com/office/drawing/2014/main" id="{8F620371-D4C1-8026-3BEF-D0DE3FF79E6D}"/>
              </a:ext>
            </a:extLst>
          </p:cNvPr>
          <p:cNvPicPr>
            <a:picLocks noChangeAspect="1"/>
          </p:cNvPicPr>
          <p:nvPr/>
        </p:nvPicPr>
        <p:blipFill>
          <a:blip r:embed="rId5"/>
          <a:stretch>
            <a:fillRect/>
          </a:stretch>
        </p:blipFill>
        <p:spPr>
          <a:xfrm>
            <a:off x="4047067" y="3774533"/>
            <a:ext cx="4267200" cy="838200"/>
          </a:xfrm>
          <a:prstGeom prst="rect">
            <a:avLst/>
          </a:prstGeom>
        </p:spPr>
      </p:pic>
      <p:sp>
        <p:nvSpPr>
          <p:cNvPr id="12" name="TextBox 11">
            <a:extLst>
              <a:ext uri="{FF2B5EF4-FFF2-40B4-BE49-F238E27FC236}">
                <a16:creationId xmlns:a16="http://schemas.microsoft.com/office/drawing/2014/main" id="{259B1F98-4053-1238-4558-7A0F167C2A3A}"/>
              </a:ext>
            </a:extLst>
          </p:cNvPr>
          <p:cNvSpPr txBox="1"/>
          <p:nvPr/>
        </p:nvSpPr>
        <p:spPr>
          <a:xfrm>
            <a:off x="973667" y="4008967"/>
            <a:ext cx="2725490" cy="1200329"/>
          </a:xfrm>
          <a:prstGeom prst="rect">
            <a:avLst/>
          </a:prstGeom>
          <a:noFill/>
        </p:spPr>
        <p:txBody>
          <a:bodyPr wrap="none" rtlCol="0">
            <a:spAutoFit/>
          </a:bodyPr>
          <a:lstStyle/>
          <a:p>
            <a:r>
              <a:rPr lang="en-US"/>
              <a:t>Compression factor:</a:t>
            </a:r>
          </a:p>
          <a:p>
            <a:endParaRPr lang="en-US"/>
          </a:p>
          <a:p>
            <a:endParaRPr lang="en-US"/>
          </a:p>
          <a:p>
            <a:r>
              <a:rPr lang="en-US"/>
              <a:t>achieved by encoding as: </a:t>
            </a:r>
          </a:p>
        </p:txBody>
      </p:sp>
      <p:pic>
        <p:nvPicPr>
          <p:cNvPr id="13" name="Picture 12">
            <a:extLst>
              <a:ext uri="{FF2B5EF4-FFF2-40B4-BE49-F238E27FC236}">
                <a16:creationId xmlns:a16="http://schemas.microsoft.com/office/drawing/2014/main" id="{E5DE831C-396E-CE78-09B9-40D1B7CB4850}"/>
              </a:ext>
            </a:extLst>
          </p:cNvPr>
          <p:cNvPicPr>
            <a:picLocks noChangeAspect="1"/>
          </p:cNvPicPr>
          <p:nvPr/>
        </p:nvPicPr>
        <p:blipFill>
          <a:blip r:embed="rId6"/>
          <a:stretch>
            <a:fillRect/>
          </a:stretch>
        </p:blipFill>
        <p:spPr>
          <a:xfrm>
            <a:off x="4047067" y="4745567"/>
            <a:ext cx="5194300" cy="533400"/>
          </a:xfrm>
          <a:prstGeom prst="rect">
            <a:avLst/>
          </a:prstGeom>
        </p:spPr>
      </p:pic>
    </p:spTree>
    <p:extLst>
      <p:ext uri="{BB962C8B-B14F-4D97-AF65-F5344CB8AC3E}">
        <p14:creationId xmlns:p14="http://schemas.microsoft.com/office/powerpoint/2010/main" val="3975989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5E576-A2F4-0A88-73B5-0EEF6B181B09}"/>
              </a:ext>
            </a:extLst>
          </p:cNvPr>
          <p:cNvSpPr>
            <a:spLocks noGrp="1"/>
          </p:cNvSpPr>
          <p:nvPr>
            <p:ph type="title"/>
          </p:nvPr>
        </p:nvSpPr>
        <p:spPr/>
        <p:txBody>
          <a:bodyPr/>
          <a:lstStyle/>
          <a:p>
            <a:r>
              <a:rPr lang="en-US"/>
              <a:t>Pattern discovery and compression algorithm</a:t>
            </a:r>
          </a:p>
        </p:txBody>
      </p:sp>
      <p:sp>
        <p:nvSpPr>
          <p:cNvPr id="3" name="Content Placeholder 2">
            <a:extLst>
              <a:ext uri="{FF2B5EF4-FFF2-40B4-BE49-F238E27FC236}">
                <a16:creationId xmlns:a16="http://schemas.microsoft.com/office/drawing/2014/main" id="{5DDE7DBC-F046-AF40-CC6C-752A0A530597}"/>
              </a:ext>
            </a:extLst>
          </p:cNvPr>
          <p:cNvSpPr>
            <a:spLocks noGrp="1"/>
          </p:cNvSpPr>
          <p:nvPr>
            <p:ph idx="1"/>
          </p:nvPr>
        </p:nvSpPr>
        <p:spPr>
          <a:xfrm>
            <a:off x="838200" y="1825625"/>
            <a:ext cx="5952067" cy="4351338"/>
          </a:xfrm>
        </p:spPr>
        <p:txBody>
          <a:bodyPr/>
          <a:lstStyle/>
          <a:p>
            <a:r>
              <a:rPr lang="en-US"/>
              <a:t>Uses a simple greedy strategy, similar to Forth and SIATECCompress to find MTP occurrence sets with high compression factors (and that optimise other, user-specified heuristics like compactness and coverage, etc.)</a:t>
            </a:r>
          </a:p>
        </p:txBody>
      </p:sp>
      <p:pic>
        <p:nvPicPr>
          <p:cNvPr id="4" name="Picture 3">
            <a:extLst>
              <a:ext uri="{FF2B5EF4-FFF2-40B4-BE49-F238E27FC236}">
                <a16:creationId xmlns:a16="http://schemas.microsoft.com/office/drawing/2014/main" id="{213197D3-5CE3-A45C-8044-4933371D2837}"/>
              </a:ext>
            </a:extLst>
          </p:cNvPr>
          <p:cNvPicPr>
            <a:picLocks noChangeAspect="1"/>
          </p:cNvPicPr>
          <p:nvPr/>
        </p:nvPicPr>
        <p:blipFill>
          <a:blip r:embed="rId2"/>
          <a:stretch>
            <a:fillRect/>
          </a:stretch>
        </p:blipFill>
        <p:spPr>
          <a:xfrm>
            <a:off x="6891866" y="2667842"/>
            <a:ext cx="4548717" cy="1522316"/>
          </a:xfrm>
          <a:prstGeom prst="rect">
            <a:avLst/>
          </a:prstGeom>
        </p:spPr>
      </p:pic>
    </p:spTree>
    <p:extLst>
      <p:ext uri="{BB962C8B-B14F-4D97-AF65-F5344CB8AC3E}">
        <p14:creationId xmlns:p14="http://schemas.microsoft.com/office/powerpoint/2010/main" val="3159818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BAA80-71F4-9F5D-FD9C-7A48E8163BCB}"/>
              </a:ext>
            </a:extLst>
          </p:cNvPr>
          <p:cNvSpPr>
            <a:spLocks noGrp="1"/>
          </p:cNvSpPr>
          <p:nvPr>
            <p:ph type="title"/>
          </p:nvPr>
        </p:nvSpPr>
        <p:spPr>
          <a:xfrm>
            <a:off x="838200" y="365125"/>
            <a:ext cx="10515600" cy="410379"/>
          </a:xfrm>
        </p:spPr>
        <p:txBody>
          <a:bodyPr>
            <a:normAutofit fontScale="90000"/>
          </a:bodyPr>
          <a:lstStyle/>
          <a:p>
            <a:r>
              <a:rPr lang="en-US"/>
              <a:t>Maximal transformed matches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3FAA49F-6535-F98B-71CB-B84C05B985CC}"/>
                  </a:ext>
                </a:extLst>
              </p:cNvPr>
              <p:cNvSpPr>
                <a:spLocks noGrp="1"/>
              </p:cNvSpPr>
              <p:nvPr>
                <p:ph idx="1"/>
              </p:nvPr>
            </p:nvSpPr>
            <p:spPr>
              <a:xfrm>
                <a:off x="838200" y="4173195"/>
                <a:ext cx="10515600" cy="2430161"/>
              </a:xfrm>
            </p:spPr>
            <p:txBody>
              <a:bodyPr>
                <a:normAutofit/>
              </a:bodyPr>
              <a:lstStyle/>
              <a:p>
                <a:r>
                  <a:rPr lang="en-US"/>
                  <a:t>Suppose we have a </a:t>
                </a:r>
                <a:r>
                  <a:rPr lang="en-US" i="1"/>
                  <a:t>query pattern</a:t>
                </a:r>
                <a:r>
                  <a:rPr lang="en-US"/>
                  <a:t>, </a:t>
                </a:r>
                <a:r>
                  <a:rPr lang="en-US" i="1"/>
                  <a:t>Q</a:t>
                </a:r>
                <a:r>
                  <a:rPr lang="en-US"/>
                  <a:t>, and a </a:t>
                </a:r>
                <a:r>
                  <a:rPr lang="en-US" i="1"/>
                  <a:t>dataset</a:t>
                </a:r>
                <a:r>
                  <a:rPr lang="en-US"/>
                  <a:t>, </a:t>
                </a:r>
                <a:r>
                  <a:rPr lang="en-US" i="1"/>
                  <a:t>D</a:t>
                </a:r>
                <a:r>
                  <a:rPr lang="en-US"/>
                  <a:t>, both of which are sets of </a:t>
                </a:r>
                <a:r>
                  <a:rPr lang="en-US" i="1"/>
                  <a:t>k-</a:t>
                </a:r>
                <a:r>
                  <a:rPr lang="en-US"/>
                  <a:t>dimensional points</a:t>
                </a:r>
              </a:p>
              <a:p>
                <a:r>
                  <a:rPr lang="en-US"/>
                  <a:t>We define a </a:t>
                </a:r>
                <a:r>
                  <a:rPr lang="en-US" i="1"/>
                  <a:t>transformation</a:t>
                </a:r>
                <a:r>
                  <a:rPr lang="en-US"/>
                  <a:t> to be a function, </a:t>
                </a:r>
                <a14:m>
                  <m:oMath xmlns:m="http://schemas.openxmlformats.org/officeDocument/2006/math">
                    <m:r>
                      <a:rPr lang="da-DK" b="0" i="1">
                        <a:latin typeface="Cambria Math" panose="02040503050406030204" pitchFamily="18" charset="0"/>
                      </a:rPr>
                      <m:t>𝑓</m:t>
                    </m:r>
                    <m:r>
                      <a:rPr lang="da-DK" b="0" i="1">
                        <a:latin typeface="Cambria Math" panose="02040503050406030204" pitchFamily="18" charset="0"/>
                      </a:rPr>
                      <m:t>:</m:t>
                    </m:r>
                    <m:sSup>
                      <m:sSupPr>
                        <m:ctrlPr>
                          <a:rPr lang="da-DK" b="0" i="1">
                            <a:latin typeface="Cambria Math" panose="02040503050406030204" pitchFamily="18" charset="0"/>
                          </a:rPr>
                        </m:ctrlPr>
                      </m:sSupPr>
                      <m:e>
                        <m:r>
                          <a:rPr lang="da-DK" i="1">
                            <a:latin typeface="Cambria Math" panose="02040503050406030204" pitchFamily="18" charset="0"/>
                            <a:ea typeface="Cambria Math" panose="02040503050406030204" pitchFamily="18" charset="0"/>
                          </a:rPr>
                          <m:t>ℝ</m:t>
                        </m:r>
                      </m:e>
                      <m:sup>
                        <m:r>
                          <a:rPr lang="da-DK" b="0" i="1">
                            <a:latin typeface="Cambria Math" panose="02040503050406030204" pitchFamily="18" charset="0"/>
                          </a:rPr>
                          <m:t>𝑘</m:t>
                        </m:r>
                      </m:sup>
                    </m:sSup>
                    <m:r>
                      <a:rPr lang="da-DK" b="0" i="1">
                        <a:latin typeface="Cambria Math" panose="02040503050406030204" pitchFamily="18" charset="0"/>
                        <a:ea typeface="Cambria Math" panose="02040503050406030204" pitchFamily="18" charset="0"/>
                      </a:rPr>
                      <m:t>→</m:t>
                    </m:r>
                    <m:sSup>
                      <m:sSupPr>
                        <m:ctrlPr>
                          <a:rPr lang="da-DK" i="1">
                            <a:latin typeface="Cambria Math" panose="02040503050406030204" pitchFamily="18" charset="0"/>
                          </a:rPr>
                        </m:ctrlPr>
                      </m:sSupPr>
                      <m:e>
                        <m:r>
                          <a:rPr lang="da-DK" i="1">
                            <a:latin typeface="Cambria Math" panose="02040503050406030204" pitchFamily="18" charset="0"/>
                            <a:ea typeface="Cambria Math" panose="02040503050406030204" pitchFamily="18" charset="0"/>
                          </a:rPr>
                          <m:t>ℝ</m:t>
                        </m:r>
                      </m:e>
                      <m:sup>
                        <m:r>
                          <a:rPr lang="da-DK" i="1">
                            <a:latin typeface="Cambria Math" panose="02040503050406030204" pitchFamily="18" charset="0"/>
                          </a:rPr>
                          <m:t>𝑘</m:t>
                        </m:r>
                      </m:sup>
                    </m:sSup>
                  </m:oMath>
                </a14:m>
                <a:endParaRPr lang="en-US"/>
              </a:p>
              <a:p>
                <a:r>
                  <a:rPr lang="en-US"/>
                  <a:t>The </a:t>
                </a:r>
                <a:r>
                  <a:rPr lang="en-US" i="1"/>
                  <a:t>maximal transformed match</a:t>
                </a:r>
                <a:r>
                  <a:rPr lang="en-US"/>
                  <a:t> (MTM) (or simply maximal match) of </a:t>
                </a:r>
                <a:r>
                  <a:rPr lang="en-US" i="1"/>
                  <a:t>Q</a:t>
                </a:r>
                <a:r>
                  <a:rPr lang="en-US"/>
                  <a:t> in </a:t>
                </a:r>
                <a:r>
                  <a:rPr lang="en-US" i="1"/>
                  <a:t>D</a:t>
                </a:r>
                <a:r>
                  <a:rPr lang="en-US"/>
                  <a:t> for the transformation</a:t>
                </a:r>
                <a:r>
                  <a:rPr lang="en-US" i="1"/>
                  <a:t>, f, </a:t>
                </a:r>
                <a:r>
                  <a:rPr lang="en-US"/>
                  <a:t>is the intersection of </a:t>
                </a:r>
                <a:r>
                  <a:rPr lang="en-US" i="1"/>
                  <a:t>D</a:t>
                </a:r>
                <a:r>
                  <a:rPr lang="en-US"/>
                  <a:t> and </a:t>
                </a:r>
                <a:r>
                  <a:rPr lang="en-US" i="1"/>
                  <a:t>f</a:t>
                </a:r>
                <a:r>
                  <a:rPr lang="en-US"/>
                  <a:t>(</a:t>
                </a:r>
                <a:r>
                  <a:rPr lang="en-US" i="1"/>
                  <a:t>Q</a:t>
                </a:r>
                <a:r>
                  <a:rPr lang="en-US"/>
                  <a:t>)</a:t>
                </a:r>
              </a:p>
              <a:p>
                <a:endParaRPr lang="en-US"/>
              </a:p>
            </p:txBody>
          </p:sp>
        </mc:Choice>
        <mc:Fallback xmlns="">
          <p:sp>
            <p:nvSpPr>
              <p:cNvPr id="3" name="Content Placeholder 2">
                <a:extLst>
                  <a:ext uri="{FF2B5EF4-FFF2-40B4-BE49-F238E27FC236}">
                    <a16:creationId xmlns:a16="http://schemas.microsoft.com/office/drawing/2014/main" id="{33FAA49F-6535-F98B-71CB-B84C05B985CC}"/>
                  </a:ext>
                </a:extLst>
              </p:cNvPr>
              <p:cNvSpPr>
                <a:spLocks noGrp="1" noRot="1" noChangeAspect="1" noMove="1" noResize="1" noEditPoints="1" noAdjustHandles="1" noChangeArrowheads="1" noChangeShapeType="1" noTextEdit="1"/>
              </p:cNvSpPr>
              <p:nvPr>
                <p:ph idx="1"/>
              </p:nvPr>
            </p:nvSpPr>
            <p:spPr>
              <a:xfrm>
                <a:off x="838200" y="4173195"/>
                <a:ext cx="10515600" cy="2430161"/>
              </a:xfrm>
              <a:blipFill>
                <a:blip r:embed="rId2"/>
                <a:stretch>
                  <a:fillRect l="-1086" t="-4167" r="-1809" b="-1042"/>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9ACBDD91-7638-4A37-08BA-7CDACF8B0E64}"/>
              </a:ext>
            </a:extLst>
          </p:cNvPr>
          <p:cNvSpPr/>
          <p:nvPr/>
        </p:nvSpPr>
        <p:spPr>
          <a:xfrm>
            <a:off x="576978" y="1569855"/>
            <a:ext cx="2156307" cy="1956122"/>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81BEC2D-C17D-C81F-788D-091066A145CF}"/>
              </a:ext>
            </a:extLst>
          </p:cNvPr>
          <p:cNvSpPr/>
          <p:nvPr/>
        </p:nvSpPr>
        <p:spPr>
          <a:xfrm>
            <a:off x="936369" y="2515825"/>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C8EB2AB-1234-D240-DD30-AB4DABD9A8A4}"/>
              </a:ext>
            </a:extLst>
          </p:cNvPr>
          <p:cNvSpPr/>
          <p:nvPr/>
        </p:nvSpPr>
        <p:spPr>
          <a:xfrm>
            <a:off x="2220170" y="2907435"/>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5FE77B0-FBBE-9919-2336-D750651EDB0E}"/>
              </a:ext>
            </a:extLst>
          </p:cNvPr>
          <p:cNvSpPr/>
          <p:nvPr/>
        </p:nvSpPr>
        <p:spPr>
          <a:xfrm>
            <a:off x="2056450" y="2194889"/>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B5228EC-93C2-8259-E841-F776BD77D176}"/>
              </a:ext>
            </a:extLst>
          </p:cNvPr>
          <p:cNvSpPr/>
          <p:nvPr/>
        </p:nvSpPr>
        <p:spPr>
          <a:xfrm>
            <a:off x="1375617" y="1847648"/>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3880F1B-1344-5369-79B8-937D485AFE08}"/>
              </a:ext>
            </a:extLst>
          </p:cNvPr>
          <p:cNvSpPr/>
          <p:nvPr/>
        </p:nvSpPr>
        <p:spPr>
          <a:xfrm>
            <a:off x="3023990" y="1038305"/>
            <a:ext cx="8591032" cy="286473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1F87DB0-BF67-F9AA-066D-85BF10BC6D5A}"/>
              </a:ext>
            </a:extLst>
          </p:cNvPr>
          <p:cNvSpPr/>
          <p:nvPr/>
        </p:nvSpPr>
        <p:spPr>
          <a:xfrm>
            <a:off x="3456892" y="2868852"/>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994076A-9AF3-0BB7-F639-E16BED489ED1}"/>
              </a:ext>
            </a:extLst>
          </p:cNvPr>
          <p:cNvSpPr/>
          <p:nvPr/>
        </p:nvSpPr>
        <p:spPr>
          <a:xfrm>
            <a:off x="4740693" y="3260462"/>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DC5DB72-FD8E-EADD-2A5F-C7E497775E78}"/>
              </a:ext>
            </a:extLst>
          </p:cNvPr>
          <p:cNvSpPr/>
          <p:nvPr/>
        </p:nvSpPr>
        <p:spPr>
          <a:xfrm>
            <a:off x="4576972" y="2547916"/>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7D62F21-418A-EAEF-D093-C6767F524726}"/>
              </a:ext>
            </a:extLst>
          </p:cNvPr>
          <p:cNvSpPr/>
          <p:nvPr/>
        </p:nvSpPr>
        <p:spPr>
          <a:xfrm>
            <a:off x="3896140" y="2200675"/>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D9AD4E6-9F6F-E3EA-3846-2503427EB901}"/>
              </a:ext>
            </a:extLst>
          </p:cNvPr>
          <p:cNvSpPr/>
          <p:nvPr/>
        </p:nvSpPr>
        <p:spPr>
          <a:xfrm>
            <a:off x="8080081" y="2547915"/>
            <a:ext cx="179693" cy="17362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E841532-C38A-9876-7A67-24B51D0E3641}"/>
              </a:ext>
            </a:extLst>
          </p:cNvPr>
          <p:cNvSpPr/>
          <p:nvPr/>
        </p:nvSpPr>
        <p:spPr>
          <a:xfrm>
            <a:off x="10866679" y="2149005"/>
            <a:ext cx="179693" cy="18092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E6712B4-7AC1-7E87-6CEC-B017802CCB87}"/>
              </a:ext>
            </a:extLst>
          </p:cNvPr>
          <p:cNvSpPr/>
          <p:nvPr/>
        </p:nvSpPr>
        <p:spPr>
          <a:xfrm>
            <a:off x="9033507" y="3216092"/>
            <a:ext cx="179693" cy="17362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4BA61F85-B0A9-A7C7-36F3-384691BC8CA5}"/>
              </a:ext>
            </a:extLst>
          </p:cNvPr>
          <p:cNvGrpSpPr/>
          <p:nvPr/>
        </p:nvGrpSpPr>
        <p:grpSpPr>
          <a:xfrm flipV="1">
            <a:off x="5613906" y="1462382"/>
            <a:ext cx="1299774" cy="841797"/>
            <a:chOff x="6489542" y="2127109"/>
            <a:chExt cx="1255853" cy="841797"/>
          </a:xfrm>
        </p:grpSpPr>
        <p:sp>
          <p:nvSpPr>
            <p:cNvPr id="20" name="Oval 19">
              <a:extLst>
                <a:ext uri="{FF2B5EF4-FFF2-40B4-BE49-F238E27FC236}">
                  <a16:creationId xmlns:a16="http://schemas.microsoft.com/office/drawing/2014/main" id="{D307F24F-2837-1FAA-0AB4-7C0C9393799A}"/>
                </a:ext>
              </a:extLst>
            </p:cNvPr>
            <p:cNvSpPr/>
            <p:nvPr/>
          </p:nvSpPr>
          <p:spPr>
            <a:xfrm flipV="1">
              <a:off x="6489542" y="2795286"/>
              <a:ext cx="173621" cy="1736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29F6E6C-0353-08AD-B540-E3559D63565C}"/>
                </a:ext>
              </a:extLst>
            </p:cNvPr>
            <p:cNvSpPr/>
            <p:nvPr/>
          </p:nvSpPr>
          <p:spPr>
            <a:xfrm flipV="1">
              <a:off x="7571774" y="2474350"/>
              <a:ext cx="173621" cy="1736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8025264-8D1C-EC31-0F7E-87FBB3EBA3F8}"/>
                </a:ext>
              </a:extLst>
            </p:cNvPr>
            <p:cNvSpPr/>
            <p:nvPr/>
          </p:nvSpPr>
          <p:spPr>
            <a:xfrm flipV="1">
              <a:off x="6913948" y="2127109"/>
              <a:ext cx="173621" cy="1736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818E63AA-3F57-58B2-92F5-BB862E64AA1A}"/>
              </a:ext>
            </a:extLst>
          </p:cNvPr>
          <p:cNvSpPr txBox="1"/>
          <p:nvPr/>
        </p:nvSpPr>
        <p:spPr>
          <a:xfrm>
            <a:off x="3202011" y="1106299"/>
            <a:ext cx="481461" cy="584775"/>
          </a:xfrm>
          <a:prstGeom prst="rect">
            <a:avLst/>
          </a:prstGeom>
          <a:noFill/>
        </p:spPr>
        <p:txBody>
          <a:bodyPr wrap="square" rtlCol="0">
            <a:spAutoFit/>
          </a:bodyPr>
          <a:lstStyle/>
          <a:p>
            <a:r>
              <a:rPr lang="en-US" sz="3200" i="1"/>
              <a:t>D</a:t>
            </a:r>
            <a:endParaRPr lang="en-US" i="1"/>
          </a:p>
        </p:txBody>
      </p:sp>
      <p:sp>
        <p:nvSpPr>
          <p:cNvPr id="25" name="TextBox 24">
            <a:extLst>
              <a:ext uri="{FF2B5EF4-FFF2-40B4-BE49-F238E27FC236}">
                <a16:creationId xmlns:a16="http://schemas.microsoft.com/office/drawing/2014/main" id="{588424C8-43E7-5C12-D3D4-231E7CFC0FD5}"/>
              </a:ext>
            </a:extLst>
          </p:cNvPr>
          <p:cNvSpPr txBox="1"/>
          <p:nvPr/>
        </p:nvSpPr>
        <p:spPr>
          <a:xfrm>
            <a:off x="769514" y="1590894"/>
            <a:ext cx="503028" cy="584775"/>
          </a:xfrm>
          <a:prstGeom prst="rect">
            <a:avLst/>
          </a:prstGeom>
          <a:noFill/>
        </p:spPr>
        <p:txBody>
          <a:bodyPr wrap="square" rtlCol="0">
            <a:spAutoFit/>
          </a:bodyPr>
          <a:lstStyle/>
          <a:p>
            <a:r>
              <a:rPr lang="en-US" sz="3200" i="1"/>
              <a:t>Q</a:t>
            </a:r>
            <a:endParaRPr lang="en-US" i="1"/>
          </a:p>
        </p:txBody>
      </p:sp>
      <p:sp>
        <p:nvSpPr>
          <p:cNvPr id="31" name="Oval 30">
            <a:extLst>
              <a:ext uri="{FF2B5EF4-FFF2-40B4-BE49-F238E27FC236}">
                <a16:creationId xmlns:a16="http://schemas.microsoft.com/office/drawing/2014/main" id="{4C3559C3-E65E-AD5A-F66F-68363DE583E9}"/>
              </a:ext>
            </a:extLst>
          </p:cNvPr>
          <p:cNvSpPr/>
          <p:nvPr/>
        </p:nvSpPr>
        <p:spPr>
          <a:xfrm>
            <a:off x="9752318" y="1738390"/>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3BD6DC2-19EC-7A68-A96B-E2D956BCC392}"/>
              </a:ext>
            </a:extLst>
          </p:cNvPr>
          <p:cNvSpPr/>
          <p:nvPr/>
        </p:nvSpPr>
        <p:spPr>
          <a:xfrm>
            <a:off x="9222403" y="2055118"/>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9D84D36-4DAD-632D-3E34-8D9B3E6B6AB9}"/>
              </a:ext>
            </a:extLst>
          </p:cNvPr>
          <p:cNvSpPr/>
          <p:nvPr/>
        </p:nvSpPr>
        <p:spPr>
          <a:xfrm>
            <a:off x="9544508" y="2404570"/>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0F0F4D3-E8EB-3466-58B6-07EDC9C944D8}"/>
              </a:ext>
            </a:extLst>
          </p:cNvPr>
          <p:cNvSpPr/>
          <p:nvPr/>
        </p:nvSpPr>
        <p:spPr>
          <a:xfrm>
            <a:off x="9137597" y="1354336"/>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270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8087A-7765-4E4D-0E6F-5472DCA476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2DEB11-B65A-54EF-306A-F229FC63101E}"/>
              </a:ext>
            </a:extLst>
          </p:cNvPr>
          <p:cNvSpPr>
            <a:spLocks noGrp="1"/>
          </p:cNvSpPr>
          <p:nvPr>
            <p:ph type="title"/>
          </p:nvPr>
        </p:nvSpPr>
        <p:spPr/>
        <p:txBody>
          <a:bodyPr/>
          <a:lstStyle/>
          <a:p>
            <a:r>
              <a:rPr lang="en-US"/>
              <a:t>Pattern discovery and compression algorithm</a:t>
            </a:r>
          </a:p>
        </p:txBody>
      </p:sp>
      <p:sp>
        <p:nvSpPr>
          <p:cNvPr id="3" name="Content Placeholder 2">
            <a:extLst>
              <a:ext uri="{FF2B5EF4-FFF2-40B4-BE49-F238E27FC236}">
                <a16:creationId xmlns:a16="http://schemas.microsoft.com/office/drawing/2014/main" id="{BA30BB87-B1CD-393C-993A-F518E694E762}"/>
              </a:ext>
            </a:extLst>
          </p:cNvPr>
          <p:cNvSpPr>
            <a:spLocks noGrp="1"/>
          </p:cNvSpPr>
          <p:nvPr>
            <p:ph idx="1"/>
          </p:nvPr>
        </p:nvSpPr>
        <p:spPr>
          <a:xfrm>
            <a:off x="838200" y="1825625"/>
            <a:ext cx="5952067" cy="4667250"/>
          </a:xfrm>
        </p:spPr>
        <p:txBody>
          <a:bodyPr>
            <a:normAutofit fontScale="92500" lnSpcReduction="10000"/>
          </a:bodyPr>
          <a:lstStyle/>
          <a:p>
            <a:r>
              <a:rPr lang="en-US"/>
              <a:t>Line 1 uses a process like the maximal match algorithm to find all the MTPs</a:t>
            </a:r>
          </a:p>
          <a:p>
            <a:r>
              <a:rPr lang="en-US"/>
              <a:t>MTPs are indexed by size in a data structure, SM, which is a direct address table containing |D|+1 slots</a:t>
            </a:r>
          </a:p>
          <a:p>
            <a:pPr lvl="1"/>
            <a:r>
              <a:rPr lang="en-US"/>
              <a:t>s is the sequence of distinct sizes, in increasing order</a:t>
            </a:r>
          </a:p>
          <a:p>
            <a:r>
              <a:rPr lang="en-US"/>
              <a:t>Each slot, SM[i] contains a list of the MTPs of size i, sorted into lexicographical order</a:t>
            </a:r>
          </a:p>
          <a:p>
            <a:r>
              <a:rPr lang="en-US"/>
              <a:t>This puts all the transformations for a given MTP next to each other in such a list</a:t>
            </a:r>
          </a:p>
        </p:txBody>
      </p:sp>
      <p:pic>
        <p:nvPicPr>
          <p:cNvPr id="4" name="Picture 3">
            <a:extLst>
              <a:ext uri="{FF2B5EF4-FFF2-40B4-BE49-F238E27FC236}">
                <a16:creationId xmlns:a16="http://schemas.microsoft.com/office/drawing/2014/main" id="{4145910A-27A6-B56D-C00E-F8B7F4CB0D63}"/>
              </a:ext>
            </a:extLst>
          </p:cNvPr>
          <p:cNvPicPr>
            <a:picLocks noChangeAspect="1"/>
          </p:cNvPicPr>
          <p:nvPr/>
        </p:nvPicPr>
        <p:blipFill>
          <a:blip r:embed="rId2"/>
          <a:stretch>
            <a:fillRect/>
          </a:stretch>
        </p:blipFill>
        <p:spPr>
          <a:xfrm>
            <a:off x="6934199" y="2874434"/>
            <a:ext cx="4548717" cy="1522316"/>
          </a:xfrm>
          <a:prstGeom prst="rect">
            <a:avLst/>
          </a:prstGeom>
        </p:spPr>
      </p:pic>
    </p:spTree>
    <p:extLst>
      <p:ext uri="{BB962C8B-B14F-4D97-AF65-F5344CB8AC3E}">
        <p14:creationId xmlns:p14="http://schemas.microsoft.com/office/powerpoint/2010/main" val="774578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2B47B-5941-9FE4-FBA5-03F208524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D025E-EDA0-53C9-D209-8EDADD2AB912}"/>
              </a:ext>
            </a:extLst>
          </p:cNvPr>
          <p:cNvSpPr>
            <a:spLocks noGrp="1"/>
          </p:cNvSpPr>
          <p:nvPr>
            <p:ph type="title"/>
          </p:nvPr>
        </p:nvSpPr>
        <p:spPr/>
        <p:txBody>
          <a:bodyPr/>
          <a:lstStyle/>
          <a:p>
            <a:r>
              <a:rPr lang="en-US"/>
              <a:t>Pattern discovery and compression algorithm</a:t>
            </a:r>
          </a:p>
        </p:txBody>
      </p:sp>
      <p:sp>
        <p:nvSpPr>
          <p:cNvPr id="3" name="Content Placeholder 2">
            <a:extLst>
              <a:ext uri="{FF2B5EF4-FFF2-40B4-BE49-F238E27FC236}">
                <a16:creationId xmlns:a16="http://schemas.microsoft.com/office/drawing/2014/main" id="{E6A917DA-0F99-1EC9-4446-F26DF2AE0CC5}"/>
              </a:ext>
            </a:extLst>
          </p:cNvPr>
          <p:cNvSpPr>
            <a:spLocks noGrp="1"/>
          </p:cNvSpPr>
          <p:nvPr>
            <p:ph idx="1"/>
          </p:nvPr>
        </p:nvSpPr>
        <p:spPr>
          <a:xfrm>
            <a:off x="838200" y="1825625"/>
            <a:ext cx="5952067" cy="4351338"/>
          </a:xfrm>
        </p:spPr>
        <p:txBody>
          <a:bodyPr>
            <a:normAutofit fontScale="92500" lnSpcReduction="10000"/>
          </a:bodyPr>
          <a:lstStyle/>
          <a:p>
            <a:r>
              <a:rPr lang="en-US"/>
              <a:t>A single pattern can be the MTP for two or more transformations</a:t>
            </a:r>
          </a:p>
          <a:p>
            <a:r>
              <a:rPr lang="en-US"/>
              <a:t>All &lt;f,P&gt; pairs with equal P form a contiguous segment in one of the lists in SM</a:t>
            </a:r>
          </a:p>
          <a:p>
            <a:r>
              <a:rPr lang="en-US"/>
              <a:t>So in line 3, we "merge" such segments to form &lt;P,T&gt; pairs, where T contains all the transformations for which P is maximal</a:t>
            </a:r>
          </a:p>
          <a:p>
            <a:r>
              <a:rPr lang="en-US"/>
              <a:t>These &lt;P,T&gt; pairs are stored in OS, which is indexed in a similar way to SM</a:t>
            </a:r>
          </a:p>
        </p:txBody>
      </p:sp>
      <p:pic>
        <p:nvPicPr>
          <p:cNvPr id="4" name="Picture 3">
            <a:extLst>
              <a:ext uri="{FF2B5EF4-FFF2-40B4-BE49-F238E27FC236}">
                <a16:creationId xmlns:a16="http://schemas.microsoft.com/office/drawing/2014/main" id="{DC69D5B2-583B-640D-8BF7-42529D8F43D0}"/>
              </a:ext>
            </a:extLst>
          </p:cNvPr>
          <p:cNvPicPr>
            <a:picLocks noChangeAspect="1"/>
          </p:cNvPicPr>
          <p:nvPr/>
        </p:nvPicPr>
        <p:blipFill>
          <a:blip r:embed="rId2"/>
          <a:stretch>
            <a:fillRect/>
          </a:stretch>
        </p:blipFill>
        <p:spPr>
          <a:xfrm>
            <a:off x="7213600" y="2849034"/>
            <a:ext cx="4548717" cy="1522316"/>
          </a:xfrm>
          <a:prstGeom prst="rect">
            <a:avLst/>
          </a:prstGeom>
        </p:spPr>
      </p:pic>
    </p:spTree>
    <p:extLst>
      <p:ext uri="{BB962C8B-B14F-4D97-AF65-F5344CB8AC3E}">
        <p14:creationId xmlns:p14="http://schemas.microsoft.com/office/powerpoint/2010/main" val="1625166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41F4D-B8D6-7D54-F10F-F4F7168D21B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2AEC13-4658-1CA4-0739-E3EFDB522851}"/>
              </a:ext>
            </a:extLst>
          </p:cNvPr>
          <p:cNvSpPr>
            <a:spLocks noGrp="1"/>
          </p:cNvSpPr>
          <p:nvPr>
            <p:ph idx="1"/>
          </p:nvPr>
        </p:nvSpPr>
        <p:spPr>
          <a:xfrm>
            <a:off x="838200" y="1825625"/>
            <a:ext cx="5952067" cy="4351338"/>
          </a:xfrm>
        </p:spPr>
        <p:txBody>
          <a:bodyPr>
            <a:normAutofit fontScale="92500" lnSpcReduction="10000"/>
          </a:bodyPr>
          <a:lstStyle/>
          <a:p>
            <a:r>
              <a:rPr lang="en-US"/>
              <a:t>A single pattern can be the MTP for two or more transformations</a:t>
            </a:r>
          </a:p>
          <a:p>
            <a:r>
              <a:rPr lang="en-US"/>
              <a:t>All &lt;f,P&gt; pairs with equal P form a contiguous segment in one of the lists in SM</a:t>
            </a:r>
          </a:p>
          <a:p>
            <a:r>
              <a:rPr lang="en-US"/>
              <a:t>So in line 3, we "merge" such segments to form &lt;P,T&gt; pairs, where T contains all the transformations for which P is maximal</a:t>
            </a:r>
          </a:p>
          <a:p>
            <a:r>
              <a:rPr lang="en-US"/>
              <a:t>These &lt;P,T&gt; pairs are stored in OS, which is indexed in a similar way to SM</a:t>
            </a:r>
          </a:p>
        </p:txBody>
      </p:sp>
      <p:pic>
        <p:nvPicPr>
          <p:cNvPr id="4" name="Picture 3">
            <a:extLst>
              <a:ext uri="{FF2B5EF4-FFF2-40B4-BE49-F238E27FC236}">
                <a16:creationId xmlns:a16="http://schemas.microsoft.com/office/drawing/2014/main" id="{34671FC6-F880-4EF0-82DB-F4C211532B02}"/>
              </a:ext>
            </a:extLst>
          </p:cNvPr>
          <p:cNvPicPr>
            <a:picLocks noChangeAspect="1"/>
          </p:cNvPicPr>
          <p:nvPr/>
        </p:nvPicPr>
        <p:blipFill>
          <a:blip r:embed="rId2"/>
          <a:stretch>
            <a:fillRect/>
          </a:stretch>
        </p:blipFill>
        <p:spPr>
          <a:xfrm>
            <a:off x="7213600" y="2849034"/>
            <a:ext cx="4548717" cy="1522316"/>
          </a:xfrm>
          <a:prstGeom prst="rect">
            <a:avLst/>
          </a:prstGeom>
        </p:spPr>
      </p:pic>
      <p:sp>
        <p:nvSpPr>
          <p:cNvPr id="8" name="Title 1">
            <a:extLst>
              <a:ext uri="{FF2B5EF4-FFF2-40B4-BE49-F238E27FC236}">
                <a16:creationId xmlns:a16="http://schemas.microsoft.com/office/drawing/2014/main" id="{8ECFD374-D580-4B83-B34B-EB2A53168A97}"/>
              </a:ext>
            </a:extLst>
          </p:cNvPr>
          <p:cNvSpPr>
            <a:spLocks noGrp="1"/>
          </p:cNvSpPr>
          <p:nvPr>
            <p:ph type="title"/>
          </p:nvPr>
        </p:nvSpPr>
        <p:spPr/>
        <p:txBody>
          <a:bodyPr/>
          <a:lstStyle/>
          <a:p>
            <a:r>
              <a:rPr lang="en-US"/>
              <a:t>Pattern discovery and compression algorithm</a:t>
            </a:r>
          </a:p>
        </p:txBody>
      </p:sp>
    </p:spTree>
    <p:extLst>
      <p:ext uri="{BB962C8B-B14F-4D97-AF65-F5344CB8AC3E}">
        <p14:creationId xmlns:p14="http://schemas.microsoft.com/office/powerpoint/2010/main" val="3718217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A94F4-A176-D56B-F62F-B64ECB0F2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FF150-32FE-3C43-8FC3-748C0F3761F1}"/>
              </a:ext>
            </a:extLst>
          </p:cNvPr>
          <p:cNvSpPr>
            <a:spLocks noGrp="1"/>
          </p:cNvSpPr>
          <p:nvPr>
            <p:ph type="title"/>
          </p:nvPr>
        </p:nvSpPr>
        <p:spPr/>
        <p:txBody>
          <a:bodyPr/>
          <a:lstStyle/>
          <a:p>
            <a:r>
              <a:rPr lang="en-US"/>
              <a:t>Pattern discovery and compression algorithm</a:t>
            </a:r>
          </a:p>
        </p:txBody>
      </p:sp>
      <p:sp>
        <p:nvSpPr>
          <p:cNvPr id="3" name="Content Placeholder 2">
            <a:extLst>
              <a:ext uri="{FF2B5EF4-FFF2-40B4-BE49-F238E27FC236}">
                <a16:creationId xmlns:a16="http://schemas.microsoft.com/office/drawing/2014/main" id="{922FC3A1-B113-7623-AEB0-76227C8F96BE}"/>
              </a:ext>
            </a:extLst>
          </p:cNvPr>
          <p:cNvSpPr>
            <a:spLocks noGrp="1"/>
          </p:cNvSpPr>
          <p:nvPr>
            <p:ph idx="1"/>
          </p:nvPr>
        </p:nvSpPr>
        <p:spPr>
          <a:xfrm>
            <a:off x="287867" y="1396999"/>
            <a:ext cx="5952067" cy="5350933"/>
          </a:xfrm>
        </p:spPr>
        <p:txBody>
          <a:bodyPr>
            <a:normAutofit lnSpcReduction="10000"/>
          </a:bodyPr>
          <a:lstStyle/>
          <a:p>
            <a:r>
              <a:rPr lang="en-US"/>
              <a:t>If a pattern, Q, is transformable by f, then every subset of Q is also transformable by f</a:t>
            </a:r>
          </a:p>
          <a:p>
            <a:r>
              <a:rPr lang="en-US"/>
              <a:t>For every f that occurs in D, there is exactly one &lt;P,T&gt; pair in OS whose pattern, P, is the MTP of f</a:t>
            </a:r>
          </a:p>
          <a:p>
            <a:r>
              <a:rPr lang="en-US"/>
              <a:t>The occurrence set within D wrt F of an MTP, P, is therefore</a:t>
            </a:r>
          </a:p>
          <a:p>
            <a:endParaRPr lang="en-US"/>
          </a:p>
          <a:p>
            <a:r>
              <a:rPr lang="en-US"/>
              <a:t>=&gt; the OS of P is the union of the transformation sets of the pairs in OS whose patterns contain P</a:t>
            </a:r>
          </a:p>
          <a:p>
            <a:r>
              <a:rPr lang="en-US"/>
              <a:t>Generalization of SIATEC</a:t>
            </a:r>
          </a:p>
        </p:txBody>
      </p:sp>
      <p:pic>
        <p:nvPicPr>
          <p:cNvPr id="4" name="Picture 3">
            <a:extLst>
              <a:ext uri="{FF2B5EF4-FFF2-40B4-BE49-F238E27FC236}">
                <a16:creationId xmlns:a16="http://schemas.microsoft.com/office/drawing/2014/main" id="{378FCA12-080E-2969-D273-93767A06FDBE}"/>
              </a:ext>
            </a:extLst>
          </p:cNvPr>
          <p:cNvPicPr>
            <a:picLocks noChangeAspect="1"/>
          </p:cNvPicPr>
          <p:nvPr/>
        </p:nvPicPr>
        <p:blipFill>
          <a:blip r:embed="rId2"/>
          <a:stretch>
            <a:fillRect/>
          </a:stretch>
        </p:blipFill>
        <p:spPr>
          <a:xfrm>
            <a:off x="7078133" y="1494368"/>
            <a:ext cx="4548717" cy="1522316"/>
          </a:xfrm>
          <a:prstGeom prst="rect">
            <a:avLst/>
          </a:prstGeom>
        </p:spPr>
      </p:pic>
      <p:pic>
        <p:nvPicPr>
          <p:cNvPr id="5" name="Picture 4">
            <a:extLst>
              <a:ext uri="{FF2B5EF4-FFF2-40B4-BE49-F238E27FC236}">
                <a16:creationId xmlns:a16="http://schemas.microsoft.com/office/drawing/2014/main" id="{32C4F9D1-959E-3F24-149F-D2E872C6BC54}"/>
              </a:ext>
            </a:extLst>
          </p:cNvPr>
          <p:cNvPicPr>
            <a:picLocks noChangeAspect="1"/>
          </p:cNvPicPr>
          <p:nvPr/>
        </p:nvPicPr>
        <p:blipFill>
          <a:blip r:embed="rId3"/>
          <a:stretch>
            <a:fillRect/>
          </a:stretch>
        </p:blipFill>
        <p:spPr>
          <a:xfrm>
            <a:off x="397935" y="4429888"/>
            <a:ext cx="5867400" cy="520700"/>
          </a:xfrm>
          <a:prstGeom prst="rect">
            <a:avLst/>
          </a:prstGeom>
        </p:spPr>
      </p:pic>
      <p:pic>
        <p:nvPicPr>
          <p:cNvPr id="6" name="Picture 5">
            <a:extLst>
              <a:ext uri="{FF2B5EF4-FFF2-40B4-BE49-F238E27FC236}">
                <a16:creationId xmlns:a16="http://schemas.microsoft.com/office/drawing/2014/main" id="{0606F859-E69C-C47B-E9A8-15695BF87BEC}"/>
              </a:ext>
            </a:extLst>
          </p:cNvPr>
          <p:cNvPicPr>
            <a:picLocks noChangeAspect="1"/>
          </p:cNvPicPr>
          <p:nvPr/>
        </p:nvPicPr>
        <p:blipFill>
          <a:blip r:embed="rId4"/>
          <a:stretch>
            <a:fillRect/>
          </a:stretch>
        </p:blipFill>
        <p:spPr>
          <a:xfrm>
            <a:off x="6790267" y="3581400"/>
            <a:ext cx="5249607" cy="2738376"/>
          </a:xfrm>
          <a:prstGeom prst="rect">
            <a:avLst/>
          </a:prstGeom>
        </p:spPr>
      </p:pic>
    </p:spTree>
    <p:extLst>
      <p:ext uri="{BB962C8B-B14F-4D97-AF65-F5344CB8AC3E}">
        <p14:creationId xmlns:p14="http://schemas.microsoft.com/office/powerpoint/2010/main" val="3850327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74481-0DA4-8DD4-D52C-A6EA9F50F8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1D4243-E9D0-4F24-D55D-37C7CB78C0ED}"/>
              </a:ext>
            </a:extLst>
          </p:cNvPr>
          <p:cNvSpPr>
            <a:spLocks noGrp="1"/>
          </p:cNvSpPr>
          <p:nvPr>
            <p:ph type="title"/>
          </p:nvPr>
        </p:nvSpPr>
        <p:spPr>
          <a:xfrm>
            <a:off x="838200" y="365126"/>
            <a:ext cx="10515600" cy="718608"/>
          </a:xfrm>
        </p:spPr>
        <p:txBody>
          <a:bodyPr/>
          <a:lstStyle/>
          <a:p>
            <a:r>
              <a:rPr lang="en-US"/>
              <a:t>Pattern discovery and compression algorithm</a:t>
            </a:r>
          </a:p>
        </p:txBody>
      </p:sp>
      <p:sp>
        <p:nvSpPr>
          <p:cNvPr id="3" name="Content Placeholder 2">
            <a:extLst>
              <a:ext uri="{FF2B5EF4-FFF2-40B4-BE49-F238E27FC236}">
                <a16:creationId xmlns:a16="http://schemas.microsoft.com/office/drawing/2014/main" id="{73880571-D2AA-8ED2-6834-43721A303CDC}"/>
              </a:ext>
            </a:extLst>
          </p:cNvPr>
          <p:cNvSpPr>
            <a:spLocks noGrp="1"/>
          </p:cNvSpPr>
          <p:nvPr>
            <p:ph idx="1"/>
          </p:nvPr>
        </p:nvSpPr>
        <p:spPr>
          <a:xfrm>
            <a:off x="287867" y="1690688"/>
            <a:ext cx="5952067" cy="4761442"/>
          </a:xfrm>
        </p:spPr>
        <p:txBody>
          <a:bodyPr>
            <a:normAutofit/>
          </a:bodyPr>
          <a:lstStyle/>
          <a:p>
            <a:r>
              <a:rPr lang="en-US"/>
              <a:t>Then sort OSs into decreasing order of preference (typically, decreasing order of CF)</a:t>
            </a:r>
          </a:p>
          <a:p>
            <a:r>
              <a:rPr lang="en-US"/>
              <a:t>Then use strategy like SIATECCompress to scan down this sorted list and select OSs to make a cover that add length to the encoding that is less than the number of new points covered</a:t>
            </a:r>
          </a:p>
        </p:txBody>
      </p:sp>
      <p:pic>
        <p:nvPicPr>
          <p:cNvPr id="4" name="Picture 3">
            <a:extLst>
              <a:ext uri="{FF2B5EF4-FFF2-40B4-BE49-F238E27FC236}">
                <a16:creationId xmlns:a16="http://schemas.microsoft.com/office/drawing/2014/main" id="{43DA19E4-CB24-A3B0-0F8D-525E0AD98BB7}"/>
              </a:ext>
            </a:extLst>
          </p:cNvPr>
          <p:cNvPicPr>
            <a:picLocks noChangeAspect="1"/>
          </p:cNvPicPr>
          <p:nvPr/>
        </p:nvPicPr>
        <p:blipFill>
          <a:blip r:embed="rId2"/>
          <a:stretch>
            <a:fillRect/>
          </a:stretch>
        </p:blipFill>
        <p:spPr>
          <a:xfrm>
            <a:off x="7086599" y="1323229"/>
            <a:ext cx="4548717" cy="1522316"/>
          </a:xfrm>
          <a:prstGeom prst="rect">
            <a:avLst/>
          </a:prstGeom>
        </p:spPr>
      </p:pic>
      <p:pic>
        <p:nvPicPr>
          <p:cNvPr id="7" name="Picture 6">
            <a:extLst>
              <a:ext uri="{FF2B5EF4-FFF2-40B4-BE49-F238E27FC236}">
                <a16:creationId xmlns:a16="http://schemas.microsoft.com/office/drawing/2014/main" id="{2C0E09FD-5EC3-B087-AF18-9DA3DCF37A45}"/>
              </a:ext>
            </a:extLst>
          </p:cNvPr>
          <p:cNvPicPr>
            <a:picLocks noChangeAspect="1"/>
          </p:cNvPicPr>
          <p:nvPr/>
        </p:nvPicPr>
        <p:blipFill>
          <a:blip r:embed="rId3"/>
          <a:stretch>
            <a:fillRect/>
          </a:stretch>
        </p:blipFill>
        <p:spPr>
          <a:xfrm>
            <a:off x="7232874" y="3085041"/>
            <a:ext cx="4120926" cy="3407833"/>
          </a:xfrm>
          <a:prstGeom prst="rect">
            <a:avLst/>
          </a:prstGeom>
        </p:spPr>
      </p:pic>
    </p:spTree>
    <p:extLst>
      <p:ext uri="{BB962C8B-B14F-4D97-AF65-F5344CB8AC3E}">
        <p14:creationId xmlns:p14="http://schemas.microsoft.com/office/powerpoint/2010/main" val="888495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60633-B669-562A-D203-F809AAA7A831}"/>
              </a:ext>
            </a:extLst>
          </p:cNvPr>
          <p:cNvSpPr>
            <a:spLocks noGrp="1"/>
          </p:cNvSpPr>
          <p:nvPr>
            <p:ph type="title"/>
          </p:nvPr>
        </p:nvSpPr>
        <p:spPr/>
        <p:txBody>
          <a:bodyPr/>
          <a:lstStyle/>
          <a:p>
            <a:r>
              <a:rPr lang="en-US"/>
              <a:t>Example: first 150 notes of Contrapunctus</a:t>
            </a:r>
          </a:p>
        </p:txBody>
      </p:sp>
      <p:pic>
        <p:nvPicPr>
          <p:cNvPr id="4" name="Picture 3">
            <a:extLst>
              <a:ext uri="{FF2B5EF4-FFF2-40B4-BE49-F238E27FC236}">
                <a16:creationId xmlns:a16="http://schemas.microsoft.com/office/drawing/2014/main" id="{B426E528-B8DD-4180-AC8A-6183B524F00E}"/>
              </a:ext>
            </a:extLst>
          </p:cNvPr>
          <p:cNvPicPr>
            <a:picLocks noChangeAspect="1"/>
          </p:cNvPicPr>
          <p:nvPr/>
        </p:nvPicPr>
        <p:blipFill>
          <a:blip r:embed="rId2"/>
          <a:stretch>
            <a:fillRect/>
          </a:stretch>
        </p:blipFill>
        <p:spPr>
          <a:xfrm>
            <a:off x="1020507" y="1490134"/>
            <a:ext cx="9757560" cy="1505561"/>
          </a:xfrm>
          <a:prstGeom prst="rect">
            <a:avLst/>
          </a:prstGeom>
        </p:spPr>
      </p:pic>
      <p:pic>
        <p:nvPicPr>
          <p:cNvPr id="5" name="Picture 4">
            <a:extLst>
              <a:ext uri="{FF2B5EF4-FFF2-40B4-BE49-F238E27FC236}">
                <a16:creationId xmlns:a16="http://schemas.microsoft.com/office/drawing/2014/main" id="{C9EE7D6C-310C-D1E5-196C-C4FA40C0450F}"/>
              </a:ext>
            </a:extLst>
          </p:cNvPr>
          <p:cNvPicPr>
            <a:picLocks noChangeAspect="1"/>
          </p:cNvPicPr>
          <p:nvPr/>
        </p:nvPicPr>
        <p:blipFill>
          <a:blip r:embed="rId3"/>
          <a:stretch>
            <a:fillRect/>
          </a:stretch>
        </p:blipFill>
        <p:spPr>
          <a:xfrm>
            <a:off x="2209800" y="3339896"/>
            <a:ext cx="7772400" cy="2752074"/>
          </a:xfrm>
          <a:prstGeom prst="rect">
            <a:avLst/>
          </a:prstGeom>
        </p:spPr>
      </p:pic>
    </p:spTree>
    <p:extLst>
      <p:ext uri="{BB962C8B-B14F-4D97-AF65-F5344CB8AC3E}">
        <p14:creationId xmlns:p14="http://schemas.microsoft.com/office/powerpoint/2010/main" val="682359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854CF-55E1-4EF9-6133-17FF2F5D636F}"/>
              </a:ext>
            </a:extLst>
          </p:cNvPr>
          <p:cNvSpPr>
            <a:spLocks noGrp="1"/>
          </p:cNvSpPr>
          <p:nvPr>
            <p:ph type="title"/>
          </p:nvPr>
        </p:nvSpPr>
        <p:spPr/>
        <p:txBody>
          <a:bodyPr/>
          <a:lstStyle/>
          <a:p>
            <a:r>
              <a:rPr lang="en-US"/>
              <a:t>John Dowland, "Flow my tears"</a:t>
            </a:r>
          </a:p>
        </p:txBody>
      </p:sp>
      <p:sp>
        <p:nvSpPr>
          <p:cNvPr id="3" name="Content Placeholder 2">
            <a:extLst>
              <a:ext uri="{FF2B5EF4-FFF2-40B4-BE49-F238E27FC236}">
                <a16:creationId xmlns:a16="http://schemas.microsoft.com/office/drawing/2014/main" id="{C934BC74-B17A-0C43-B76F-E3D5E5C5C8A4}"/>
              </a:ext>
            </a:extLst>
          </p:cNvPr>
          <p:cNvSpPr>
            <a:spLocks noGrp="1"/>
          </p:cNvSpPr>
          <p:nvPr>
            <p:ph idx="1"/>
          </p:nvPr>
        </p:nvSpPr>
        <p:spPr>
          <a:xfrm>
            <a:off x="838200" y="5643715"/>
            <a:ext cx="10515600" cy="533247"/>
          </a:xfrm>
        </p:spPr>
        <p:txBody>
          <a:bodyPr/>
          <a:lstStyle/>
          <a:p>
            <a:r>
              <a:rPr lang="en-US"/>
              <a:t>Searching for "falling fourth" motif in 16</a:t>
            </a:r>
            <a:r>
              <a:rPr lang="en-US" baseline="30000"/>
              <a:t>th</a:t>
            </a:r>
            <a:r>
              <a:rPr lang="en-US"/>
              <a:t> century lute music</a:t>
            </a:r>
          </a:p>
          <a:p>
            <a:endParaRPr lang="en-US"/>
          </a:p>
        </p:txBody>
      </p:sp>
      <p:pic>
        <p:nvPicPr>
          <p:cNvPr id="4" name="Picture 3">
            <a:extLst>
              <a:ext uri="{FF2B5EF4-FFF2-40B4-BE49-F238E27FC236}">
                <a16:creationId xmlns:a16="http://schemas.microsoft.com/office/drawing/2014/main" id="{FF3682E5-2390-BE72-2C45-7979FAABF086}"/>
              </a:ext>
            </a:extLst>
          </p:cNvPr>
          <p:cNvPicPr>
            <a:picLocks noChangeAspect="1"/>
          </p:cNvPicPr>
          <p:nvPr/>
        </p:nvPicPr>
        <p:blipFill>
          <a:blip r:embed="rId2"/>
          <a:stretch>
            <a:fillRect/>
          </a:stretch>
        </p:blipFill>
        <p:spPr>
          <a:xfrm>
            <a:off x="5122606" y="1478879"/>
            <a:ext cx="6462252" cy="3900241"/>
          </a:xfrm>
          <a:prstGeom prst="rect">
            <a:avLst/>
          </a:prstGeom>
        </p:spPr>
      </p:pic>
      <p:pic>
        <p:nvPicPr>
          <p:cNvPr id="5" name="Picture 4">
            <a:extLst>
              <a:ext uri="{FF2B5EF4-FFF2-40B4-BE49-F238E27FC236}">
                <a16:creationId xmlns:a16="http://schemas.microsoft.com/office/drawing/2014/main" id="{60845E76-53F5-1302-D507-9AC83D266725}"/>
              </a:ext>
            </a:extLst>
          </p:cNvPr>
          <p:cNvPicPr>
            <a:picLocks noChangeAspect="1"/>
          </p:cNvPicPr>
          <p:nvPr/>
        </p:nvPicPr>
        <p:blipFill>
          <a:blip r:embed="rId3"/>
          <a:stretch>
            <a:fillRect/>
          </a:stretch>
        </p:blipFill>
        <p:spPr>
          <a:xfrm>
            <a:off x="1367708" y="2909550"/>
            <a:ext cx="2712679" cy="1038898"/>
          </a:xfrm>
          <a:prstGeom prst="rect">
            <a:avLst/>
          </a:prstGeom>
        </p:spPr>
      </p:pic>
    </p:spTree>
    <p:extLst>
      <p:ext uri="{BB962C8B-B14F-4D97-AF65-F5344CB8AC3E}">
        <p14:creationId xmlns:p14="http://schemas.microsoft.com/office/powerpoint/2010/main" val="825856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57563-FF32-A455-4AEF-D64CDF0C4261}"/>
              </a:ext>
            </a:extLst>
          </p:cNvPr>
          <p:cNvSpPr>
            <a:spLocks noGrp="1"/>
          </p:cNvSpPr>
          <p:nvPr>
            <p:ph type="title"/>
          </p:nvPr>
        </p:nvSpPr>
        <p:spPr/>
        <p:txBody>
          <a:bodyPr/>
          <a:lstStyle/>
          <a:p>
            <a:r>
              <a:rPr lang="en-US"/>
              <a:t>-minoc 0 (default)</a:t>
            </a:r>
          </a:p>
        </p:txBody>
      </p:sp>
      <p:pic>
        <p:nvPicPr>
          <p:cNvPr id="5" name="Content Placeholder 4">
            <a:extLst>
              <a:ext uri="{FF2B5EF4-FFF2-40B4-BE49-F238E27FC236}">
                <a16:creationId xmlns:a16="http://schemas.microsoft.com/office/drawing/2014/main" id="{B82825C1-6A85-CA4F-D744-7F5ADFBE3094}"/>
              </a:ext>
            </a:extLst>
          </p:cNvPr>
          <p:cNvPicPr>
            <a:picLocks noGrp="1" noChangeAspect="1"/>
          </p:cNvPicPr>
          <p:nvPr>
            <p:ph idx="1"/>
          </p:nvPr>
        </p:nvPicPr>
        <p:blipFill>
          <a:blip r:embed="rId3"/>
          <a:stretch>
            <a:fillRect/>
          </a:stretch>
        </p:blipFill>
        <p:spPr>
          <a:xfrm>
            <a:off x="838200" y="2922350"/>
            <a:ext cx="10515600" cy="2157888"/>
          </a:xfrm>
          <a:prstGeom prst="rect">
            <a:avLst/>
          </a:prstGeom>
        </p:spPr>
      </p:pic>
    </p:spTree>
    <p:extLst>
      <p:ext uri="{BB962C8B-B14F-4D97-AF65-F5344CB8AC3E}">
        <p14:creationId xmlns:p14="http://schemas.microsoft.com/office/powerpoint/2010/main" val="2016991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1E4C4-C215-F77A-3826-E5313CA964E9}"/>
              </a:ext>
            </a:extLst>
          </p:cNvPr>
          <p:cNvSpPr>
            <a:spLocks noGrp="1"/>
          </p:cNvSpPr>
          <p:nvPr>
            <p:ph type="title"/>
          </p:nvPr>
        </p:nvSpPr>
        <p:spPr/>
        <p:txBody>
          <a:bodyPr/>
          <a:lstStyle/>
          <a:p>
            <a:r>
              <a:rPr lang="en-US"/>
              <a:t>-minoc .05</a:t>
            </a:r>
          </a:p>
        </p:txBody>
      </p:sp>
      <p:pic>
        <p:nvPicPr>
          <p:cNvPr id="8" name="Content Placeholder 7">
            <a:extLst>
              <a:ext uri="{FF2B5EF4-FFF2-40B4-BE49-F238E27FC236}">
                <a16:creationId xmlns:a16="http://schemas.microsoft.com/office/drawing/2014/main" id="{FE4DE0C2-7DD5-340A-E4EA-F162D08B2F3C}"/>
              </a:ext>
            </a:extLst>
          </p:cNvPr>
          <p:cNvPicPr>
            <a:picLocks noGrp="1" noChangeAspect="1"/>
          </p:cNvPicPr>
          <p:nvPr>
            <p:ph idx="1"/>
          </p:nvPr>
        </p:nvPicPr>
        <p:blipFill>
          <a:blip r:embed="rId2"/>
          <a:stretch>
            <a:fillRect/>
          </a:stretch>
        </p:blipFill>
        <p:spPr>
          <a:xfrm>
            <a:off x="838200" y="2922350"/>
            <a:ext cx="10515600" cy="2157888"/>
          </a:xfrm>
        </p:spPr>
      </p:pic>
    </p:spTree>
    <p:extLst>
      <p:ext uri="{BB962C8B-B14F-4D97-AF65-F5344CB8AC3E}">
        <p14:creationId xmlns:p14="http://schemas.microsoft.com/office/powerpoint/2010/main" val="3855478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EA4E-9382-1555-A2CB-70CEA179C2FD}"/>
              </a:ext>
            </a:extLst>
          </p:cNvPr>
          <p:cNvSpPr>
            <a:spLocks noGrp="1"/>
          </p:cNvSpPr>
          <p:nvPr>
            <p:ph type="title"/>
          </p:nvPr>
        </p:nvSpPr>
        <p:spPr/>
        <p:txBody>
          <a:bodyPr/>
          <a:lstStyle/>
          <a:p>
            <a:r>
              <a:rPr lang="en-US"/>
              <a:t>-minoc .07</a:t>
            </a:r>
          </a:p>
        </p:txBody>
      </p:sp>
      <p:pic>
        <p:nvPicPr>
          <p:cNvPr id="5" name="Content Placeholder 4">
            <a:extLst>
              <a:ext uri="{FF2B5EF4-FFF2-40B4-BE49-F238E27FC236}">
                <a16:creationId xmlns:a16="http://schemas.microsoft.com/office/drawing/2014/main" id="{B31C8152-7AC7-98BC-5ECD-B131836C630C}"/>
              </a:ext>
            </a:extLst>
          </p:cNvPr>
          <p:cNvPicPr>
            <a:picLocks noGrp="1" noChangeAspect="1"/>
          </p:cNvPicPr>
          <p:nvPr>
            <p:ph idx="1"/>
          </p:nvPr>
        </p:nvPicPr>
        <p:blipFill>
          <a:blip r:embed="rId2"/>
          <a:stretch>
            <a:fillRect/>
          </a:stretch>
        </p:blipFill>
        <p:spPr>
          <a:xfrm>
            <a:off x="838200" y="2922350"/>
            <a:ext cx="10515600" cy="2157888"/>
          </a:xfrm>
        </p:spPr>
      </p:pic>
    </p:spTree>
    <p:extLst>
      <p:ext uri="{BB962C8B-B14F-4D97-AF65-F5344CB8AC3E}">
        <p14:creationId xmlns:p14="http://schemas.microsoft.com/office/powerpoint/2010/main" val="2428838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D4605-2261-86E1-223C-98AB1A4EB6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0A4E47-F616-81B3-F29E-491470EB778B}"/>
              </a:ext>
            </a:extLst>
          </p:cNvPr>
          <p:cNvSpPr>
            <a:spLocks noGrp="1"/>
          </p:cNvSpPr>
          <p:nvPr>
            <p:ph type="title"/>
          </p:nvPr>
        </p:nvSpPr>
        <p:spPr>
          <a:xfrm>
            <a:off x="838200" y="365125"/>
            <a:ext cx="10515600" cy="410379"/>
          </a:xfrm>
        </p:spPr>
        <p:txBody>
          <a:bodyPr>
            <a:normAutofit fontScale="90000"/>
          </a:bodyPr>
          <a:lstStyle/>
          <a:p>
            <a:r>
              <a:rPr lang="en-US"/>
              <a:t>Maximal transformed matches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7BEEA9-EF69-4CF5-1313-67493BE362FA}"/>
                  </a:ext>
                </a:extLst>
              </p:cNvPr>
              <p:cNvSpPr>
                <a:spLocks noGrp="1"/>
              </p:cNvSpPr>
              <p:nvPr>
                <p:ph idx="1"/>
              </p:nvPr>
            </p:nvSpPr>
            <p:spPr>
              <a:xfrm>
                <a:off x="838200" y="4173195"/>
                <a:ext cx="10515600" cy="2430161"/>
              </a:xfrm>
            </p:spPr>
            <p:txBody>
              <a:bodyPr>
                <a:normAutofit/>
              </a:bodyPr>
              <a:lstStyle/>
              <a:p>
                <a:r>
                  <a:rPr lang="en-US"/>
                  <a:t>Suppose we have a </a:t>
                </a:r>
                <a:r>
                  <a:rPr lang="en-US" i="1"/>
                  <a:t>query pattern</a:t>
                </a:r>
                <a:r>
                  <a:rPr lang="en-US"/>
                  <a:t>, </a:t>
                </a:r>
                <a:r>
                  <a:rPr lang="en-US" i="1"/>
                  <a:t>Q</a:t>
                </a:r>
                <a:r>
                  <a:rPr lang="en-US"/>
                  <a:t>, and a </a:t>
                </a:r>
                <a:r>
                  <a:rPr lang="en-US" i="1"/>
                  <a:t>dataset</a:t>
                </a:r>
                <a:r>
                  <a:rPr lang="en-US"/>
                  <a:t>, </a:t>
                </a:r>
                <a:r>
                  <a:rPr lang="en-US" i="1"/>
                  <a:t>D</a:t>
                </a:r>
                <a:r>
                  <a:rPr lang="en-US"/>
                  <a:t>, both of which are sets of </a:t>
                </a:r>
                <a:r>
                  <a:rPr lang="en-US" i="1"/>
                  <a:t>k-</a:t>
                </a:r>
                <a:r>
                  <a:rPr lang="en-US"/>
                  <a:t>dimensional points</a:t>
                </a:r>
              </a:p>
              <a:p>
                <a:r>
                  <a:rPr lang="en-US"/>
                  <a:t>We define a </a:t>
                </a:r>
                <a:r>
                  <a:rPr lang="en-US" i="1"/>
                  <a:t>transformation</a:t>
                </a:r>
                <a:r>
                  <a:rPr lang="en-US"/>
                  <a:t> to be a function, </a:t>
                </a:r>
                <a14:m>
                  <m:oMath xmlns:m="http://schemas.openxmlformats.org/officeDocument/2006/math">
                    <m:r>
                      <a:rPr lang="da-DK" b="0" i="1">
                        <a:latin typeface="Cambria Math" panose="02040503050406030204" pitchFamily="18" charset="0"/>
                      </a:rPr>
                      <m:t>𝑓</m:t>
                    </m:r>
                    <m:r>
                      <a:rPr lang="da-DK" b="0" i="1">
                        <a:latin typeface="Cambria Math" panose="02040503050406030204" pitchFamily="18" charset="0"/>
                      </a:rPr>
                      <m:t>:</m:t>
                    </m:r>
                    <m:sSup>
                      <m:sSupPr>
                        <m:ctrlPr>
                          <a:rPr lang="da-DK" b="0" i="1">
                            <a:latin typeface="Cambria Math" panose="02040503050406030204" pitchFamily="18" charset="0"/>
                          </a:rPr>
                        </m:ctrlPr>
                      </m:sSupPr>
                      <m:e>
                        <m:r>
                          <a:rPr lang="da-DK" i="1">
                            <a:latin typeface="Cambria Math" panose="02040503050406030204" pitchFamily="18" charset="0"/>
                            <a:ea typeface="Cambria Math" panose="02040503050406030204" pitchFamily="18" charset="0"/>
                          </a:rPr>
                          <m:t>ℝ</m:t>
                        </m:r>
                      </m:e>
                      <m:sup>
                        <m:r>
                          <a:rPr lang="da-DK" b="0" i="1">
                            <a:latin typeface="Cambria Math" panose="02040503050406030204" pitchFamily="18" charset="0"/>
                          </a:rPr>
                          <m:t>𝑘</m:t>
                        </m:r>
                      </m:sup>
                    </m:sSup>
                    <m:r>
                      <a:rPr lang="da-DK" b="0" i="1">
                        <a:latin typeface="Cambria Math" panose="02040503050406030204" pitchFamily="18" charset="0"/>
                        <a:ea typeface="Cambria Math" panose="02040503050406030204" pitchFamily="18" charset="0"/>
                      </a:rPr>
                      <m:t>→</m:t>
                    </m:r>
                    <m:sSup>
                      <m:sSupPr>
                        <m:ctrlPr>
                          <a:rPr lang="da-DK" i="1">
                            <a:latin typeface="Cambria Math" panose="02040503050406030204" pitchFamily="18" charset="0"/>
                          </a:rPr>
                        </m:ctrlPr>
                      </m:sSupPr>
                      <m:e>
                        <m:r>
                          <a:rPr lang="da-DK" i="1">
                            <a:latin typeface="Cambria Math" panose="02040503050406030204" pitchFamily="18" charset="0"/>
                            <a:ea typeface="Cambria Math" panose="02040503050406030204" pitchFamily="18" charset="0"/>
                          </a:rPr>
                          <m:t>ℝ</m:t>
                        </m:r>
                      </m:e>
                      <m:sup>
                        <m:r>
                          <a:rPr lang="da-DK" i="1">
                            <a:latin typeface="Cambria Math" panose="02040503050406030204" pitchFamily="18" charset="0"/>
                          </a:rPr>
                          <m:t>𝑘</m:t>
                        </m:r>
                      </m:sup>
                    </m:sSup>
                  </m:oMath>
                </a14:m>
                <a:endParaRPr lang="en-US"/>
              </a:p>
              <a:p>
                <a:r>
                  <a:rPr lang="en-US"/>
                  <a:t>The </a:t>
                </a:r>
                <a:r>
                  <a:rPr lang="en-US" i="1"/>
                  <a:t>maximal transformed match</a:t>
                </a:r>
                <a:r>
                  <a:rPr lang="en-US"/>
                  <a:t> (MTM) (or simply maximal match) of </a:t>
                </a:r>
                <a:r>
                  <a:rPr lang="en-US" i="1"/>
                  <a:t>Q</a:t>
                </a:r>
                <a:r>
                  <a:rPr lang="en-US"/>
                  <a:t> in </a:t>
                </a:r>
                <a:r>
                  <a:rPr lang="en-US" i="1"/>
                  <a:t>D</a:t>
                </a:r>
                <a:r>
                  <a:rPr lang="en-US"/>
                  <a:t> for the transformation</a:t>
                </a:r>
                <a:r>
                  <a:rPr lang="en-US" i="1"/>
                  <a:t>, f, </a:t>
                </a:r>
                <a:r>
                  <a:rPr lang="en-US"/>
                  <a:t>is the intersection of </a:t>
                </a:r>
                <a:r>
                  <a:rPr lang="en-US" i="1"/>
                  <a:t>D</a:t>
                </a:r>
                <a:r>
                  <a:rPr lang="en-US"/>
                  <a:t> and </a:t>
                </a:r>
                <a:r>
                  <a:rPr lang="en-US" i="1"/>
                  <a:t>f</a:t>
                </a:r>
                <a:r>
                  <a:rPr lang="en-US"/>
                  <a:t>(</a:t>
                </a:r>
                <a:r>
                  <a:rPr lang="en-US" i="1"/>
                  <a:t>Q</a:t>
                </a:r>
                <a:r>
                  <a:rPr lang="en-US"/>
                  <a:t>)</a:t>
                </a:r>
              </a:p>
              <a:p>
                <a:endParaRPr lang="en-US"/>
              </a:p>
            </p:txBody>
          </p:sp>
        </mc:Choice>
        <mc:Fallback xmlns="">
          <p:sp>
            <p:nvSpPr>
              <p:cNvPr id="3" name="Content Placeholder 2">
                <a:extLst>
                  <a:ext uri="{FF2B5EF4-FFF2-40B4-BE49-F238E27FC236}">
                    <a16:creationId xmlns:a16="http://schemas.microsoft.com/office/drawing/2014/main" id="{33FAA49F-6535-F98B-71CB-B84C05B985CC}"/>
                  </a:ext>
                </a:extLst>
              </p:cNvPr>
              <p:cNvSpPr>
                <a:spLocks noGrp="1" noRot="1" noChangeAspect="1" noMove="1" noResize="1" noEditPoints="1" noAdjustHandles="1" noChangeArrowheads="1" noChangeShapeType="1" noTextEdit="1"/>
              </p:cNvSpPr>
              <p:nvPr>
                <p:ph idx="1"/>
              </p:nvPr>
            </p:nvSpPr>
            <p:spPr>
              <a:xfrm>
                <a:off x="838200" y="4173195"/>
                <a:ext cx="10515600" cy="2430161"/>
              </a:xfrm>
              <a:blipFill>
                <a:blip r:embed="rId2"/>
                <a:stretch>
                  <a:fillRect l="-1086" t="-4167" r="-1809" b="-1042"/>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5A79B721-9729-5948-785D-E6899216EA3B}"/>
              </a:ext>
            </a:extLst>
          </p:cNvPr>
          <p:cNvSpPr/>
          <p:nvPr/>
        </p:nvSpPr>
        <p:spPr>
          <a:xfrm>
            <a:off x="576978" y="1569855"/>
            <a:ext cx="2156307" cy="1956122"/>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3E3664D-08A0-D1C7-8485-2ED31E3F1FDD}"/>
              </a:ext>
            </a:extLst>
          </p:cNvPr>
          <p:cNvSpPr/>
          <p:nvPr/>
        </p:nvSpPr>
        <p:spPr>
          <a:xfrm>
            <a:off x="936369" y="2515825"/>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2FE0580-F38E-8C19-D9EB-DAF9A031BD44}"/>
              </a:ext>
            </a:extLst>
          </p:cNvPr>
          <p:cNvSpPr/>
          <p:nvPr/>
        </p:nvSpPr>
        <p:spPr>
          <a:xfrm>
            <a:off x="2220170" y="2907435"/>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7EE316D-B922-4F1D-4993-4F42F59C0592}"/>
              </a:ext>
            </a:extLst>
          </p:cNvPr>
          <p:cNvSpPr/>
          <p:nvPr/>
        </p:nvSpPr>
        <p:spPr>
          <a:xfrm>
            <a:off x="2056450" y="2194889"/>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FEF764F-A1B7-F810-8037-CB0B990E1023}"/>
              </a:ext>
            </a:extLst>
          </p:cNvPr>
          <p:cNvSpPr/>
          <p:nvPr/>
        </p:nvSpPr>
        <p:spPr>
          <a:xfrm>
            <a:off x="1375617" y="1847648"/>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10B31-4888-7D72-1ED5-5D94297EB350}"/>
              </a:ext>
            </a:extLst>
          </p:cNvPr>
          <p:cNvSpPr/>
          <p:nvPr/>
        </p:nvSpPr>
        <p:spPr>
          <a:xfrm>
            <a:off x="3023990" y="1038305"/>
            <a:ext cx="8591032" cy="286473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E8D14E08-CD16-5995-1747-F627B80B7503}"/>
              </a:ext>
            </a:extLst>
          </p:cNvPr>
          <p:cNvSpPr/>
          <p:nvPr/>
        </p:nvSpPr>
        <p:spPr>
          <a:xfrm>
            <a:off x="3294183" y="2130559"/>
            <a:ext cx="1736301" cy="1437785"/>
          </a:xfrm>
          <a:prstGeom prst="roundRect">
            <a:avLst/>
          </a:prstGeom>
          <a:solidFill>
            <a:schemeClr val="accent1">
              <a:alpha val="4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C1B54CF-7AF7-5DF2-E88D-6418FB8983AA}"/>
              </a:ext>
            </a:extLst>
          </p:cNvPr>
          <p:cNvSpPr/>
          <p:nvPr/>
        </p:nvSpPr>
        <p:spPr>
          <a:xfrm>
            <a:off x="3456892" y="2868852"/>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45D451D-12F3-C019-96A4-5E77C9840D9C}"/>
              </a:ext>
            </a:extLst>
          </p:cNvPr>
          <p:cNvSpPr/>
          <p:nvPr/>
        </p:nvSpPr>
        <p:spPr>
          <a:xfrm>
            <a:off x="4740693" y="3260462"/>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32C5DE8-F81F-DCAB-5B34-A30F3DA7C62E}"/>
              </a:ext>
            </a:extLst>
          </p:cNvPr>
          <p:cNvSpPr/>
          <p:nvPr/>
        </p:nvSpPr>
        <p:spPr>
          <a:xfrm>
            <a:off x="4576972" y="2547916"/>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E807FD4-86C5-5DFB-7806-5393183B56E3}"/>
              </a:ext>
            </a:extLst>
          </p:cNvPr>
          <p:cNvSpPr/>
          <p:nvPr/>
        </p:nvSpPr>
        <p:spPr>
          <a:xfrm>
            <a:off x="3896140" y="2200675"/>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20D8117-2DD6-0B0B-8B81-1300B6E7FEFE}"/>
              </a:ext>
            </a:extLst>
          </p:cNvPr>
          <p:cNvSpPr/>
          <p:nvPr/>
        </p:nvSpPr>
        <p:spPr>
          <a:xfrm>
            <a:off x="8080081" y="2547915"/>
            <a:ext cx="179693" cy="17362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94D3FBE-5B50-1A8C-BB8F-1E9D3008E0C6}"/>
              </a:ext>
            </a:extLst>
          </p:cNvPr>
          <p:cNvSpPr/>
          <p:nvPr/>
        </p:nvSpPr>
        <p:spPr>
          <a:xfrm>
            <a:off x="10866679" y="2149005"/>
            <a:ext cx="179693" cy="18092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748D470-CF98-51CF-0457-17D35CB6CCB0}"/>
              </a:ext>
            </a:extLst>
          </p:cNvPr>
          <p:cNvSpPr/>
          <p:nvPr/>
        </p:nvSpPr>
        <p:spPr>
          <a:xfrm>
            <a:off x="9033507" y="3216092"/>
            <a:ext cx="179693" cy="17362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4DC114C-1B94-30C6-50B2-81102AB1360C}"/>
              </a:ext>
            </a:extLst>
          </p:cNvPr>
          <p:cNvGrpSpPr/>
          <p:nvPr/>
        </p:nvGrpSpPr>
        <p:grpSpPr>
          <a:xfrm flipV="1">
            <a:off x="5613906" y="1462382"/>
            <a:ext cx="1299774" cy="841797"/>
            <a:chOff x="6489542" y="2127109"/>
            <a:chExt cx="1255853" cy="841797"/>
          </a:xfrm>
        </p:grpSpPr>
        <p:sp>
          <p:nvSpPr>
            <p:cNvPr id="20" name="Oval 19">
              <a:extLst>
                <a:ext uri="{FF2B5EF4-FFF2-40B4-BE49-F238E27FC236}">
                  <a16:creationId xmlns:a16="http://schemas.microsoft.com/office/drawing/2014/main" id="{8F97566E-ACAF-68B5-CCF5-70408C581812}"/>
                </a:ext>
              </a:extLst>
            </p:cNvPr>
            <p:cNvSpPr/>
            <p:nvPr/>
          </p:nvSpPr>
          <p:spPr>
            <a:xfrm flipV="1">
              <a:off x="6489542" y="2795286"/>
              <a:ext cx="173621" cy="1736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184EBCF-E15E-1638-59A1-AC898E150953}"/>
                </a:ext>
              </a:extLst>
            </p:cNvPr>
            <p:cNvSpPr/>
            <p:nvPr/>
          </p:nvSpPr>
          <p:spPr>
            <a:xfrm flipV="1">
              <a:off x="7571774" y="2474350"/>
              <a:ext cx="173621" cy="1736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1D414D7-DE9B-A74B-61D0-B23E7A90673B}"/>
                </a:ext>
              </a:extLst>
            </p:cNvPr>
            <p:cNvSpPr/>
            <p:nvPr/>
          </p:nvSpPr>
          <p:spPr>
            <a:xfrm flipV="1">
              <a:off x="6913948" y="2127109"/>
              <a:ext cx="173621" cy="1736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250427C8-6F00-288A-37CC-8E8BEB2E225D}"/>
              </a:ext>
            </a:extLst>
          </p:cNvPr>
          <p:cNvSpPr txBox="1"/>
          <p:nvPr/>
        </p:nvSpPr>
        <p:spPr>
          <a:xfrm>
            <a:off x="3202011" y="1106299"/>
            <a:ext cx="481461" cy="584775"/>
          </a:xfrm>
          <a:prstGeom prst="rect">
            <a:avLst/>
          </a:prstGeom>
          <a:noFill/>
        </p:spPr>
        <p:txBody>
          <a:bodyPr wrap="square" rtlCol="0">
            <a:spAutoFit/>
          </a:bodyPr>
          <a:lstStyle/>
          <a:p>
            <a:r>
              <a:rPr lang="en-US" sz="3200" i="1"/>
              <a:t>D</a:t>
            </a:r>
            <a:endParaRPr lang="en-US" i="1"/>
          </a:p>
        </p:txBody>
      </p:sp>
      <p:sp>
        <p:nvSpPr>
          <p:cNvPr id="25" name="TextBox 24">
            <a:extLst>
              <a:ext uri="{FF2B5EF4-FFF2-40B4-BE49-F238E27FC236}">
                <a16:creationId xmlns:a16="http://schemas.microsoft.com/office/drawing/2014/main" id="{2658A035-81F1-FE95-9571-46A78026979B}"/>
              </a:ext>
            </a:extLst>
          </p:cNvPr>
          <p:cNvSpPr txBox="1"/>
          <p:nvPr/>
        </p:nvSpPr>
        <p:spPr>
          <a:xfrm>
            <a:off x="769514" y="1590894"/>
            <a:ext cx="503028" cy="584775"/>
          </a:xfrm>
          <a:prstGeom prst="rect">
            <a:avLst/>
          </a:prstGeom>
          <a:noFill/>
        </p:spPr>
        <p:txBody>
          <a:bodyPr wrap="square" rtlCol="0">
            <a:spAutoFit/>
          </a:bodyPr>
          <a:lstStyle/>
          <a:p>
            <a:r>
              <a:rPr lang="en-US" sz="3200" i="1"/>
              <a:t>Q</a:t>
            </a:r>
            <a:endParaRPr lang="en-US" i="1"/>
          </a:p>
        </p:txBody>
      </p:sp>
      <p:sp>
        <p:nvSpPr>
          <p:cNvPr id="31" name="Oval 30">
            <a:extLst>
              <a:ext uri="{FF2B5EF4-FFF2-40B4-BE49-F238E27FC236}">
                <a16:creationId xmlns:a16="http://schemas.microsoft.com/office/drawing/2014/main" id="{D2BBC694-695B-532C-801C-195203A87F7B}"/>
              </a:ext>
            </a:extLst>
          </p:cNvPr>
          <p:cNvSpPr/>
          <p:nvPr/>
        </p:nvSpPr>
        <p:spPr>
          <a:xfrm>
            <a:off x="9752318" y="1738390"/>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0D04E30-0930-E4E3-2B41-A30259F07166}"/>
              </a:ext>
            </a:extLst>
          </p:cNvPr>
          <p:cNvSpPr/>
          <p:nvPr/>
        </p:nvSpPr>
        <p:spPr>
          <a:xfrm>
            <a:off x="9222403" y="2055118"/>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F3A53D2-D73D-4CDF-D859-56E8FA59CE84}"/>
              </a:ext>
            </a:extLst>
          </p:cNvPr>
          <p:cNvSpPr/>
          <p:nvPr/>
        </p:nvSpPr>
        <p:spPr>
          <a:xfrm>
            <a:off x="9544508" y="2404570"/>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20448C2-8D25-8DC3-D739-9F14F5E7F9FA}"/>
              </a:ext>
            </a:extLst>
          </p:cNvPr>
          <p:cNvSpPr/>
          <p:nvPr/>
        </p:nvSpPr>
        <p:spPr>
          <a:xfrm>
            <a:off x="9137597" y="1354336"/>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88F3A7C2-22F7-AA45-A296-BFF3A1EB0EA6}"/>
              </a:ext>
            </a:extLst>
          </p:cNvPr>
          <p:cNvCxnSpPr>
            <a:cxnSpLocks/>
          </p:cNvCxnSpPr>
          <p:nvPr/>
        </p:nvCxnSpPr>
        <p:spPr>
          <a:xfrm>
            <a:off x="1182848" y="2634143"/>
            <a:ext cx="2223082" cy="2936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8953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5A35-6D2D-0845-E591-7999D3AE4EFC}"/>
              </a:ext>
            </a:extLst>
          </p:cNvPr>
          <p:cNvSpPr>
            <a:spLocks noGrp="1"/>
          </p:cNvSpPr>
          <p:nvPr>
            <p:ph type="title"/>
          </p:nvPr>
        </p:nvSpPr>
        <p:spPr/>
        <p:txBody>
          <a:bodyPr/>
          <a:lstStyle/>
          <a:p>
            <a:r>
              <a:rPr lang="en-US"/>
              <a:t>-minoc .08</a:t>
            </a:r>
          </a:p>
        </p:txBody>
      </p:sp>
      <p:pic>
        <p:nvPicPr>
          <p:cNvPr id="5" name="Content Placeholder 4">
            <a:extLst>
              <a:ext uri="{FF2B5EF4-FFF2-40B4-BE49-F238E27FC236}">
                <a16:creationId xmlns:a16="http://schemas.microsoft.com/office/drawing/2014/main" id="{9B0833EF-68F2-3EB5-9CAF-C02A676CBBB8}"/>
              </a:ext>
            </a:extLst>
          </p:cNvPr>
          <p:cNvPicPr>
            <a:picLocks noGrp="1" noChangeAspect="1"/>
          </p:cNvPicPr>
          <p:nvPr>
            <p:ph idx="1"/>
          </p:nvPr>
        </p:nvPicPr>
        <p:blipFill>
          <a:blip r:embed="rId2"/>
          <a:stretch>
            <a:fillRect/>
          </a:stretch>
        </p:blipFill>
        <p:spPr>
          <a:xfrm>
            <a:off x="838200" y="2922350"/>
            <a:ext cx="10515600" cy="2157888"/>
          </a:xfrm>
        </p:spPr>
      </p:pic>
    </p:spTree>
    <p:extLst>
      <p:ext uri="{BB962C8B-B14F-4D97-AF65-F5344CB8AC3E}">
        <p14:creationId xmlns:p14="http://schemas.microsoft.com/office/powerpoint/2010/main" val="4202780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57EEE-2D88-8295-67BD-5C21AB5088A2}"/>
              </a:ext>
            </a:extLst>
          </p:cNvPr>
          <p:cNvSpPr>
            <a:spLocks noGrp="1"/>
          </p:cNvSpPr>
          <p:nvPr>
            <p:ph type="title"/>
          </p:nvPr>
        </p:nvSpPr>
        <p:spPr/>
        <p:txBody>
          <a:bodyPr/>
          <a:lstStyle/>
          <a:p>
            <a:r>
              <a:rPr lang="en-US"/>
              <a:t>-minoc .09</a:t>
            </a:r>
          </a:p>
        </p:txBody>
      </p:sp>
      <p:pic>
        <p:nvPicPr>
          <p:cNvPr id="5" name="Content Placeholder 4">
            <a:extLst>
              <a:ext uri="{FF2B5EF4-FFF2-40B4-BE49-F238E27FC236}">
                <a16:creationId xmlns:a16="http://schemas.microsoft.com/office/drawing/2014/main" id="{09EE8541-FE3C-D78C-E154-76935427D7C6}"/>
              </a:ext>
            </a:extLst>
          </p:cNvPr>
          <p:cNvPicPr>
            <a:picLocks noGrp="1" noChangeAspect="1"/>
          </p:cNvPicPr>
          <p:nvPr>
            <p:ph idx="1"/>
          </p:nvPr>
        </p:nvPicPr>
        <p:blipFill>
          <a:blip r:embed="rId2"/>
          <a:stretch>
            <a:fillRect/>
          </a:stretch>
        </p:blipFill>
        <p:spPr>
          <a:xfrm>
            <a:off x="838200" y="2922350"/>
            <a:ext cx="10515600" cy="2157888"/>
          </a:xfrm>
        </p:spPr>
      </p:pic>
    </p:spTree>
    <p:extLst>
      <p:ext uri="{BB962C8B-B14F-4D97-AF65-F5344CB8AC3E}">
        <p14:creationId xmlns:p14="http://schemas.microsoft.com/office/powerpoint/2010/main" val="175115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E6632-D97E-4629-F12B-F56213BDE8DD}"/>
              </a:ext>
            </a:extLst>
          </p:cNvPr>
          <p:cNvSpPr>
            <a:spLocks noGrp="1"/>
          </p:cNvSpPr>
          <p:nvPr>
            <p:ph type="title"/>
          </p:nvPr>
        </p:nvSpPr>
        <p:spPr/>
        <p:txBody>
          <a:bodyPr/>
          <a:lstStyle/>
          <a:p>
            <a:r>
              <a:rPr lang="en-US"/>
              <a:t>-minoc .1</a:t>
            </a:r>
          </a:p>
        </p:txBody>
      </p:sp>
      <p:pic>
        <p:nvPicPr>
          <p:cNvPr id="5" name="Content Placeholder 4">
            <a:extLst>
              <a:ext uri="{FF2B5EF4-FFF2-40B4-BE49-F238E27FC236}">
                <a16:creationId xmlns:a16="http://schemas.microsoft.com/office/drawing/2014/main" id="{F6C093DE-0A40-A2F3-8B09-0E8834C35000}"/>
              </a:ext>
            </a:extLst>
          </p:cNvPr>
          <p:cNvPicPr>
            <a:picLocks noGrp="1" noChangeAspect="1"/>
          </p:cNvPicPr>
          <p:nvPr>
            <p:ph idx="1"/>
          </p:nvPr>
        </p:nvPicPr>
        <p:blipFill>
          <a:blip r:embed="rId2"/>
          <a:stretch>
            <a:fillRect/>
          </a:stretch>
        </p:blipFill>
        <p:spPr>
          <a:xfrm>
            <a:off x="838200" y="2922350"/>
            <a:ext cx="10515600" cy="2157888"/>
          </a:xfrm>
        </p:spPr>
      </p:pic>
    </p:spTree>
    <p:extLst>
      <p:ext uri="{BB962C8B-B14F-4D97-AF65-F5344CB8AC3E}">
        <p14:creationId xmlns:p14="http://schemas.microsoft.com/office/powerpoint/2010/main" val="2185188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0FB1-F9E7-09E5-E43B-5F5D5FDD8F00}"/>
              </a:ext>
            </a:extLst>
          </p:cNvPr>
          <p:cNvSpPr>
            <a:spLocks noGrp="1"/>
          </p:cNvSpPr>
          <p:nvPr>
            <p:ph type="title"/>
          </p:nvPr>
        </p:nvSpPr>
        <p:spPr/>
        <p:txBody>
          <a:bodyPr/>
          <a:lstStyle/>
          <a:p>
            <a:r>
              <a:rPr lang="en-US"/>
              <a:t>-minoc .15</a:t>
            </a:r>
          </a:p>
        </p:txBody>
      </p:sp>
      <p:pic>
        <p:nvPicPr>
          <p:cNvPr id="5" name="Content Placeholder 4">
            <a:extLst>
              <a:ext uri="{FF2B5EF4-FFF2-40B4-BE49-F238E27FC236}">
                <a16:creationId xmlns:a16="http://schemas.microsoft.com/office/drawing/2014/main" id="{5672637F-B96B-2138-2074-52A57802B5EA}"/>
              </a:ext>
            </a:extLst>
          </p:cNvPr>
          <p:cNvPicPr>
            <a:picLocks noGrp="1" noChangeAspect="1"/>
          </p:cNvPicPr>
          <p:nvPr>
            <p:ph idx="1"/>
          </p:nvPr>
        </p:nvPicPr>
        <p:blipFill>
          <a:blip r:embed="rId2"/>
          <a:stretch>
            <a:fillRect/>
          </a:stretch>
        </p:blipFill>
        <p:spPr>
          <a:xfrm>
            <a:off x="838200" y="2922350"/>
            <a:ext cx="10515600" cy="2157888"/>
          </a:xfrm>
        </p:spPr>
      </p:pic>
    </p:spTree>
    <p:extLst>
      <p:ext uri="{BB962C8B-B14F-4D97-AF65-F5344CB8AC3E}">
        <p14:creationId xmlns:p14="http://schemas.microsoft.com/office/powerpoint/2010/main" val="17531986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D5C15-6EE0-7330-4322-1FB326715824}"/>
              </a:ext>
            </a:extLst>
          </p:cNvPr>
          <p:cNvSpPr>
            <a:spLocks noGrp="1"/>
          </p:cNvSpPr>
          <p:nvPr>
            <p:ph type="title"/>
          </p:nvPr>
        </p:nvSpPr>
        <p:spPr/>
        <p:txBody>
          <a:bodyPr/>
          <a:lstStyle/>
          <a:p>
            <a:r>
              <a:rPr lang="en-US"/>
              <a:t>-minoc .2</a:t>
            </a:r>
          </a:p>
        </p:txBody>
      </p:sp>
      <p:pic>
        <p:nvPicPr>
          <p:cNvPr id="5" name="Content Placeholder 4">
            <a:extLst>
              <a:ext uri="{FF2B5EF4-FFF2-40B4-BE49-F238E27FC236}">
                <a16:creationId xmlns:a16="http://schemas.microsoft.com/office/drawing/2014/main" id="{34499E8B-D03C-AA15-A18B-0CEA078C56C6}"/>
              </a:ext>
            </a:extLst>
          </p:cNvPr>
          <p:cNvPicPr>
            <a:picLocks noGrp="1" noChangeAspect="1"/>
          </p:cNvPicPr>
          <p:nvPr>
            <p:ph idx="1"/>
          </p:nvPr>
        </p:nvPicPr>
        <p:blipFill>
          <a:blip r:embed="rId2"/>
          <a:stretch>
            <a:fillRect/>
          </a:stretch>
        </p:blipFill>
        <p:spPr>
          <a:xfrm>
            <a:off x="838200" y="2922350"/>
            <a:ext cx="10515600" cy="2157888"/>
          </a:xfrm>
        </p:spPr>
      </p:pic>
    </p:spTree>
    <p:extLst>
      <p:ext uri="{BB962C8B-B14F-4D97-AF65-F5344CB8AC3E}">
        <p14:creationId xmlns:p14="http://schemas.microsoft.com/office/powerpoint/2010/main" val="585612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DFB1-E25E-147A-1D95-0B0DDEA18A49}"/>
              </a:ext>
            </a:extLst>
          </p:cNvPr>
          <p:cNvSpPr>
            <a:spLocks noGrp="1"/>
          </p:cNvSpPr>
          <p:nvPr>
            <p:ph type="title"/>
          </p:nvPr>
        </p:nvSpPr>
        <p:spPr/>
        <p:txBody>
          <a:bodyPr/>
          <a:lstStyle/>
          <a:p>
            <a:r>
              <a:rPr lang="en-US"/>
              <a:t>-minoc .3</a:t>
            </a:r>
          </a:p>
        </p:txBody>
      </p:sp>
      <p:pic>
        <p:nvPicPr>
          <p:cNvPr id="5" name="Content Placeholder 4">
            <a:extLst>
              <a:ext uri="{FF2B5EF4-FFF2-40B4-BE49-F238E27FC236}">
                <a16:creationId xmlns:a16="http://schemas.microsoft.com/office/drawing/2014/main" id="{C80DBE7E-9037-ED5F-EC0E-2047FC30B425}"/>
              </a:ext>
            </a:extLst>
          </p:cNvPr>
          <p:cNvPicPr>
            <a:picLocks noGrp="1" noChangeAspect="1"/>
          </p:cNvPicPr>
          <p:nvPr>
            <p:ph idx="1"/>
          </p:nvPr>
        </p:nvPicPr>
        <p:blipFill>
          <a:blip r:embed="rId2"/>
          <a:stretch>
            <a:fillRect/>
          </a:stretch>
        </p:blipFill>
        <p:spPr>
          <a:xfrm>
            <a:off x="838200" y="2922350"/>
            <a:ext cx="10515600" cy="2157888"/>
          </a:xfrm>
        </p:spPr>
      </p:pic>
    </p:spTree>
    <p:extLst>
      <p:ext uri="{BB962C8B-B14F-4D97-AF65-F5344CB8AC3E}">
        <p14:creationId xmlns:p14="http://schemas.microsoft.com/office/powerpoint/2010/main" val="31372286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5F26-C89B-4180-7DAA-8E59CA34A9BB}"/>
              </a:ext>
            </a:extLst>
          </p:cNvPr>
          <p:cNvSpPr>
            <a:spLocks noGrp="1"/>
          </p:cNvSpPr>
          <p:nvPr>
            <p:ph type="title"/>
          </p:nvPr>
        </p:nvSpPr>
        <p:spPr/>
        <p:txBody>
          <a:bodyPr/>
          <a:lstStyle/>
          <a:p>
            <a:r>
              <a:rPr lang="en-US"/>
              <a:t>-minoc .4</a:t>
            </a:r>
          </a:p>
        </p:txBody>
      </p:sp>
      <p:pic>
        <p:nvPicPr>
          <p:cNvPr id="5" name="Content Placeholder 4">
            <a:extLst>
              <a:ext uri="{FF2B5EF4-FFF2-40B4-BE49-F238E27FC236}">
                <a16:creationId xmlns:a16="http://schemas.microsoft.com/office/drawing/2014/main" id="{C78ADF49-F038-C0DE-CD01-4313459D1988}"/>
              </a:ext>
            </a:extLst>
          </p:cNvPr>
          <p:cNvPicPr>
            <a:picLocks noGrp="1" noChangeAspect="1"/>
          </p:cNvPicPr>
          <p:nvPr>
            <p:ph idx="1"/>
          </p:nvPr>
        </p:nvPicPr>
        <p:blipFill>
          <a:blip r:embed="rId2"/>
          <a:stretch>
            <a:fillRect/>
          </a:stretch>
        </p:blipFill>
        <p:spPr>
          <a:xfrm>
            <a:off x="838200" y="2922350"/>
            <a:ext cx="10515600" cy="2157888"/>
          </a:xfrm>
        </p:spPr>
      </p:pic>
    </p:spTree>
    <p:extLst>
      <p:ext uri="{BB962C8B-B14F-4D97-AF65-F5344CB8AC3E}">
        <p14:creationId xmlns:p14="http://schemas.microsoft.com/office/powerpoint/2010/main" val="26948287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D02C0-D019-4E71-FDBF-9DA1D27260EA}"/>
              </a:ext>
            </a:extLst>
          </p:cNvPr>
          <p:cNvSpPr>
            <a:spLocks noGrp="1"/>
          </p:cNvSpPr>
          <p:nvPr>
            <p:ph type="title"/>
          </p:nvPr>
        </p:nvSpPr>
        <p:spPr/>
        <p:txBody>
          <a:bodyPr/>
          <a:lstStyle/>
          <a:p>
            <a:r>
              <a:rPr lang="en-US"/>
              <a:t>-minoc .5</a:t>
            </a:r>
          </a:p>
        </p:txBody>
      </p:sp>
      <p:pic>
        <p:nvPicPr>
          <p:cNvPr id="5" name="Content Placeholder 4">
            <a:extLst>
              <a:ext uri="{FF2B5EF4-FFF2-40B4-BE49-F238E27FC236}">
                <a16:creationId xmlns:a16="http://schemas.microsoft.com/office/drawing/2014/main" id="{1B6F3D80-C581-7636-50E9-03FDB8731543}"/>
              </a:ext>
            </a:extLst>
          </p:cNvPr>
          <p:cNvPicPr>
            <a:picLocks noGrp="1" noChangeAspect="1"/>
          </p:cNvPicPr>
          <p:nvPr>
            <p:ph idx="1"/>
          </p:nvPr>
        </p:nvPicPr>
        <p:blipFill>
          <a:blip r:embed="rId2"/>
          <a:stretch>
            <a:fillRect/>
          </a:stretch>
        </p:blipFill>
        <p:spPr>
          <a:xfrm>
            <a:off x="838200" y="2922350"/>
            <a:ext cx="10515600" cy="2157888"/>
          </a:xfrm>
        </p:spPr>
      </p:pic>
    </p:spTree>
    <p:extLst>
      <p:ext uri="{BB962C8B-B14F-4D97-AF65-F5344CB8AC3E}">
        <p14:creationId xmlns:p14="http://schemas.microsoft.com/office/powerpoint/2010/main" val="35518866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D867F-C619-2F92-BF55-BF156A631DA1}"/>
              </a:ext>
            </a:extLst>
          </p:cNvPr>
          <p:cNvSpPr>
            <a:spLocks noGrp="1"/>
          </p:cNvSpPr>
          <p:nvPr>
            <p:ph type="title"/>
          </p:nvPr>
        </p:nvSpPr>
        <p:spPr/>
        <p:txBody>
          <a:bodyPr/>
          <a:lstStyle/>
          <a:p>
            <a:r>
              <a:rPr lang="en-US"/>
              <a:t>-minoc .6</a:t>
            </a:r>
          </a:p>
        </p:txBody>
      </p:sp>
      <p:pic>
        <p:nvPicPr>
          <p:cNvPr id="5" name="Content Placeholder 4">
            <a:extLst>
              <a:ext uri="{FF2B5EF4-FFF2-40B4-BE49-F238E27FC236}">
                <a16:creationId xmlns:a16="http://schemas.microsoft.com/office/drawing/2014/main" id="{C6CBE23B-23C1-C42C-F5D5-58168120D448}"/>
              </a:ext>
            </a:extLst>
          </p:cNvPr>
          <p:cNvPicPr>
            <a:picLocks noGrp="1" noChangeAspect="1"/>
          </p:cNvPicPr>
          <p:nvPr>
            <p:ph idx="1"/>
          </p:nvPr>
        </p:nvPicPr>
        <p:blipFill>
          <a:blip r:embed="rId2"/>
          <a:stretch>
            <a:fillRect/>
          </a:stretch>
        </p:blipFill>
        <p:spPr>
          <a:xfrm>
            <a:off x="838200" y="2922350"/>
            <a:ext cx="10515600" cy="2157888"/>
          </a:xfrm>
        </p:spPr>
      </p:pic>
    </p:spTree>
    <p:extLst>
      <p:ext uri="{BB962C8B-B14F-4D97-AF65-F5344CB8AC3E}">
        <p14:creationId xmlns:p14="http://schemas.microsoft.com/office/powerpoint/2010/main" val="111565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59D8A-EC0B-6E4C-7583-6C82B85C00E8}"/>
              </a:ext>
            </a:extLst>
          </p:cNvPr>
          <p:cNvSpPr>
            <a:spLocks noGrp="1"/>
          </p:cNvSpPr>
          <p:nvPr>
            <p:ph type="title"/>
          </p:nvPr>
        </p:nvSpPr>
        <p:spPr/>
        <p:txBody>
          <a:bodyPr/>
          <a:lstStyle/>
          <a:p>
            <a:r>
              <a:rPr lang="en-US"/>
              <a:t>-minoc .7</a:t>
            </a:r>
          </a:p>
        </p:txBody>
      </p:sp>
      <p:pic>
        <p:nvPicPr>
          <p:cNvPr id="5" name="Content Placeholder 4">
            <a:extLst>
              <a:ext uri="{FF2B5EF4-FFF2-40B4-BE49-F238E27FC236}">
                <a16:creationId xmlns:a16="http://schemas.microsoft.com/office/drawing/2014/main" id="{E57AE223-0878-4006-9A2E-A5EB44C72D17}"/>
              </a:ext>
            </a:extLst>
          </p:cNvPr>
          <p:cNvPicPr>
            <a:picLocks noGrp="1" noChangeAspect="1"/>
          </p:cNvPicPr>
          <p:nvPr>
            <p:ph idx="1"/>
          </p:nvPr>
        </p:nvPicPr>
        <p:blipFill>
          <a:blip r:embed="rId2"/>
          <a:stretch>
            <a:fillRect/>
          </a:stretch>
        </p:blipFill>
        <p:spPr>
          <a:xfrm>
            <a:off x="838200" y="2922350"/>
            <a:ext cx="10515600" cy="2157888"/>
          </a:xfrm>
        </p:spPr>
      </p:pic>
    </p:spTree>
    <p:extLst>
      <p:ext uri="{BB962C8B-B14F-4D97-AF65-F5344CB8AC3E}">
        <p14:creationId xmlns:p14="http://schemas.microsoft.com/office/powerpoint/2010/main" val="228523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071B3-32D6-C697-A7BD-E118A68D9B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CD1856-0ACB-679A-27EA-DF658E718C34}"/>
              </a:ext>
            </a:extLst>
          </p:cNvPr>
          <p:cNvSpPr>
            <a:spLocks noGrp="1"/>
          </p:cNvSpPr>
          <p:nvPr>
            <p:ph type="title"/>
          </p:nvPr>
        </p:nvSpPr>
        <p:spPr>
          <a:xfrm>
            <a:off x="838200" y="365125"/>
            <a:ext cx="10515600" cy="410379"/>
          </a:xfrm>
        </p:spPr>
        <p:txBody>
          <a:bodyPr>
            <a:normAutofit fontScale="90000"/>
          </a:bodyPr>
          <a:lstStyle/>
          <a:p>
            <a:r>
              <a:rPr lang="en-US"/>
              <a:t>Maximal transformed matches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29466A-F393-4698-BC41-1DEB5D5F6590}"/>
                  </a:ext>
                </a:extLst>
              </p:cNvPr>
              <p:cNvSpPr>
                <a:spLocks noGrp="1"/>
              </p:cNvSpPr>
              <p:nvPr>
                <p:ph idx="1"/>
              </p:nvPr>
            </p:nvSpPr>
            <p:spPr>
              <a:xfrm>
                <a:off x="838200" y="4173195"/>
                <a:ext cx="10515600" cy="2430161"/>
              </a:xfrm>
            </p:spPr>
            <p:txBody>
              <a:bodyPr>
                <a:normAutofit/>
              </a:bodyPr>
              <a:lstStyle/>
              <a:p>
                <a:r>
                  <a:rPr lang="en-US"/>
                  <a:t>Suppose we have a </a:t>
                </a:r>
                <a:r>
                  <a:rPr lang="en-US" i="1"/>
                  <a:t>query pattern</a:t>
                </a:r>
                <a:r>
                  <a:rPr lang="en-US"/>
                  <a:t>, </a:t>
                </a:r>
                <a:r>
                  <a:rPr lang="en-US" i="1"/>
                  <a:t>Q</a:t>
                </a:r>
                <a:r>
                  <a:rPr lang="en-US"/>
                  <a:t>, and a </a:t>
                </a:r>
                <a:r>
                  <a:rPr lang="en-US" i="1"/>
                  <a:t>dataset</a:t>
                </a:r>
                <a:r>
                  <a:rPr lang="en-US"/>
                  <a:t>, </a:t>
                </a:r>
                <a:r>
                  <a:rPr lang="en-US" i="1"/>
                  <a:t>D</a:t>
                </a:r>
                <a:r>
                  <a:rPr lang="en-US"/>
                  <a:t>, both of which are sets of </a:t>
                </a:r>
                <a:r>
                  <a:rPr lang="en-US" i="1"/>
                  <a:t>k-</a:t>
                </a:r>
                <a:r>
                  <a:rPr lang="en-US"/>
                  <a:t>dimensional points</a:t>
                </a:r>
              </a:p>
              <a:p>
                <a:r>
                  <a:rPr lang="en-US"/>
                  <a:t>We define a </a:t>
                </a:r>
                <a:r>
                  <a:rPr lang="en-US" i="1"/>
                  <a:t>transformation</a:t>
                </a:r>
                <a:r>
                  <a:rPr lang="en-US"/>
                  <a:t> to be a function, </a:t>
                </a:r>
                <a14:m>
                  <m:oMath xmlns:m="http://schemas.openxmlformats.org/officeDocument/2006/math">
                    <m:r>
                      <a:rPr lang="da-DK" b="0" i="1">
                        <a:latin typeface="Cambria Math" panose="02040503050406030204" pitchFamily="18" charset="0"/>
                      </a:rPr>
                      <m:t>𝑓</m:t>
                    </m:r>
                    <m:r>
                      <a:rPr lang="da-DK" b="0" i="1">
                        <a:latin typeface="Cambria Math" panose="02040503050406030204" pitchFamily="18" charset="0"/>
                      </a:rPr>
                      <m:t>:</m:t>
                    </m:r>
                    <m:sSup>
                      <m:sSupPr>
                        <m:ctrlPr>
                          <a:rPr lang="da-DK" b="0" i="1">
                            <a:latin typeface="Cambria Math" panose="02040503050406030204" pitchFamily="18" charset="0"/>
                          </a:rPr>
                        </m:ctrlPr>
                      </m:sSupPr>
                      <m:e>
                        <m:r>
                          <a:rPr lang="da-DK" i="1">
                            <a:latin typeface="Cambria Math" panose="02040503050406030204" pitchFamily="18" charset="0"/>
                            <a:ea typeface="Cambria Math" panose="02040503050406030204" pitchFamily="18" charset="0"/>
                          </a:rPr>
                          <m:t>ℝ</m:t>
                        </m:r>
                      </m:e>
                      <m:sup>
                        <m:r>
                          <a:rPr lang="da-DK" b="0" i="1">
                            <a:latin typeface="Cambria Math" panose="02040503050406030204" pitchFamily="18" charset="0"/>
                          </a:rPr>
                          <m:t>𝑘</m:t>
                        </m:r>
                      </m:sup>
                    </m:sSup>
                    <m:r>
                      <a:rPr lang="da-DK" b="0" i="1">
                        <a:latin typeface="Cambria Math" panose="02040503050406030204" pitchFamily="18" charset="0"/>
                        <a:ea typeface="Cambria Math" panose="02040503050406030204" pitchFamily="18" charset="0"/>
                      </a:rPr>
                      <m:t>→</m:t>
                    </m:r>
                    <m:sSup>
                      <m:sSupPr>
                        <m:ctrlPr>
                          <a:rPr lang="da-DK" i="1">
                            <a:latin typeface="Cambria Math" panose="02040503050406030204" pitchFamily="18" charset="0"/>
                          </a:rPr>
                        </m:ctrlPr>
                      </m:sSupPr>
                      <m:e>
                        <m:r>
                          <a:rPr lang="da-DK" i="1">
                            <a:latin typeface="Cambria Math" panose="02040503050406030204" pitchFamily="18" charset="0"/>
                            <a:ea typeface="Cambria Math" panose="02040503050406030204" pitchFamily="18" charset="0"/>
                          </a:rPr>
                          <m:t>ℝ</m:t>
                        </m:r>
                      </m:e>
                      <m:sup>
                        <m:r>
                          <a:rPr lang="da-DK" i="1">
                            <a:latin typeface="Cambria Math" panose="02040503050406030204" pitchFamily="18" charset="0"/>
                          </a:rPr>
                          <m:t>𝑘</m:t>
                        </m:r>
                      </m:sup>
                    </m:sSup>
                  </m:oMath>
                </a14:m>
                <a:endParaRPr lang="en-US"/>
              </a:p>
              <a:p>
                <a:r>
                  <a:rPr lang="en-US"/>
                  <a:t>The </a:t>
                </a:r>
                <a:r>
                  <a:rPr lang="en-US" i="1"/>
                  <a:t>maximal transformed match</a:t>
                </a:r>
                <a:r>
                  <a:rPr lang="en-US"/>
                  <a:t> (MTM) (or simply maximal match) of </a:t>
                </a:r>
                <a:r>
                  <a:rPr lang="en-US" i="1"/>
                  <a:t>Q</a:t>
                </a:r>
                <a:r>
                  <a:rPr lang="en-US"/>
                  <a:t> in </a:t>
                </a:r>
                <a:r>
                  <a:rPr lang="en-US" i="1"/>
                  <a:t>D</a:t>
                </a:r>
                <a:r>
                  <a:rPr lang="en-US"/>
                  <a:t> for the transformation</a:t>
                </a:r>
                <a:r>
                  <a:rPr lang="en-US" i="1"/>
                  <a:t>, f, </a:t>
                </a:r>
                <a:r>
                  <a:rPr lang="en-US"/>
                  <a:t>is the intersection of </a:t>
                </a:r>
                <a:r>
                  <a:rPr lang="en-US" i="1"/>
                  <a:t>D</a:t>
                </a:r>
                <a:r>
                  <a:rPr lang="en-US"/>
                  <a:t> and </a:t>
                </a:r>
                <a:r>
                  <a:rPr lang="en-US" i="1"/>
                  <a:t>f</a:t>
                </a:r>
                <a:r>
                  <a:rPr lang="en-US"/>
                  <a:t>(</a:t>
                </a:r>
                <a:r>
                  <a:rPr lang="en-US" i="1"/>
                  <a:t>Q</a:t>
                </a:r>
                <a:r>
                  <a:rPr lang="en-US"/>
                  <a:t>)</a:t>
                </a:r>
              </a:p>
              <a:p>
                <a:endParaRPr lang="en-US"/>
              </a:p>
            </p:txBody>
          </p:sp>
        </mc:Choice>
        <mc:Fallback xmlns="">
          <p:sp>
            <p:nvSpPr>
              <p:cNvPr id="3" name="Content Placeholder 2">
                <a:extLst>
                  <a:ext uri="{FF2B5EF4-FFF2-40B4-BE49-F238E27FC236}">
                    <a16:creationId xmlns:a16="http://schemas.microsoft.com/office/drawing/2014/main" id="{33FAA49F-6535-F98B-71CB-B84C05B985CC}"/>
                  </a:ext>
                </a:extLst>
              </p:cNvPr>
              <p:cNvSpPr>
                <a:spLocks noGrp="1" noRot="1" noChangeAspect="1" noMove="1" noResize="1" noEditPoints="1" noAdjustHandles="1" noChangeArrowheads="1" noChangeShapeType="1" noTextEdit="1"/>
              </p:cNvSpPr>
              <p:nvPr>
                <p:ph idx="1"/>
              </p:nvPr>
            </p:nvSpPr>
            <p:spPr>
              <a:xfrm>
                <a:off x="838200" y="4173195"/>
                <a:ext cx="10515600" cy="2430161"/>
              </a:xfrm>
              <a:blipFill>
                <a:blip r:embed="rId2"/>
                <a:stretch>
                  <a:fillRect l="-1086" t="-4167" r="-1809" b="-1042"/>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DBF1EA96-5438-83B3-7EA5-113569FF2E14}"/>
              </a:ext>
            </a:extLst>
          </p:cNvPr>
          <p:cNvSpPr/>
          <p:nvPr/>
        </p:nvSpPr>
        <p:spPr>
          <a:xfrm>
            <a:off x="576978" y="1569855"/>
            <a:ext cx="2156307" cy="1956122"/>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3E88261-414C-27E3-F238-239A40A59D4C}"/>
              </a:ext>
            </a:extLst>
          </p:cNvPr>
          <p:cNvSpPr/>
          <p:nvPr/>
        </p:nvSpPr>
        <p:spPr>
          <a:xfrm>
            <a:off x="936369" y="2515825"/>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0C6A198-7320-AB7F-517E-D7B1FC0A586B}"/>
              </a:ext>
            </a:extLst>
          </p:cNvPr>
          <p:cNvSpPr/>
          <p:nvPr/>
        </p:nvSpPr>
        <p:spPr>
          <a:xfrm>
            <a:off x="2220170" y="2907435"/>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FE68328-7FFC-97FF-1FBE-B702C582A941}"/>
              </a:ext>
            </a:extLst>
          </p:cNvPr>
          <p:cNvSpPr/>
          <p:nvPr/>
        </p:nvSpPr>
        <p:spPr>
          <a:xfrm>
            <a:off x="2056450" y="2194889"/>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263DAD5-849C-97D8-99DE-793EE17E7089}"/>
              </a:ext>
            </a:extLst>
          </p:cNvPr>
          <p:cNvSpPr/>
          <p:nvPr/>
        </p:nvSpPr>
        <p:spPr>
          <a:xfrm>
            <a:off x="1375617" y="1847648"/>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8C8D57-819D-31DF-BC18-EACE81412542}"/>
              </a:ext>
            </a:extLst>
          </p:cNvPr>
          <p:cNvSpPr/>
          <p:nvPr/>
        </p:nvSpPr>
        <p:spPr>
          <a:xfrm>
            <a:off x="3023990" y="1038305"/>
            <a:ext cx="8591032" cy="286473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219184-75A6-0C4C-DF8D-DAED89F8187F}"/>
              </a:ext>
            </a:extLst>
          </p:cNvPr>
          <p:cNvSpPr/>
          <p:nvPr/>
        </p:nvSpPr>
        <p:spPr>
          <a:xfrm>
            <a:off x="3456892" y="2868852"/>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4A775D6-5D8A-8603-8F7E-A5C11310DDB3}"/>
              </a:ext>
            </a:extLst>
          </p:cNvPr>
          <p:cNvSpPr/>
          <p:nvPr/>
        </p:nvSpPr>
        <p:spPr>
          <a:xfrm>
            <a:off x="4740693" y="3260462"/>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BE7A90C-BE4B-479E-99A3-43C661BB579A}"/>
              </a:ext>
            </a:extLst>
          </p:cNvPr>
          <p:cNvSpPr/>
          <p:nvPr/>
        </p:nvSpPr>
        <p:spPr>
          <a:xfrm>
            <a:off x="4576972" y="2547916"/>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5B7D120-EBB0-37AA-293B-FCFCA7C01E06}"/>
              </a:ext>
            </a:extLst>
          </p:cNvPr>
          <p:cNvSpPr/>
          <p:nvPr/>
        </p:nvSpPr>
        <p:spPr>
          <a:xfrm>
            <a:off x="3896140" y="2200675"/>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A75AC9F-4DC1-668C-0E23-C3D6654027D3}"/>
              </a:ext>
            </a:extLst>
          </p:cNvPr>
          <p:cNvSpPr/>
          <p:nvPr/>
        </p:nvSpPr>
        <p:spPr>
          <a:xfrm>
            <a:off x="8080081" y="2547915"/>
            <a:ext cx="179693" cy="17362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3D23B47-54FD-DB85-9D69-2C586E5E0504}"/>
              </a:ext>
            </a:extLst>
          </p:cNvPr>
          <p:cNvSpPr/>
          <p:nvPr/>
        </p:nvSpPr>
        <p:spPr>
          <a:xfrm>
            <a:off x="10866679" y="2149005"/>
            <a:ext cx="179693" cy="18092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95CFE62-BF7E-85B3-E476-12965782F08D}"/>
              </a:ext>
            </a:extLst>
          </p:cNvPr>
          <p:cNvSpPr/>
          <p:nvPr/>
        </p:nvSpPr>
        <p:spPr>
          <a:xfrm>
            <a:off x="9033507" y="3216092"/>
            <a:ext cx="179693" cy="17362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3697DCC8-45B0-AE80-9A01-01595555713E}"/>
              </a:ext>
            </a:extLst>
          </p:cNvPr>
          <p:cNvSpPr/>
          <p:nvPr/>
        </p:nvSpPr>
        <p:spPr>
          <a:xfrm>
            <a:off x="5459240" y="1276539"/>
            <a:ext cx="1629623" cy="1218491"/>
          </a:xfrm>
          <a:prstGeom prst="roundRect">
            <a:avLst/>
          </a:prstGeom>
          <a:solidFill>
            <a:schemeClr val="accent2">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F9173E6-2679-1542-9FCA-2637762E72D6}"/>
              </a:ext>
            </a:extLst>
          </p:cNvPr>
          <p:cNvGrpSpPr/>
          <p:nvPr/>
        </p:nvGrpSpPr>
        <p:grpSpPr>
          <a:xfrm flipV="1">
            <a:off x="5613906" y="1462382"/>
            <a:ext cx="1299774" cy="841797"/>
            <a:chOff x="6489542" y="2127109"/>
            <a:chExt cx="1255853" cy="841797"/>
          </a:xfrm>
        </p:grpSpPr>
        <p:sp>
          <p:nvSpPr>
            <p:cNvPr id="20" name="Oval 19">
              <a:extLst>
                <a:ext uri="{FF2B5EF4-FFF2-40B4-BE49-F238E27FC236}">
                  <a16:creationId xmlns:a16="http://schemas.microsoft.com/office/drawing/2014/main" id="{3CE01D78-1DDF-6233-B25E-2471B8DABF2E}"/>
                </a:ext>
              </a:extLst>
            </p:cNvPr>
            <p:cNvSpPr/>
            <p:nvPr/>
          </p:nvSpPr>
          <p:spPr>
            <a:xfrm flipV="1">
              <a:off x="6489542" y="2795286"/>
              <a:ext cx="173621" cy="1736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F9FFC29-5867-EE74-064A-C8ADB71A69D8}"/>
                </a:ext>
              </a:extLst>
            </p:cNvPr>
            <p:cNvSpPr/>
            <p:nvPr/>
          </p:nvSpPr>
          <p:spPr>
            <a:xfrm flipV="1">
              <a:off x="7571774" y="2474350"/>
              <a:ext cx="173621" cy="1736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9E18847-8BA8-6F76-B8E6-431B2F7036BF}"/>
                </a:ext>
              </a:extLst>
            </p:cNvPr>
            <p:cNvSpPr/>
            <p:nvPr/>
          </p:nvSpPr>
          <p:spPr>
            <a:xfrm flipV="1">
              <a:off x="6913948" y="2127109"/>
              <a:ext cx="173621" cy="1736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1935AA1F-4F9E-5A56-74CF-C6C545856301}"/>
              </a:ext>
            </a:extLst>
          </p:cNvPr>
          <p:cNvSpPr txBox="1"/>
          <p:nvPr/>
        </p:nvSpPr>
        <p:spPr>
          <a:xfrm>
            <a:off x="3202011" y="1106299"/>
            <a:ext cx="481461" cy="584775"/>
          </a:xfrm>
          <a:prstGeom prst="rect">
            <a:avLst/>
          </a:prstGeom>
          <a:noFill/>
        </p:spPr>
        <p:txBody>
          <a:bodyPr wrap="square" rtlCol="0">
            <a:spAutoFit/>
          </a:bodyPr>
          <a:lstStyle/>
          <a:p>
            <a:r>
              <a:rPr lang="en-US" sz="3200" i="1"/>
              <a:t>D</a:t>
            </a:r>
            <a:endParaRPr lang="en-US" i="1"/>
          </a:p>
        </p:txBody>
      </p:sp>
      <p:sp>
        <p:nvSpPr>
          <p:cNvPr id="25" name="TextBox 24">
            <a:extLst>
              <a:ext uri="{FF2B5EF4-FFF2-40B4-BE49-F238E27FC236}">
                <a16:creationId xmlns:a16="http://schemas.microsoft.com/office/drawing/2014/main" id="{61CEEA9C-97A3-446B-1F5F-A2E311F06F30}"/>
              </a:ext>
            </a:extLst>
          </p:cNvPr>
          <p:cNvSpPr txBox="1"/>
          <p:nvPr/>
        </p:nvSpPr>
        <p:spPr>
          <a:xfrm>
            <a:off x="769514" y="1590894"/>
            <a:ext cx="503028" cy="584775"/>
          </a:xfrm>
          <a:prstGeom prst="rect">
            <a:avLst/>
          </a:prstGeom>
          <a:noFill/>
        </p:spPr>
        <p:txBody>
          <a:bodyPr wrap="square" rtlCol="0">
            <a:spAutoFit/>
          </a:bodyPr>
          <a:lstStyle/>
          <a:p>
            <a:r>
              <a:rPr lang="en-US" sz="3200" i="1"/>
              <a:t>Q</a:t>
            </a:r>
            <a:endParaRPr lang="en-US" i="1"/>
          </a:p>
        </p:txBody>
      </p:sp>
      <p:sp>
        <p:nvSpPr>
          <p:cNvPr id="31" name="Oval 30">
            <a:extLst>
              <a:ext uri="{FF2B5EF4-FFF2-40B4-BE49-F238E27FC236}">
                <a16:creationId xmlns:a16="http://schemas.microsoft.com/office/drawing/2014/main" id="{F081DBE5-BDE9-92C7-A671-84F13FF13088}"/>
              </a:ext>
            </a:extLst>
          </p:cNvPr>
          <p:cNvSpPr/>
          <p:nvPr/>
        </p:nvSpPr>
        <p:spPr>
          <a:xfrm>
            <a:off x="9752318" y="1738390"/>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021F102-E8C5-7F51-061E-D4963FBA5385}"/>
              </a:ext>
            </a:extLst>
          </p:cNvPr>
          <p:cNvSpPr/>
          <p:nvPr/>
        </p:nvSpPr>
        <p:spPr>
          <a:xfrm>
            <a:off x="9222403" y="2055118"/>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3247C90-5338-B8F2-E622-F221CE0BE5DD}"/>
              </a:ext>
            </a:extLst>
          </p:cNvPr>
          <p:cNvSpPr/>
          <p:nvPr/>
        </p:nvSpPr>
        <p:spPr>
          <a:xfrm>
            <a:off x="9544508" y="2404570"/>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95A6E32-81BE-E1CB-21C9-7BB8C27C43DA}"/>
              </a:ext>
            </a:extLst>
          </p:cNvPr>
          <p:cNvSpPr/>
          <p:nvPr/>
        </p:nvSpPr>
        <p:spPr>
          <a:xfrm>
            <a:off x="9137597" y="1354336"/>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BE40E212-C92F-4F5D-578F-6FE25589DBE1}"/>
              </a:ext>
            </a:extLst>
          </p:cNvPr>
          <p:cNvCxnSpPr/>
          <p:nvPr/>
        </p:nvCxnSpPr>
        <p:spPr>
          <a:xfrm flipV="1">
            <a:off x="1145628" y="1590894"/>
            <a:ext cx="4433051" cy="99459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1" name="Curved Left Arrow 20">
            <a:extLst>
              <a:ext uri="{FF2B5EF4-FFF2-40B4-BE49-F238E27FC236}">
                <a16:creationId xmlns:a16="http://schemas.microsoft.com/office/drawing/2014/main" id="{DF33D87E-A376-1F15-D279-F07C6731E71B}"/>
              </a:ext>
            </a:extLst>
          </p:cNvPr>
          <p:cNvSpPr/>
          <p:nvPr/>
        </p:nvSpPr>
        <p:spPr>
          <a:xfrm>
            <a:off x="6215885" y="1535256"/>
            <a:ext cx="129766" cy="384054"/>
          </a:xfrm>
          <a:prstGeom prst="curvedLeftArrow">
            <a:avLst/>
          </a:prstGeom>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761038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64752-BF1F-81D4-D338-1CC6F92AC46C}"/>
              </a:ext>
            </a:extLst>
          </p:cNvPr>
          <p:cNvSpPr>
            <a:spLocks noGrp="1"/>
          </p:cNvSpPr>
          <p:nvPr>
            <p:ph type="title"/>
          </p:nvPr>
        </p:nvSpPr>
        <p:spPr/>
        <p:txBody>
          <a:bodyPr/>
          <a:lstStyle/>
          <a:p>
            <a:r>
              <a:rPr lang="en-US"/>
              <a:t>-minoc .8</a:t>
            </a:r>
          </a:p>
        </p:txBody>
      </p:sp>
      <p:pic>
        <p:nvPicPr>
          <p:cNvPr id="5" name="Content Placeholder 4">
            <a:extLst>
              <a:ext uri="{FF2B5EF4-FFF2-40B4-BE49-F238E27FC236}">
                <a16:creationId xmlns:a16="http://schemas.microsoft.com/office/drawing/2014/main" id="{EBD22F7D-4B4D-5507-6FEF-B38850AD9652}"/>
              </a:ext>
            </a:extLst>
          </p:cNvPr>
          <p:cNvPicPr>
            <a:picLocks noGrp="1" noChangeAspect="1"/>
          </p:cNvPicPr>
          <p:nvPr>
            <p:ph idx="1"/>
          </p:nvPr>
        </p:nvPicPr>
        <p:blipFill>
          <a:blip r:embed="rId2"/>
          <a:stretch>
            <a:fillRect/>
          </a:stretch>
        </p:blipFill>
        <p:spPr>
          <a:xfrm>
            <a:off x="838200" y="2922350"/>
            <a:ext cx="10515600" cy="2157888"/>
          </a:xfrm>
        </p:spPr>
      </p:pic>
    </p:spTree>
    <p:extLst>
      <p:ext uri="{BB962C8B-B14F-4D97-AF65-F5344CB8AC3E}">
        <p14:creationId xmlns:p14="http://schemas.microsoft.com/office/powerpoint/2010/main" val="1947314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11D84-B3DD-45C7-DCEE-2920B27B234B}"/>
              </a:ext>
            </a:extLst>
          </p:cNvPr>
          <p:cNvSpPr>
            <a:spLocks noGrp="1"/>
          </p:cNvSpPr>
          <p:nvPr>
            <p:ph type="title"/>
          </p:nvPr>
        </p:nvSpPr>
        <p:spPr/>
        <p:txBody>
          <a:bodyPr/>
          <a:lstStyle/>
          <a:p>
            <a:r>
              <a:rPr lang="en-US"/>
              <a:t>-minoc .9</a:t>
            </a:r>
          </a:p>
        </p:txBody>
      </p:sp>
      <p:pic>
        <p:nvPicPr>
          <p:cNvPr id="5" name="Content Placeholder 4">
            <a:extLst>
              <a:ext uri="{FF2B5EF4-FFF2-40B4-BE49-F238E27FC236}">
                <a16:creationId xmlns:a16="http://schemas.microsoft.com/office/drawing/2014/main" id="{C6CD5D10-52D4-053C-880D-127BD256AE2D}"/>
              </a:ext>
            </a:extLst>
          </p:cNvPr>
          <p:cNvPicPr>
            <a:picLocks noGrp="1" noChangeAspect="1"/>
          </p:cNvPicPr>
          <p:nvPr>
            <p:ph idx="1"/>
          </p:nvPr>
        </p:nvPicPr>
        <p:blipFill>
          <a:blip r:embed="rId2"/>
          <a:stretch>
            <a:fillRect/>
          </a:stretch>
        </p:blipFill>
        <p:spPr>
          <a:xfrm>
            <a:off x="838200" y="2922350"/>
            <a:ext cx="10515600" cy="2157888"/>
          </a:xfrm>
        </p:spPr>
      </p:pic>
    </p:spTree>
    <p:extLst>
      <p:ext uri="{BB962C8B-B14F-4D97-AF65-F5344CB8AC3E}">
        <p14:creationId xmlns:p14="http://schemas.microsoft.com/office/powerpoint/2010/main" val="22988089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46A62-005E-9A1C-1525-5C9DD73A81E4}"/>
              </a:ext>
            </a:extLst>
          </p:cNvPr>
          <p:cNvSpPr>
            <a:spLocks noGrp="1"/>
          </p:cNvSpPr>
          <p:nvPr>
            <p:ph type="title"/>
          </p:nvPr>
        </p:nvSpPr>
        <p:spPr/>
        <p:txBody>
          <a:bodyPr/>
          <a:lstStyle/>
          <a:p>
            <a:r>
              <a:rPr lang="en-US"/>
              <a:t>-minoc 1.0</a:t>
            </a:r>
          </a:p>
        </p:txBody>
      </p:sp>
      <p:pic>
        <p:nvPicPr>
          <p:cNvPr id="5" name="Content Placeholder 4">
            <a:extLst>
              <a:ext uri="{FF2B5EF4-FFF2-40B4-BE49-F238E27FC236}">
                <a16:creationId xmlns:a16="http://schemas.microsoft.com/office/drawing/2014/main" id="{62BB411D-8CA8-227D-F5AD-8279EDDBE1B2}"/>
              </a:ext>
            </a:extLst>
          </p:cNvPr>
          <p:cNvPicPr>
            <a:picLocks noGrp="1" noChangeAspect="1"/>
          </p:cNvPicPr>
          <p:nvPr>
            <p:ph idx="1"/>
          </p:nvPr>
        </p:nvPicPr>
        <p:blipFill>
          <a:blip r:embed="rId2"/>
          <a:stretch>
            <a:fillRect/>
          </a:stretch>
        </p:blipFill>
        <p:spPr>
          <a:xfrm>
            <a:off x="838200" y="2922350"/>
            <a:ext cx="10515600" cy="2157888"/>
          </a:xfrm>
        </p:spPr>
      </p:pic>
    </p:spTree>
    <p:extLst>
      <p:ext uri="{BB962C8B-B14F-4D97-AF65-F5344CB8AC3E}">
        <p14:creationId xmlns:p14="http://schemas.microsoft.com/office/powerpoint/2010/main" val="36532150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775C-B133-C762-8BA3-44A779A575FE}"/>
              </a:ext>
            </a:extLst>
          </p:cNvPr>
          <p:cNvSpPr>
            <a:spLocks noGrp="1"/>
          </p:cNvSpPr>
          <p:nvPr>
            <p:ph type="title"/>
          </p:nvPr>
        </p:nvSpPr>
        <p:spPr/>
        <p:txBody>
          <a:bodyPr/>
          <a:lstStyle/>
          <a:p>
            <a:r>
              <a:rPr lang="en-US"/>
              <a:t>-min -1 -minoc 0.0</a:t>
            </a:r>
          </a:p>
        </p:txBody>
      </p:sp>
      <p:pic>
        <p:nvPicPr>
          <p:cNvPr id="4" name="Content Placeholder 3">
            <a:extLst>
              <a:ext uri="{FF2B5EF4-FFF2-40B4-BE49-F238E27FC236}">
                <a16:creationId xmlns:a16="http://schemas.microsoft.com/office/drawing/2014/main" id="{ADA35923-2B2A-49E3-9C68-19D27CB16283}"/>
              </a:ext>
            </a:extLst>
          </p:cNvPr>
          <p:cNvPicPr>
            <a:picLocks noGrp="1" noChangeAspect="1"/>
          </p:cNvPicPr>
          <p:nvPr>
            <p:ph idx="1"/>
          </p:nvPr>
        </p:nvPicPr>
        <p:blipFill>
          <a:blip r:embed="rId2"/>
          <a:stretch>
            <a:fillRect/>
          </a:stretch>
        </p:blipFill>
        <p:spPr>
          <a:xfrm>
            <a:off x="1219200" y="2750344"/>
            <a:ext cx="9753600" cy="2501900"/>
          </a:xfrm>
          <a:prstGeom prst="rect">
            <a:avLst/>
          </a:prstGeom>
        </p:spPr>
      </p:pic>
    </p:spTree>
    <p:extLst>
      <p:ext uri="{BB962C8B-B14F-4D97-AF65-F5344CB8AC3E}">
        <p14:creationId xmlns:p14="http://schemas.microsoft.com/office/powerpoint/2010/main" val="14676892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DB2D5-BE11-29E1-53FC-9617A1F3D1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BB109D-001D-3333-C546-D63DA0EE0143}"/>
              </a:ext>
            </a:extLst>
          </p:cNvPr>
          <p:cNvSpPr>
            <a:spLocks noGrp="1"/>
          </p:cNvSpPr>
          <p:nvPr>
            <p:ph type="title"/>
          </p:nvPr>
        </p:nvSpPr>
        <p:spPr/>
        <p:txBody>
          <a:bodyPr/>
          <a:lstStyle/>
          <a:p>
            <a:r>
              <a:rPr lang="en-US"/>
              <a:t>-min -1 -minoc 0.1</a:t>
            </a:r>
          </a:p>
        </p:txBody>
      </p:sp>
      <p:pic>
        <p:nvPicPr>
          <p:cNvPr id="4" name="Content Placeholder 3">
            <a:extLst>
              <a:ext uri="{FF2B5EF4-FFF2-40B4-BE49-F238E27FC236}">
                <a16:creationId xmlns:a16="http://schemas.microsoft.com/office/drawing/2014/main" id="{765F24EC-FDDE-A967-5230-8AD6F3E8416C}"/>
              </a:ext>
            </a:extLst>
          </p:cNvPr>
          <p:cNvPicPr>
            <a:picLocks noGrp="1" noChangeAspect="1"/>
          </p:cNvPicPr>
          <p:nvPr>
            <p:ph idx="1"/>
          </p:nvPr>
        </p:nvPicPr>
        <p:blipFill>
          <a:blip r:embed="rId2"/>
          <a:stretch>
            <a:fillRect/>
          </a:stretch>
        </p:blipFill>
        <p:spPr>
          <a:xfrm>
            <a:off x="1219200" y="2750344"/>
            <a:ext cx="9753600" cy="2501900"/>
          </a:xfrm>
          <a:prstGeom prst="rect">
            <a:avLst/>
          </a:prstGeom>
        </p:spPr>
      </p:pic>
    </p:spTree>
    <p:extLst>
      <p:ext uri="{BB962C8B-B14F-4D97-AF65-F5344CB8AC3E}">
        <p14:creationId xmlns:p14="http://schemas.microsoft.com/office/powerpoint/2010/main" val="23432572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C35D0-FA72-A10B-DCF7-D173D8845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CFBC20-D864-BCBF-6AB4-272DFDFB14D2}"/>
              </a:ext>
            </a:extLst>
          </p:cNvPr>
          <p:cNvSpPr>
            <a:spLocks noGrp="1"/>
          </p:cNvSpPr>
          <p:nvPr>
            <p:ph type="title"/>
          </p:nvPr>
        </p:nvSpPr>
        <p:spPr/>
        <p:txBody>
          <a:bodyPr/>
          <a:lstStyle/>
          <a:p>
            <a:r>
              <a:rPr lang="en-US"/>
              <a:t>-min -1 -minoc 0.2</a:t>
            </a:r>
          </a:p>
        </p:txBody>
      </p:sp>
      <p:pic>
        <p:nvPicPr>
          <p:cNvPr id="4" name="Content Placeholder 3">
            <a:extLst>
              <a:ext uri="{FF2B5EF4-FFF2-40B4-BE49-F238E27FC236}">
                <a16:creationId xmlns:a16="http://schemas.microsoft.com/office/drawing/2014/main" id="{C7DA0FA9-960F-C56E-B176-965DB732E133}"/>
              </a:ext>
            </a:extLst>
          </p:cNvPr>
          <p:cNvPicPr>
            <a:picLocks noGrp="1" noChangeAspect="1"/>
          </p:cNvPicPr>
          <p:nvPr>
            <p:ph idx="1"/>
          </p:nvPr>
        </p:nvPicPr>
        <p:blipFill>
          <a:blip r:embed="rId2"/>
          <a:stretch>
            <a:fillRect/>
          </a:stretch>
        </p:blipFill>
        <p:spPr>
          <a:xfrm>
            <a:off x="1219200" y="2750344"/>
            <a:ext cx="9753600" cy="2501900"/>
          </a:xfrm>
          <a:prstGeom prst="rect">
            <a:avLst/>
          </a:prstGeom>
        </p:spPr>
      </p:pic>
    </p:spTree>
    <p:extLst>
      <p:ext uri="{BB962C8B-B14F-4D97-AF65-F5344CB8AC3E}">
        <p14:creationId xmlns:p14="http://schemas.microsoft.com/office/powerpoint/2010/main" val="3271999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90E1B-EA61-F9F7-0D66-A6670C45B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E4D2E-B6A7-0A27-2086-5977DDA9FAC2}"/>
              </a:ext>
            </a:extLst>
          </p:cNvPr>
          <p:cNvSpPr>
            <a:spLocks noGrp="1"/>
          </p:cNvSpPr>
          <p:nvPr>
            <p:ph type="title"/>
          </p:nvPr>
        </p:nvSpPr>
        <p:spPr/>
        <p:txBody>
          <a:bodyPr/>
          <a:lstStyle/>
          <a:p>
            <a:r>
              <a:rPr lang="en-US"/>
              <a:t>-min -1 -minoc 0.3</a:t>
            </a:r>
          </a:p>
        </p:txBody>
      </p:sp>
      <p:pic>
        <p:nvPicPr>
          <p:cNvPr id="4" name="Content Placeholder 3">
            <a:extLst>
              <a:ext uri="{FF2B5EF4-FFF2-40B4-BE49-F238E27FC236}">
                <a16:creationId xmlns:a16="http://schemas.microsoft.com/office/drawing/2014/main" id="{DDD51015-CA3F-F598-A23B-57C53770F2B9}"/>
              </a:ext>
            </a:extLst>
          </p:cNvPr>
          <p:cNvPicPr>
            <a:picLocks noGrp="1" noChangeAspect="1"/>
          </p:cNvPicPr>
          <p:nvPr>
            <p:ph idx="1"/>
          </p:nvPr>
        </p:nvPicPr>
        <p:blipFill>
          <a:blip r:embed="rId2"/>
          <a:stretch>
            <a:fillRect/>
          </a:stretch>
        </p:blipFill>
        <p:spPr>
          <a:xfrm>
            <a:off x="1219200" y="2750344"/>
            <a:ext cx="9753600" cy="2501900"/>
          </a:xfrm>
          <a:prstGeom prst="rect">
            <a:avLst/>
          </a:prstGeom>
        </p:spPr>
      </p:pic>
    </p:spTree>
    <p:extLst>
      <p:ext uri="{BB962C8B-B14F-4D97-AF65-F5344CB8AC3E}">
        <p14:creationId xmlns:p14="http://schemas.microsoft.com/office/powerpoint/2010/main" val="20586897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20F45-054A-500A-CBED-5E3C42F725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8B97FD-B7CE-7CC8-1E7F-8C8F51CF890D}"/>
              </a:ext>
            </a:extLst>
          </p:cNvPr>
          <p:cNvSpPr>
            <a:spLocks noGrp="1"/>
          </p:cNvSpPr>
          <p:nvPr>
            <p:ph type="title"/>
          </p:nvPr>
        </p:nvSpPr>
        <p:spPr/>
        <p:txBody>
          <a:bodyPr/>
          <a:lstStyle/>
          <a:p>
            <a:r>
              <a:rPr lang="en-US"/>
              <a:t>-min -1 -minoc 0.4</a:t>
            </a:r>
          </a:p>
        </p:txBody>
      </p:sp>
      <p:pic>
        <p:nvPicPr>
          <p:cNvPr id="4" name="Content Placeholder 3">
            <a:extLst>
              <a:ext uri="{FF2B5EF4-FFF2-40B4-BE49-F238E27FC236}">
                <a16:creationId xmlns:a16="http://schemas.microsoft.com/office/drawing/2014/main" id="{C3C121DB-A256-FAFB-3312-AE9B355F6901}"/>
              </a:ext>
            </a:extLst>
          </p:cNvPr>
          <p:cNvPicPr>
            <a:picLocks noGrp="1" noChangeAspect="1"/>
          </p:cNvPicPr>
          <p:nvPr>
            <p:ph idx="1"/>
          </p:nvPr>
        </p:nvPicPr>
        <p:blipFill>
          <a:blip r:embed="rId2"/>
          <a:stretch>
            <a:fillRect/>
          </a:stretch>
        </p:blipFill>
        <p:spPr>
          <a:xfrm>
            <a:off x="1219200" y="2750344"/>
            <a:ext cx="9753600" cy="2501900"/>
          </a:xfrm>
          <a:prstGeom prst="rect">
            <a:avLst/>
          </a:prstGeom>
        </p:spPr>
      </p:pic>
    </p:spTree>
    <p:extLst>
      <p:ext uri="{BB962C8B-B14F-4D97-AF65-F5344CB8AC3E}">
        <p14:creationId xmlns:p14="http://schemas.microsoft.com/office/powerpoint/2010/main" val="18024508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7F9FF-CADF-7B61-286D-259813DED2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B6E04-A055-1DEF-BE16-A9EF53C86391}"/>
              </a:ext>
            </a:extLst>
          </p:cNvPr>
          <p:cNvSpPr>
            <a:spLocks noGrp="1"/>
          </p:cNvSpPr>
          <p:nvPr>
            <p:ph type="title"/>
          </p:nvPr>
        </p:nvSpPr>
        <p:spPr/>
        <p:txBody>
          <a:bodyPr/>
          <a:lstStyle/>
          <a:p>
            <a:r>
              <a:rPr lang="en-US"/>
              <a:t>-min -1 -minoc 0.5</a:t>
            </a:r>
          </a:p>
        </p:txBody>
      </p:sp>
      <p:pic>
        <p:nvPicPr>
          <p:cNvPr id="4" name="Content Placeholder 3">
            <a:extLst>
              <a:ext uri="{FF2B5EF4-FFF2-40B4-BE49-F238E27FC236}">
                <a16:creationId xmlns:a16="http://schemas.microsoft.com/office/drawing/2014/main" id="{D1578B06-6E98-E932-C2DD-A2C83AB88621}"/>
              </a:ext>
            </a:extLst>
          </p:cNvPr>
          <p:cNvPicPr>
            <a:picLocks noGrp="1" noChangeAspect="1"/>
          </p:cNvPicPr>
          <p:nvPr>
            <p:ph idx="1"/>
          </p:nvPr>
        </p:nvPicPr>
        <p:blipFill>
          <a:blip r:embed="rId2"/>
          <a:stretch>
            <a:fillRect/>
          </a:stretch>
        </p:blipFill>
        <p:spPr>
          <a:xfrm>
            <a:off x="1219200" y="2750344"/>
            <a:ext cx="9753600" cy="2501900"/>
          </a:xfrm>
          <a:prstGeom prst="rect">
            <a:avLst/>
          </a:prstGeom>
        </p:spPr>
      </p:pic>
    </p:spTree>
    <p:extLst>
      <p:ext uri="{BB962C8B-B14F-4D97-AF65-F5344CB8AC3E}">
        <p14:creationId xmlns:p14="http://schemas.microsoft.com/office/powerpoint/2010/main" val="1468777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9DAEA-8277-A238-78B6-0F6DAF04FA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4F4DA-3E94-582A-E3D4-5A944A46932F}"/>
              </a:ext>
            </a:extLst>
          </p:cNvPr>
          <p:cNvSpPr>
            <a:spLocks noGrp="1"/>
          </p:cNvSpPr>
          <p:nvPr>
            <p:ph type="title"/>
          </p:nvPr>
        </p:nvSpPr>
        <p:spPr/>
        <p:txBody>
          <a:bodyPr/>
          <a:lstStyle/>
          <a:p>
            <a:r>
              <a:rPr lang="en-US"/>
              <a:t>-min -1 -minoc 0.6</a:t>
            </a:r>
          </a:p>
        </p:txBody>
      </p:sp>
      <p:pic>
        <p:nvPicPr>
          <p:cNvPr id="4" name="Content Placeholder 3">
            <a:extLst>
              <a:ext uri="{FF2B5EF4-FFF2-40B4-BE49-F238E27FC236}">
                <a16:creationId xmlns:a16="http://schemas.microsoft.com/office/drawing/2014/main" id="{C596E3DC-8009-1A11-FF6D-99F3DE755BA3}"/>
              </a:ext>
            </a:extLst>
          </p:cNvPr>
          <p:cNvPicPr>
            <a:picLocks noGrp="1" noChangeAspect="1"/>
          </p:cNvPicPr>
          <p:nvPr>
            <p:ph idx="1"/>
          </p:nvPr>
        </p:nvPicPr>
        <p:blipFill>
          <a:blip r:embed="rId2"/>
          <a:stretch>
            <a:fillRect/>
          </a:stretch>
        </p:blipFill>
        <p:spPr>
          <a:xfrm>
            <a:off x="1219200" y="2750344"/>
            <a:ext cx="9753600" cy="2501900"/>
          </a:xfrm>
          <a:prstGeom prst="rect">
            <a:avLst/>
          </a:prstGeom>
        </p:spPr>
      </p:pic>
    </p:spTree>
    <p:extLst>
      <p:ext uri="{BB962C8B-B14F-4D97-AF65-F5344CB8AC3E}">
        <p14:creationId xmlns:p14="http://schemas.microsoft.com/office/powerpoint/2010/main" val="2910577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AE3BC-38C4-35C4-6CC7-899668944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B62BF-B653-B1A1-2533-BF97470EF804}"/>
              </a:ext>
            </a:extLst>
          </p:cNvPr>
          <p:cNvSpPr>
            <a:spLocks noGrp="1"/>
          </p:cNvSpPr>
          <p:nvPr>
            <p:ph type="title"/>
          </p:nvPr>
        </p:nvSpPr>
        <p:spPr>
          <a:xfrm>
            <a:off x="838200" y="365125"/>
            <a:ext cx="10515600" cy="410379"/>
          </a:xfrm>
        </p:spPr>
        <p:txBody>
          <a:bodyPr>
            <a:normAutofit fontScale="90000"/>
          </a:bodyPr>
          <a:lstStyle/>
          <a:p>
            <a:r>
              <a:rPr lang="en-US"/>
              <a:t>Maximal transformed matches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20031E-7FED-E94C-D4F1-C1A9FDEF8D2F}"/>
                  </a:ext>
                </a:extLst>
              </p:cNvPr>
              <p:cNvSpPr>
                <a:spLocks noGrp="1"/>
              </p:cNvSpPr>
              <p:nvPr>
                <p:ph idx="1"/>
              </p:nvPr>
            </p:nvSpPr>
            <p:spPr>
              <a:xfrm>
                <a:off x="838200" y="4173195"/>
                <a:ext cx="10515600" cy="2430161"/>
              </a:xfrm>
            </p:spPr>
            <p:txBody>
              <a:bodyPr>
                <a:normAutofit/>
              </a:bodyPr>
              <a:lstStyle/>
              <a:p>
                <a:r>
                  <a:rPr lang="en-US"/>
                  <a:t>Suppose we have a </a:t>
                </a:r>
                <a:r>
                  <a:rPr lang="en-US" i="1"/>
                  <a:t>query pattern</a:t>
                </a:r>
                <a:r>
                  <a:rPr lang="en-US"/>
                  <a:t>, </a:t>
                </a:r>
                <a:r>
                  <a:rPr lang="en-US" i="1"/>
                  <a:t>Q</a:t>
                </a:r>
                <a:r>
                  <a:rPr lang="en-US"/>
                  <a:t>, and a </a:t>
                </a:r>
                <a:r>
                  <a:rPr lang="en-US" i="1"/>
                  <a:t>dataset</a:t>
                </a:r>
                <a:r>
                  <a:rPr lang="en-US"/>
                  <a:t>, </a:t>
                </a:r>
                <a:r>
                  <a:rPr lang="en-US" i="1"/>
                  <a:t>D</a:t>
                </a:r>
                <a:r>
                  <a:rPr lang="en-US"/>
                  <a:t>, both of which are sets of </a:t>
                </a:r>
                <a:r>
                  <a:rPr lang="en-US" i="1"/>
                  <a:t>k-</a:t>
                </a:r>
                <a:r>
                  <a:rPr lang="en-US"/>
                  <a:t>dimensional points</a:t>
                </a:r>
              </a:p>
              <a:p>
                <a:r>
                  <a:rPr lang="en-US"/>
                  <a:t>We define a </a:t>
                </a:r>
                <a:r>
                  <a:rPr lang="en-US" i="1"/>
                  <a:t>transformation</a:t>
                </a:r>
                <a:r>
                  <a:rPr lang="en-US"/>
                  <a:t> to be a function, </a:t>
                </a:r>
                <a14:m>
                  <m:oMath xmlns:m="http://schemas.openxmlformats.org/officeDocument/2006/math">
                    <m:r>
                      <a:rPr lang="da-DK" b="0" i="1">
                        <a:latin typeface="Cambria Math" panose="02040503050406030204" pitchFamily="18" charset="0"/>
                      </a:rPr>
                      <m:t>𝑓</m:t>
                    </m:r>
                    <m:r>
                      <a:rPr lang="da-DK" b="0" i="1">
                        <a:latin typeface="Cambria Math" panose="02040503050406030204" pitchFamily="18" charset="0"/>
                      </a:rPr>
                      <m:t>:</m:t>
                    </m:r>
                    <m:sSup>
                      <m:sSupPr>
                        <m:ctrlPr>
                          <a:rPr lang="da-DK" b="0" i="1">
                            <a:latin typeface="Cambria Math" panose="02040503050406030204" pitchFamily="18" charset="0"/>
                          </a:rPr>
                        </m:ctrlPr>
                      </m:sSupPr>
                      <m:e>
                        <m:r>
                          <a:rPr lang="da-DK" i="1">
                            <a:latin typeface="Cambria Math" panose="02040503050406030204" pitchFamily="18" charset="0"/>
                            <a:ea typeface="Cambria Math" panose="02040503050406030204" pitchFamily="18" charset="0"/>
                          </a:rPr>
                          <m:t>ℝ</m:t>
                        </m:r>
                      </m:e>
                      <m:sup>
                        <m:r>
                          <a:rPr lang="da-DK" b="0" i="1">
                            <a:latin typeface="Cambria Math" panose="02040503050406030204" pitchFamily="18" charset="0"/>
                          </a:rPr>
                          <m:t>𝑘</m:t>
                        </m:r>
                      </m:sup>
                    </m:sSup>
                    <m:r>
                      <a:rPr lang="da-DK" b="0" i="1">
                        <a:latin typeface="Cambria Math" panose="02040503050406030204" pitchFamily="18" charset="0"/>
                        <a:ea typeface="Cambria Math" panose="02040503050406030204" pitchFamily="18" charset="0"/>
                      </a:rPr>
                      <m:t>→</m:t>
                    </m:r>
                    <m:sSup>
                      <m:sSupPr>
                        <m:ctrlPr>
                          <a:rPr lang="da-DK" i="1">
                            <a:latin typeface="Cambria Math" panose="02040503050406030204" pitchFamily="18" charset="0"/>
                          </a:rPr>
                        </m:ctrlPr>
                      </m:sSupPr>
                      <m:e>
                        <m:r>
                          <a:rPr lang="da-DK" i="1">
                            <a:latin typeface="Cambria Math" panose="02040503050406030204" pitchFamily="18" charset="0"/>
                            <a:ea typeface="Cambria Math" panose="02040503050406030204" pitchFamily="18" charset="0"/>
                          </a:rPr>
                          <m:t>ℝ</m:t>
                        </m:r>
                      </m:e>
                      <m:sup>
                        <m:r>
                          <a:rPr lang="da-DK" i="1">
                            <a:latin typeface="Cambria Math" panose="02040503050406030204" pitchFamily="18" charset="0"/>
                          </a:rPr>
                          <m:t>𝑘</m:t>
                        </m:r>
                      </m:sup>
                    </m:sSup>
                  </m:oMath>
                </a14:m>
                <a:endParaRPr lang="en-US"/>
              </a:p>
              <a:p>
                <a:r>
                  <a:rPr lang="en-US"/>
                  <a:t>The </a:t>
                </a:r>
                <a:r>
                  <a:rPr lang="en-US" i="1"/>
                  <a:t>maximal transformed match</a:t>
                </a:r>
                <a:r>
                  <a:rPr lang="en-US"/>
                  <a:t> (MTM) (or simply maximal match) of </a:t>
                </a:r>
                <a:r>
                  <a:rPr lang="en-US" i="1"/>
                  <a:t>Q</a:t>
                </a:r>
                <a:r>
                  <a:rPr lang="en-US"/>
                  <a:t> in </a:t>
                </a:r>
                <a:r>
                  <a:rPr lang="en-US" i="1"/>
                  <a:t>D</a:t>
                </a:r>
                <a:r>
                  <a:rPr lang="en-US"/>
                  <a:t> for the transformation</a:t>
                </a:r>
                <a:r>
                  <a:rPr lang="en-US" i="1"/>
                  <a:t>, f, </a:t>
                </a:r>
                <a:r>
                  <a:rPr lang="en-US"/>
                  <a:t>is the intersection of </a:t>
                </a:r>
                <a:r>
                  <a:rPr lang="en-US" i="1"/>
                  <a:t>D</a:t>
                </a:r>
                <a:r>
                  <a:rPr lang="en-US"/>
                  <a:t> and </a:t>
                </a:r>
                <a:r>
                  <a:rPr lang="en-US" i="1"/>
                  <a:t>f</a:t>
                </a:r>
                <a:r>
                  <a:rPr lang="en-US"/>
                  <a:t>(</a:t>
                </a:r>
                <a:r>
                  <a:rPr lang="en-US" i="1"/>
                  <a:t>Q</a:t>
                </a:r>
                <a:r>
                  <a:rPr lang="en-US"/>
                  <a:t>)</a:t>
                </a:r>
              </a:p>
              <a:p>
                <a:endParaRPr lang="en-US"/>
              </a:p>
            </p:txBody>
          </p:sp>
        </mc:Choice>
        <mc:Fallback xmlns="">
          <p:sp>
            <p:nvSpPr>
              <p:cNvPr id="3" name="Content Placeholder 2">
                <a:extLst>
                  <a:ext uri="{FF2B5EF4-FFF2-40B4-BE49-F238E27FC236}">
                    <a16:creationId xmlns:a16="http://schemas.microsoft.com/office/drawing/2014/main" id="{33FAA49F-6535-F98B-71CB-B84C05B985CC}"/>
                  </a:ext>
                </a:extLst>
              </p:cNvPr>
              <p:cNvSpPr>
                <a:spLocks noGrp="1" noRot="1" noChangeAspect="1" noMove="1" noResize="1" noEditPoints="1" noAdjustHandles="1" noChangeArrowheads="1" noChangeShapeType="1" noTextEdit="1"/>
              </p:cNvSpPr>
              <p:nvPr>
                <p:ph idx="1"/>
              </p:nvPr>
            </p:nvSpPr>
            <p:spPr>
              <a:xfrm>
                <a:off x="838200" y="4173195"/>
                <a:ext cx="10515600" cy="2430161"/>
              </a:xfrm>
              <a:blipFill>
                <a:blip r:embed="rId2"/>
                <a:stretch>
                  <a:fillRect l="-1086" t="-4167" r="-1809" b="-1042"/>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65C12D32-208D-420C-35AC-3EEDAF167E79}"/>
              </a:ext>
            </a:extLst>
          </p:cNvPr>
          <p:cNvSpPr/>
          <p:nvPr/>
        </p:nvSpPr>
        <p:spPr>
          <a:xfrm>
            <a:off x="576978" y="1569855"/>
            <a:ext cx="2156307" cy="1956122"/>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430F4F1-3D9F-2C5D-6B01-703855705803}"/>
              </a:ext>
            </a:extLst>
          </p:cNvPr>
          <p:cNvSpPr/>
          <p:nvPr/>
        </p:nvSpPr>
        <p:spPr>
          <a:xfrm>
            <a:off x="936369" y="2515825"/>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AE8AA51-EA05-CC8F-80D1-D4C246FDFB7A}"/>
              </a:ext>
            </a:extLst>
          </p:cNvPr>
          <p:cNvSpPr/>
          <p:nvPr/>
        </p:nvSpPr>
        <p:spPr>
          <a:xfrm>
            <a:off x="2220170" y="2907435"/>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B98C1A-9CA1-4C23-2D54-EB11330E9BFE}"/>
              </a:ext>
            </a:extLst>
          </p:cNvPr>
          <p:cNvSpPr/>
          <p:nvPr/>
        </p:nvSpPr>
        <p:spPr>
          <a:xfrm>
            <a:off x="2056450" y="2194889"/>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D52F05D-3114-32BA-BEC2-3C8135C964B1}"/>
              </a:ext>
            </a:extLst>
          </p:cNvPr>
          <p:cNvSpPr/>
          <p:nvPr/>
        </p:nvSpPr>
        <p:spPr>
          <a:xfrm>
            <a:off x="1375617" y="1847648"/>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80E425-937B-DECF-82D1-00C3F51CC849}"/>
              </a:ext>
            </a:extLst>
          </p:cNvPr>
          <p:cNvSpPr/>
          <p:nvPr/>
        </p:nvSpPr>
        <p:spPr>
          <a:xfrm>
            <a:off x="3023990" y="1038305"/>
            <a:ext cx="8591032" cy="286473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FCDF38B-09E6-55E2-E4CA-8623EAA17D80}"/>
              </a:ext>
            </a:extLst>
          </p:cNvPr>
          <p:cNvSpPr/>
          <p:nvPr/>
        </p:nvSpPr>
        <p:spPr>
          <a:xfrm>
            <a:off x="3456892" y="2868852"/>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380F58E-BA16-2B9B-B441-02723FEACD5B}"/>
              </a:ext>
            </a:extLst>
          </p:cNvPr>
          <p:cNvSpPr/>
          <p:nvPr/>
        </p:nvSpPr>
        <p:spPr>
          <a:xfrm>
            <a:off x="4740693" y="3260462"/>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FF0F4D-B177-66F9-1D9F-7E70FAD4D1D3}"/>
              </a:ext>
            </a:extLst>
          </p:cNvPr>
          <p:cNvSpPr/>
          <p:nvPr/>
        </p:nvSpPr>
        <p:spPr>
          <a:xfrm>
            <a:off x="4576972" y="2547916"/>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ADB6D8D-9E9A-50E5-C60E-0096CF9A0D4C}"/>
              </a:ext>
            </a:extLst>
          </p:cNvPr>
          <p:cNvSpPr/>
          <p:nvPr/>
        </p:nvSpPr>
        <p:spPr>
          <a:xfrm>
            <a:off x="3896140" y="2200675"/>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B00E76A3-73B0-4E40-AF78-D8743B86E415}"/>
              </a:ext>
            </a:extLst>
          </p:cNvPr>
          <p:cNvSpPr/>
          <p:nvPr/>
        </p:nvSpPr>
        <p:spPr>
          <a:xfrm>
            <a:off x="7938274" y="2055118"/>
            <a:ext cx="3251809" cy="1470859"/>
          </a:xfrm>
          <a:prstGeom prst="roundRect">
            <a:avLst/>
          </a:prstGeom>
          <a:solidFill>
            <a:schemeClr val="accent4">
              <a:alpha val="3801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7CB6BB-8BE5-0E9A-9EF0-5EAA40336A74}"/>
              </a:ext>
            </a:extLst>
          </p:cNvPr>
          <p:cNvSpPr/>
          <p:nvPr/>
        </p:nvSpPr>
        <p:spPr>
          <a:xfrm>
            <a:off x="8080081" y="2547915"/>
            <a:ext cx="179693" cy="17362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3CDCCE3-C81C-9C81-52BE-93FB542309A0}"/>
              </a:ext>
            </a:extLst>
          </p:cNvPr>
          <p:cNvSpPr/>
          <p:nvPr/>
        </p:nvSpPr>
        <p:spPr>
          <a:xfrm>
            <a:off x="10866679" y="2149005"/>
            <a:ext cx="179693" cy="18092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0869F17-A4FF-86E9-CA81-3940065DDBC8}"/>
              </a:ext>
            </a:extLst>
          </p:cNvPr>
          <p:cNvSpPr/>
          <p:nvPr/>
        </p:nvSpPr>
        <p:spPr>
          <a:xfrm>
            <a:off x="9033507" y="3216092"/>
            <a:ext cx="179693" cy="17362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4C565B1-700B-A869-4DB3-50F41FB795C5}"/>
              </a:ext>
            </a:extLst>
          </p:cNvPr>
          <p:cNvGrpSpPr/>
          <p:nvPr/>
        </p:nvGrpSpPr>
        <p:grpSpPr>
          <a:xfrm flipV="1">
            <a:off x="5613906" y="1462382"/>
            <a:ext cx="1299774" cy="841797"/>
            <a:chOff x="6489542" y="2127109"/>
            <a:chExt cx="1255853" cy="841797"/>
          </a:xfrm>
        </p:grpSpPr>
        <p:sp>
          <p:nvSpPr>
            <p:cNvPr id="20" name="Oval 19">
              <a:extLst>
                <a:ext uri="{FF2B5EF4-FFF2-40B4-BE49-F238E27FC236}">
                  <a16:creationId xmlns:a16="http://schemas.microsoft.com/office/drawing/2014/main" id="{5EC775C0-F4CB-7396-D9A2-33E095F9363F}"/>
                </a:ext>
              </a:extLst>
            </p:cNvPr>
            <p:cNvSpPr/>
            <p:nvPr/>
          </p:nvSpPr>
          <p:spPr>
            <a:xfrm flipV="1">
              <a:off x="6489542" y="2795286"/>
              <a:ext cx="173621" cy="1736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89ED79A-C719-8AEA-19A3-84DB469E8F33}"/>
                </a:ext>
              </a:extLst>
            </p:cNvPr>
            <p:cNvSpPr/>
            <p:nvPr/>
          </p:nvSpPr>
          <p:spPr>
            <a:xfrm flipV="1">
              <a:off x="7571774" y="2474350"/>
              <a:ext cx="173621" cy="1736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4FC27D6-4770-0638-155F-C7951B8E1F5D}"/>
                </a:ext>
              </a:extLst>
            </p:cNvPr>
            <p:cNvSpPr/>
            <p:nvPr/>
          </p:nvSpPr>
          <p:spPr>
            <a:xfrm flipV="1">
              <a:off x="6913948" y="2127109"/>
              <a:ext cx="173621" cy="1736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F8DB2815-2C5E-E078-0A7E-2C0711859149}"/>
              </a:ext>
            </a:extLst>
          </p:cNvPr>
          <p:cNvSpPr txBox="1"/>
          <p:nvPr/>
        </p:nvSpPr>
        <p:spPr>
          <a:xfrm>
            <a:off x="3202011" y="1106299"/>
            <a:ext cx="481461" cy="584775"/>
          </a:xfrm>
          <a:prstGeom prst="rect">
            <a:avLst/>
          </a:prstGeom>
          <a:noFill/>
        </p:spPr>
        <p:txBody>
          <a:bodyPr wrap="square" rtlCol="0">
            <a:spAutoFit/>
          </a:bodyPr>
          <a:lstStyle/>
          <a:p>
            <a:r>
              <a:rPr lang="en-US" sz="3200" i="1"/>
              <a:t>D</a:t>
            </a:r>
            <a:endParaRPr lang="en-US" i="1"/>
          </a:p>
        </p:txBody>
      </p:sp>
      <p:sp>
        <p:nvSpPr>
          <p:cNvPr id="25" name="TextBox 24">
            <a:extLst>
              <a:ext uri="{FF2B5EF4-FFF2-40B4-BE49-F238E27FC236}">
                <a16:creationId xmlns:a16="http://schemas.microsoft.com/office/drawing/2014/main" id="{8AB6976A-8ADB-DBD8-7B43-929ECE7857A8}"/>
              </a:ext>
            </a:extLst>
          </p:cNvPr>
          <p:cNvSpPr txBox="1"/>
          <p:nvPr/>
        </p:nvSpPr>
        <p:spPr>
          <a:xfrm>
            <a:off x="769514" y="1590894"/>
            <a:ext cx="503028" cy="584775"/>
          </a:xfrm>
          <a:prstGeom prst="rect">
            <a:avLst/>
          </a:prstGeom>
          <a:noFill/>
        </p:spPr>
        <p:txBody>
          <a:bodyPr wrap="square" rtlCol="0">
            <a:spAutoFit/>
          </a:bodyPr>
          <a:lstStyle/>
          <a:p>
            <a:r>
              <a:rPr lang="en-US" sz="3200" i="1"/>
              <a:t>Q</a:t>
            </a:r>
            <a:endParaRPr lang="en-US" i="1"/>
          </a:p>
        </p:txBody>
      </p:sp>
      <p:sp>
        <p:nvSpPr>
          <p:cNvPr id="31" name="Oval 30">
            <a:extLst>
              <a:ext uri="{FF2B5EF4-FFF2-40B4-BE49-F238E27FC236}">
                <a16:creationId xmlns:a16="http://schemas.microsoft.com/office/drawing/2014/main" id="{C3D4668E-35B2-51AD-2763-E35F2A28FED9}"/>
              </a:ext>
            </a:extLst>
          </p:cNvPr>
          <p:cNvSpPr/>
          <p:nvPr/>
        </p:nvSpPr>
        <p:spPr>
          <a:xfrm>
            <a:off x="9752318" y="1738390"/>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31C7449-7997-1EE9-2E70-5D5F98DF66A1}"/>
              </a:ext>
            </a:extLst>
          </p:cNvPr>
          <p:cNvSpPr/>
          <p:nvPr/>
        </p:nvSpPr>
        <p:spPr>
          <a:xfrm>
            <a:off x="9222403" y="2055118"/>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A5F6DB4-213D-3291-6980-60FFA3270071}"/>
              </a:ext>
            </a:extLst>
          </p:cNvPr>
          <p:cNvSpPr/>
          <p:nvPr/>
        </p:nvSpPr>
        <p:spPr>
          <a:xfrm>
            <a:off x="9544508" y="2404570"/>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70DF3AE-97D7-E8BA-A8FF-0338C739B23D}"/>
              </a:ext>
            </a:extLst>
          </p:cNvPr>
          <p:cNvSpPr/>
          <p:nvPr/>
        </p:nvSpPr>
        <p:spPr>
          <a:xfrm>
            <a:off x="9137597" y="1354336"/>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358FF1EC-0949-2F83-AE42-5784CCB5056A}"/>
              </a:ext>
            </a:extLst>
          </p:cNvPr>
          <p:cNvCxnSpPr>
            <a:cxnSpLocks/>
          </p:cNvCxnSpPr>
          <p:nvPr/>
        </p:nvCxnSpPr>
        <p:spPr>
          <a:xfrm>
            <a:off x="1145628" y="2585490"/>
            <a:ext cx="6884796" cy="40015"/>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21" name="Curved Left Arrow 20">
            <a:extLst>
              <a:ext uri="{FF2B5EF4-FFF2-40B4-BE49-F238E27FC236}">
                <a16:creationId xmlns:a16="http://schemas.microsoft.com/office/drawing/2014/main" id="{DAA2180C-C9F9-7AAF-4F57-B4B172700C67}"/>
              </a:ext>
            </a:extLst>
          </p:cNvPr>
          <p:cNvSpPr/>
          <p:nvPr/>
        </p:nvSpPr>
        <p:spPr>
          <a:xfrm>
            <a:off x="9669740" y="2742915"/>
            <a:ext cx="129766" cy="384054"/>
          </a:xfrm>
          <a:prstGeom prst="curvedLeftArrow">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192369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09292-4978-6766-9ADF-68F9A4D7C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39CF2-E515-CB41-13EE-B94E145C05A8}"/>
              </a:ext>
            </a:extLst>
          </p:cNvPr>
          <p:cNvSpPr>
            <a:spLocks noGrp="1"/>
          </p:cNvSpPr>
          <p:nvPr>
            <p:ph type="title"/>
          </p:nvPr>
        </p:nvSpPr>
        <p:spPr/>
        <p:txBody>
          <a:bodyPr/>
          <a:lstStyle/>
          <a:p>
            <a:r>
              <a:rPr lang="en-US"/>
              <a:t>-min -1 -minoc 0.7</a:t>
            </a:r>
          </a:p>
        </p:txBody>
      </p:sp>
      <p:pic>
        <p:nvPicPr>
          <p:cNvPr id="4" name="Content Placeholder 3">
            <a:extLst>
              <a:ext uri="{FF2B5EF4-FFF2-40B4-BE49-F238E27FC236}">
                <a16:creationId xmlns:a16="http://schemas.microsoft.com/office/drawing/2014/main" id="{5ADF188A-0CD3-00D8-54E7-4766024FD5CE}"/>
              </a:ext>
            </a:extLst>
          </p:cNvPr>
          <p:cNvPicPr>
            <a:picLocks noGrp="1" noChangeAspect="1"/>
          </p:cNvPicPr>
          <p:nvPr>
            <p:ph idx="1"/>
          </p:nvPr>
        </p:nvPicPr>
        <p:blipFill>
          <a:blip r:embed="rId2"/>
          <a:stretch>
            <a:fillRect/>
          </a:stretch>
        </p:blipFill>
        <p:spPr>
          <a:xfrm>
            <a:off x="1219200" y="2750344"/>
            <a:ext cx="9753600" cy="2501900"/>
          </a:xfrm>
          <a:prstGeom prst="rect">
            <a:avLst/>
          </a:prstGeom>
        </p:spPr>
      </p:pic>
    </p:spTree>
    <p:extLst>
      <p:ext uri="{BB962C8B-B14F-4D97-AF65-F5344CB8AC3E}">
        <p14:creationId xmlns:p14="http://schemas.microsoft.com/office/powerpoint/2010/main" val="15726345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2D139-3C7A-9AD9-1E0C-B01EC9675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A1DE51-8B76-ABBF-7CBD-963C59F9EB78}"/>
              </a:ext>
            </a:extLst>
          </p:cNvPr>
          <p:cNvSpPr>
            <a:spLocks noGrp="1"/>
          </p:cNvSpPr>
          <p:nvPr>
            <p:ph type="title"/>
          </p:nvPr>
        </p:nvSpPr>
        <p:spPr/>
        <p:txBody>
          <a:bodyPr/>
          <a:lstStyle/>
          <a:p>
            <a:r>
              <a:rPr lang="en-US"/>
              <a:t>-min -1 -minoc 0.8</a:t>
            </a:r>
          </a:p>
        </p:txBody>
      </p:sp>
      <p:pic>
        <p:nvPicPr>
          <p:cNvPr id="4" name="Content Placeholder 3">
            <a:extLst>
              <a:ext uri="{FF2B5EF4-FFF2-40B4-BE49-F238E27FC236}">
                <a16:creationId xmlns:a16="http://schemas.microsoft.com/office/drawing/2014/main" id="{35C12DD5-9941-AEF9-061C-6B701C68C071}"/>
              </a:ext>
            </a:extLst>
          </p:cNvPr>
          <p:cNvPicPr>
            <a:picLocks noGrp="1" noChangeAspect="1"/>
          </p:cNvPicPr>
          <p:nvPr>
            <p:ph idx="1"/>
          </p:nvPr>
        </p:nvPicPr>
        <p:blipFill>
          <a:blip r:embed="rId2"/>
          <a:stretch>
            <a:fillRect/>
          </a:stretch>
        </p:blipFill>
        <p:spPr>
          <a:xfrm>
            <a:off x="1219200" y="2750344"/>
            <a:ext cx="9753600" cy="2501900"/>
          </a:xfrm>
          <a:prstGeom prst="rect">
            <a:avLst/>
          </a:prstGeom>
        </p:spPr>
      </p:pic>
    </p:spTree>
    <p:extLst>
      <p:ext uri="{BB962C8B-B14F-4D97-AF65-F5344CB8AC3E}">
        <p14:creationId xmlns:p14="http://schemas.microsoft.com/office/powerpoint/2010/main" val="29708259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B1E7B-125A-14C9-4F39-4AE99293F1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43BC4D-AA80-8E21-73A0-ABCFC2BB6780}"/>
              </a:ext>
            </a:extLst>
          </p:cNvPr>
          <p:cNvSpPr>
            <a:spLocks noGrp="1"/>
          </p:cNvSpPr>
          <p:nvPr>
            <p:ph type="title"/>
          </p:nvPr>
        </p:nvSpPr>
        <p:spPr/>
        <p:txBody>
          <a:bodyPr/>
          <a:lstStyle/>
          <a:p>
            <a:r>
              <a:rPr lang="en-US"/>
              <a:t>-min -1 -minoc 0.9</a:t>
            </a:r>
          </a:p>
        </p:txBody>
      </p:sp>
      <p:pic>
        <p:nvPicPr>
          <p:cNvPr id="4" name="Content Placeholder 3">
            <a:extLst>
              <a:ext uri="{FF2B5EF4-FFF2-40B4-BE49-F238E27FC236}">
                <a16:creationId xmlns:a16="http://schemas.microsoft.com/office/drawing/2014/main" id="{7AE251DE-8B5F-0916-7765-CC82179A3DB8}"/>
              </a:ext>
            </a:extLst>
          </p:cNvPr>
          <p:cNvPicPr>
            <a:picLocks noGrp="1" noChangeAspect="1"/>
          </p:cNvPicPr>
          <p:nvPr>
            <p:ph idx="1"/>
          </p:nvPr>
        </p:nvPicPr>
        <p:blipFill>
          <a:blip r:embed="rId2"/>
          <a:stretch>
            <a:fillRect/>
          </a:stretch>
        </p:blipFill>
        <p:spPr>
          <a:xfrm>
            <a:off x="1219200" y="2750344"/>
            <a:ext cx="9753600" cy="2501900"/>
          </a:xfrm>
          <a:prstGeom prst="rect">
            <a:avLst/>
          </a:prstGeom>
        </p:spPr>
      </p:pic>
    </p:spTree>
    <p:extLst>
      <p:ext uri="{BB962C8B-B14F-4D97-AF65-F5344CB8AC3E}">
        <p14:creationId xmlns:p14="http://schemas.microsoft.com/office/powerpoint/2010/main" val="18799008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422A4-34C6-58E0-7A8A-0F7D489700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298B98-2E98-2D27-E0E9-EC7F72217389}"/>
              </a:ext>
            </a:extLst>
          </p:cNvPr>
          <p:cNvSpPr>
            <a:spLocks noGrp="1"/>
          </p:cNvSpPr>
          <p:nvPr>
            <p:ph type="title"/>
          </p:nvPr>
        </p:nvSpPr>
        <p:spPr/>
        <p:txBody>
          <a:bodyPr/>
          <a:lstStyle/>
          <a:p>
            <a:r>
              <a:rPr lang="en-US"/>
              <a:t>-min -1 -minoc 1.0</a:t>
            </a:r>
          </a:p>
        </p:txBody>
      </p:sp>
      <p:pic>
        <p:nvPicPr>
          <p:cNvPr id="4" name="Content Placeholder 3">
            <a:extLst>
              <a:ext uri="{FF2B5EF4-FFF2-40B4-BE49-F238E27FC236}">
                <a16:creationId xmlns:a16="http://schemas.microsoft.com/office/drawing/2014/main" id="{3C0026E2-8F3C-CFA8-D2CE-3B82C2CE0E25}"/>
              </a:ext>
            </a:extLst>
          </p:cNvPr>
          <p:cNvPicPr>
            <a:picLocks noGrp="1" noChangeAspect="1"/>
          </p:cNvPicPr>
          <p:nvPr>
            <p:ph idx="1"/>
          </p:nvPr>
        </p:nvPicPr>
        <p:blipFill>
          <a:blip r:embed="rId2"/>
          <a:stretch>
            <a:fillRect/>
          </a:stretch>
        </p:blipFill>
        <p:spPr>
          <a:xfrm>
            <a:off x="1219200" y="2750344"/>
            <a:ext cx="9753600" cy="2501900"/>
          </a:xfrm>
          <a:prstGeom prst="rect">
            <a:avLst/>
          </a:prstGeom>
        </p:spPr>
      </p:pic>
    </p:spTree>
    <p:extLst>
      <p:ext uri="{BB962C8B-B14F-4D97-AF65-F5344CB8AC3E}">
        <p14:creationId xmlns:p14="http://schemas.microsoft.com/office/powerpoint/2010/main" val="3185270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8A7F-58F3-CADB-B531-FEC9446C8B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E951A-742B-7C49-8EB1-FA548C076B55}"/>
              </a:ext>
            </a:extLst>
          </p:cNvPr>
          <p:cNvSpPr>
            <a:spLocks noGrp="1"/>
          </p:cNvSpPr>
          <p:nvPr>
            <p:ph type="title"/>
          </p:nvPr>
        </p:nvSpPr>
        <p:spPr>
          <a:xfrm>
            <a:off x="838200" y="365125"/>
            <a:ext cx="10515600" cy="410379"/>
          </a:xfrm>
        </p:spPr>
        <p:txBody>
          <a:bodyPr>
            <a:normAutofit fontScale="90000"/>
          </a:bodyPr>
          <a:lstStyle/>
          <a:p>
            <a:r>
              <a:rPr lang="en-US"/>
              <a:t>Maximal transformed matches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BCDE17-9CCE-4E58-88A1-C4898D382D1B}"/>
                  </a:ext>
                </a:extLst>
              </p:cNvPr>
              <p:cNvSpPr>
                <a:spLocks noGrp="1"/>
              </p:cNvSpPr>
              <p:nvPr>
                <p:ph idx="1"/>
              </p:nvPr>
            </p:nvSpPr>
            <p:spPr>
              <a:xfrm>
                <a:off x="838200" y="4173195"/>
                <a:ext cx="10515600" cy="2430161"/>
              </a:xfrm>
            </p:spPr>
            <p:txBody>
              <a:bodyPr>
                <a:normAutofit/>
              </a:bodyPr>
              <a:lstStyle/>
              <a:p>
                <a:r>
                  <a:rPr lang="en-US"/>
                  <a:t>Suppose we have a </a:t>
                </a:r>
                <a:r>
                  <a:rPr lang="en-US" i="1"/>
                  <a:t>query pattern</a:t>
                </a:r>
                <a:r>
                  <a:rPr lang="en-US"/>
                  <a:t>, </a:t>
                </a:r>
                <a:r>
                  <a:rPr lang="en-US" i="1"/>
                  <a:t>Q</a:t>
                </a:r>
                <a:r>
                  <a:rPr lang="en-US"/>
                  <a:t>, and a </a:t>
                </a:r>
                <a:r>
                  <a:rPr lang="en-US" i="1"/>
                  <a:t>dataset</a:t>
                </a:r>
                <a:r>
                  <a:rPr lang="en-US"/>
                  <a:t>, </a:t>
                </a:r>
                <a:r>
                  <a:rPr lang="en-US" i="1"/>
                  <a:t>D</a:t>
                </a:r>
                <a:r>
                  <a:rPr lang="en-US"/>
                  <a:t>, both of which are sets of </a:t>
                </a:r>
                <a:r>
                  <a:rPr lang="en-US" i="1"/>
                  <a:t>k-</a:t>
                </a:r>
                <a:r>
                  <a:rPr lang="en-US"/>
                  <a:t>dimensional points</a:t>
                </a:r>
              </a:p>
              <a:p>
                <a:r>
                  <a:rPr lang="en-US"/>
                  <a:t>We define a </a:t>
                </a:r>
                <a:r>
                  <a:rPr lang="en-US" i="1"/>
                  <a:t>transformation</a:t>
                </a:r>
                <a:r>
                  <a:rPr lang="en-US"/>
                  <a:t> to be a function, </a:t>
                </a:r>
                <a14:m>
                  <m:oMath xmlns:m="http://schemas.openxmlformats.org/officeDocument/2006/math">
                    <m:r>
                      <a:rPr lang="da-DK" b="0" i="1">
                        <a:latin typeface="Cambria Math" panose="02040503050406030204" pitchFamily="18" charset="0"/>
                      </a:rPr>
                      <m:t>𝑓</m:t>
                    </m:r>
                    <m:r>
                      <a:rPr lang="da-DK" b="0" i="1">
                        <a:latin typeface="Cambria Math" panose="02040503050406030204" pitchFamily="18" charset="0"/>
                      </a:rPr>
                      <m:t>:</m:t>
                    </m:r>
                    <m:sSup>
                      <m:sSupPr>
                        <m:ctrlPr>
                          <a:rPr lang="da-DK" b="0" i="1">
                            <a:latin typeface="Cambria Math" panose="02040503050406030204" pitchFamily="18" charset="0"/>
                          </a:rPr>
                        </m:ctrlPr>
                      </m:sSupPr>
                      <m:e>
                        <m:r>
                          <a:rPr lang="da-DK" i="1">
                            <a:latin typeface="Cambria Math" panose="02040503050406030204" pitchFamily="18" charset="0"/>
                            <a:ea typeface="Cambria Math" panose="02040503050406030204" pitchFamily="18" charset="0"/>
                          </a:rPr>
                          <m:t>ℝ</m:t>
                        </m:r>
                      </m:e>
                      <m:sup>
                        <m:r>
                          <a:rPr lang="da-DK" b="0" i="1">
                            <a:latin typeface="Cambria Math" panose="02040503050406030204" pitchFamily="18" charset="0"/>
                          </a:rPr>
                          <m:t>𝑘</m:t>
                        </m:r>
                      </m:sup>
                    </m:sSup>
                    <m:r>
                      <a:rPr lang="da-DK" b="0" i="1">
                        <a:latin typeface="Cambria Math" panose="02040503050406030204" pitchFamily="18" charset="0"/>
                        <a:ea typeface="Cambria Math" panose="02040503050406030204" pitchFamily="18" charset="0"/>
                      </a:rPr>
                      <m:t>→</m:t>
                    </m:r>
                    <m:sSup>
                      <m:sSupPr>
                        <m:ctrlPr>
                          <a:rPr lang="da-DK" i="1">
                            <a:latin typeface="Cambria Math" panose="02040503050406030204" pitchFamily="18" charset="0"/>
                          </a:rPr>
                        </m:ctrlPr>
                      </m:sSupPr>
                      <m:e>
                        <m:r>
                          <a:rPr lang="da-DK" i="1">
                            <a:latin typeface="Cambria Math" panose="02040503050406030204" pitchFamily="18" charset="0"/>
                            <a:ea typeface="Cambria Math" panose="02040503050406030204" pitchFamily="18" charset="0"/>
                          </a:rPr>
                          <m:t>ℝ</m:t>
                        </m:r>
                      </m:e>
                      <m:sup>
                        <m:r>
                          <a:rPr lang="da-DK" i="1">
                            <a:latin typeface="Cambria Math" panose="02040503050406030204" pitchFamily="18" charset="0"/>
                          </a:rPr>
                          <m:t>𝑘</m:t>
                        </m:r>
                      </m:sup>
                    </m:sSup>
                  </m:oMath>
                </a14:m>
                <a:endParaRPr lang="en-US"/>
              </a:p>
              <a:p>
                <a:r>
                  <a:rPr lang="en-US"/>
                  <a:t>The </a:t>
                </a:r>
                <a:r>
                  <a:rPr lang="en-US" i="1"/>
                  <a:t>maximal transformed match</a:t>
                </a:r>
                <a:r>
                  <a:rPr lang="en-US"/>
                  <a:t> (MTM) (or simply maximal match) of </a:t>
                </a:r>
                <a:r>
                  <a:rPr lang="en-US" i="1"/>
                  <a:t>Q</a:t>
                </a:r>
                <a:r>
                  <a:rPr lang="en-US"/>
                  <a:t> in </a:t>
                </a:r>
                <a:r>
                  <a:rPr lang="en-US" i="1"/>
                  <a:t>D</a:t>
                </a:r>
                <a:r>
                  <a:rPr lang="en-US"/>
                  <a:t> for the transformation</a:t>
                </a:r>
                <a:r>
                  <a:rPr lang="en-US" i="1"/>
                  <a:t>, f, </a:t>
                </a:r>
                <a:r>
                  <a:rPr lang="en-US"/>
                  <a:t>is the intersection of </a:t>
                </a:r>
                <a:r>
                  <a:rPr lang="en-US" i="1"/>
                  <a:t>D</a:t>
                </a:r>
                <a:r>
                  <a:rPr lang="en-US"/>
                  <a:t> and </a:t>
                </a:r>
                <a:r>
                  <a:rPr lang="en-US" i="1"/>
                  <a:t>f</a:t>
                </a:r>
                <a:r>
                  <a:rPr lang="en-US"/>
                  <a:t>(</a:t>
                </a:r>
                <a:r>
                  <a:rPr lang="en-US" i="1"/>
                  <a:t>Q</a:t>
                </a:r>
                <a:r>
                  <a:rPr lang="en-US"/>
                  <a:t>)</a:t>
                </a:r>
              </a:p>
              <a:p>
                <a:endParaRPr lang="en-US"/>
              </a:p>
            </p:txBody>
          </p:sp>
        </mc:Choice>
        <mc:Fallback xmlns="">
          <p:sp>
            <p:nvSpPr>
              <p:cNvPr id="3" name="Content Placeholder 2">
                <a:extLst>
                  <a:ext uri="{FF2B5EF4-FFF2-40B4-BE49-F238E27FC236}">
                    <a16:creationId xmlns:a16="http://schemas.microsoft.com/office/drawing/2014/main" id="{33FAA49F-6535-F98B-71CB-B84C05B985CC}"/>
                  </a:ext>
                </a:extLst>
              </p:cNvPr>
              <p:cNvSpPr>
                <a:spLocks noGrp="1" noRot="1" noChangeAspect="1" noMove="1" noResize="1" noEditPoints="1" noAdjustHandles="1" noChangeArrowheads="1" noChangeShapeType="1" noTextEdit="1"/>
              </p:cNvSpPr>
              <p:nvPr>
                <p:ph idx="1"/>
              </p:nvPr>
            </p:nvSpPr>
            <p:spPr>
              <a:xfrm>
                <a:off x="838200" y="4173195"/>
                <a:ext cx="10515600" cy="2430161"/>
              </a:xfrm>
              <a:blipFill>
                <a:blip r:embed="rId2"/>
                <a:stretch>
                  <a:fillRect l="-1086" t="-4167" r="-1809" b="-1042"/>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75563371-B297-CC58-2B07-F6D65C4CCBEF}"/>
              </a:ext>
            </a:extLst>
          </p:cNvPr>
          <p:cNvSpPr/>
          <p:nvPr/>
        </p:nvSpPr>
        <p:spPr>
          <a:xfrm>
            <a:off x="576978" y="1569855"/>
            <a:ext cx="2156307" cy="1956122"/>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7F68E9A-831C-FBFA-2F13-0FB4205B1129}"/>
              </a:ext>
            </a:extLst>
          </p:cNvPr>
          <p:cNvSpPr/>
          <p:nvPr/>
        </p:nvSpPr>
        <p:spPr>
          <a:xfrm>
            <a:off x="936369" y="2515825"/>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8352512-5915-43E4-7518-E8819CCBF44C}"/>
              </a:ext>
            </a:extLst>
          </p:cNvPr>
          <p:cNvSpPr/>
          <p:nvPr/>
        </p:nvSpPr>
        <p:spPr>
          <a:xfrm>
            <a:off x="2220170" y="2907435"/>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91D83DD-020A-A3B7-6AF8-3E0B0EF694DC}"/>
              </a:ext>
            </a:extLst>
          </p:cNvPr>
          <p:cNvSpPr/>
          <p:nvPr/>
        </p:nvSpPr>
        <p:spPr>
          <a:xfrm>
            <a:off x="2056450" y="2194889"/>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924ED93-C9E6-640B-DEFB-236281937AE0}"/>
              </a:ext>
            </a:extLst>
          </p:cNvPr>
          <p:cNvSpPr/>
          <p:nvPr/>
        </p:nvSpPr>
        <p:spPr>
          <a:xfrm>
            <a:off x="1375617" y="1847648"/>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4B6173-F7DA-4137-346B-BD45ACEC51C5}"/>
              </a:ext>
            </a:extLst>
          </p:cNvPr>
          <p:cNvSpPr/>
          <p:nvPr/>
        </p:nvSpPr>
        <p:spPr>
          <a:xfrm>
            <a:off x="2978800" y="1041982"/>
            <a:ext cx="8591032" cy="2864735"/>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72595CD-2EB2-2EF9-4397-883671353B90}"/>
              </a:ext>
            </a:extLst>
          </p:cNvPr>
          <p:cNvSpPr/>
          <p:nvPr/>
        </p:nvSpPr>
        <p:spPr>
          <a:xfrm>
            <a:off x="3456892" y="2868852"/>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78F1CB-38F6-3E3F-CB6A-EA02E7BE00EA}"/>
              </a:ext>
            </a:extLst>
          </p:cNvPr>
          <p:cNvSpPr/>
          <p:nvPr/>
        </p:nvSpPr>
        <p:spPr>
          <a:xfrm>
            <a:off x="4740693" y="3260462"/>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327DB04-5879-5109-7783-82427AE8612B}"/>
              </a:ext>
            </a:extLst>
          </p:cNvPr>
          <p:cNvSpPr/>
          <p:nvPr/>
        </p:nvSpPr>
        <p:spPr>
          <a:xfrm>
            <a:off x="4576972" y="2547916"/>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691AD-D582-EEC1-92C0-B5BB6E5BF7AD}"/>
              </a:ext>
            </a:extLst>
          </p:cNvPr>
          <p:cNvSpPr/>
          <p:nvPr/>
        </p:nvSpPr>
        <p:spPr>
          <a:xfrm>
            <a:off x="3896140" y="2200675"/>
            <a:ext cx="179693" cy="1736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86EE9DE0-D294-17CA-3627-4332DCE85DFC}"/>
              </a:ext>
            </a:extLst>
          </p:cNvPr>
          <p:cNvSpPr/>
          <p:nvPr/>
        </p:nvSpPr>
        <p:spPr>
          <a:xfrm>
            <a:off x="9033507" y="1222833"/>
            <a:ext cx="974239" cy="1470859"/>
          </a:xfrm>
          <a:prstGeom prst="roundRect">
            <a:avLst/>
          </a:prstGeom>
          <a:solidFill>
            <a:schemeClr val="accent6">
              <a:alpha val="3801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C581A72-D103-1145-748F-2C7B213EBB7B}"/>
              </a:ext>
            </a:extLst>
          </p:cNvPr>
          <p:cNvSpPr/>
          <p:nvPr/>
        </p:nvSpPr>
        <p:spPr>
          <a:xfrm>
            <a:off x="8080081" y="2547915"/>
            <a:ext cx="179693" cy="17362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CED3CC-169F-46E2-EF02-C77EA07015A1}"/>
              </a:ext>
            </a:extLst>
          </p:cNvPr>
          <p:cNvSpPr/>
          <p:nvPr/>
        </p:nvSpPr>
        <p:spPr>
          <a:xfrm>
            <a:off x="10866679" y="2149005"/>
            <a:ext cx="179693" cy="18092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CEFC1E7-E4CA-E590-7971-2FEB93BFEF96}"/>
              </a:ext>
            </a:extLst>
          </p:cNvPr>
          <p:cNvSpPr/>
          <p:nvPr/>
        </p:nvSpPr>
        <p:spPr>
          <a:xfrm>
            <a:off x="9033507" y="3216092"/>
            <a:ext cx="179693" cy="173620"/>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DF676C1-0BE9-73A4-AFFA-0FA3E04BFE90}"/>
              </a:ext>
            </a:extLst>
          </p:cNvPr>
          <p:cNvGrpSpPr/>
          <p:nvPr/>
        </p:nvGrpSpPr>
        <p:grpSpPr>
          <a:xfrm flipV="1">
            <a:off x="5613906" y="1462382"/>
            <a:ext cx="1299774" cy="841797"/>
            <a:chOff x="6489542" y="2127109"/>
            <a:chExt cx="1255853" cy="841797"/>
          </a:xfrm>
        </p:grpSpPr>
        <p:sp>
          <p:nvSpPr>
            <p:cNvPr id="20" name="Oval 19">
              <a:extLst>
                <a:ext uri="{FF2B5EF4-FFF2-40B4-BE49-F238E27FC236}">
                  <a16:creationId xmlns:a16="http://schemas.microsoft.com/office/drawing/2014/main" id="{B3D0EECE-CDEF-DA0F-7BCA-5F3FA97D3184}"/>
                </a:ext>
              </a:extLst>
            </p:cNvPr>
            <p:cNvSpPr/>
            <p:nvPr/>
          </p:nvSpPr>
          <p:spPr>
            <a:xfrm flipV="1">
              <a:off x="6489542" y="2795286"/>
              <a:ext cx="173621" cy="1736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AE27B4B-CBFB-9BC9-0B6C-ABE0F4A01032}"/>
                </a:ext>
              </a:extLst>
            </p:cNvPr>
            <p:cNvSpPr/>
            <p:nvPr/>
          </p:nvSpPr>
          <p:spPr>
            <a:xfrm flipV="1">
              <a:off x="7571774" y="2474350"/>
              <a:ext cx="173621" cy="1736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099D4EF-B147-DCB2-D262-3AF17E444599}"/>
                </a:ext>
              </a:extLst>
            </p:cNvPr>
            <p:cNvSpPr/>
            <p:nvPr/>
          </p:nvSpPr>
          <p:spPr>
            <a:xfrm flipV="1">
              <a:off x="6913948" y="2127109"/>
              <a:ext cx="173621" cy="17362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3D5FB89C-E24E-6602-9770-4FE2500F1889}"/>
              </a:ext>
            </a:extLst>
          </p:cNvPr>
          <p:cNvSpPr txBox="1"/>
          <p:nvPr/>
        </p:nvSpPr>
        <p:spPr>
          <a:xfrm>
            <a:off x="3202011" y="1106299"/>
            <a:ext cx="481461" cy="584775"/>
          </a:xfrm>
          <a:prstGeom prst="rect">
            <a:avLst/>
          </a:prstGeom>
          <a:noFill/>
        </p:spPr>
        <p:txBody>
          <a:bodyPr wrap="square" rtlCol="0">
            <a:spAutoFit/>
          </a:bodyPr>
          <a:lstStyle/>
          <a:p>
            <a:r>
              <a:rPr lang="en-US" sz="3200" i="1"/>
              <a:t>D</a:t>
            </a:r>
            <a:endParaRPr lang="en-US" i="1"/>
          </a:p>
        </p:txBody>
      </p:sp>
      <p:sp>
        <p:nvSpPr>
          <p:cNvPr id="25" name="TextBox 24">
            <a:extLst>
              <a:ext uri="{FF2B5EF4-FFF2-40B4-BE49-F238E27FC236}">
                <a16:creationId xmlns:a16="http://schemas.microsoft.com/office/drawing/2014/main" id="{0FE3E3A7-6127-97B2-AE8B-9E0AE85855B9}"/>
              </a:ext>
            </a:extLst>
          </p:cNvPr>
          <p:cNvSpPr txBox="1"/>
          <p:nvPr/>
        </p:nvSpPr>
        <p:spPr>
          <a:xfrm>
            <a:off x="769514" y="1590894"/>
            <a:ext cx="503028" cy="584775"/>
          </a:xfrm>
          <a:prstGeom prst="rect">
            <a:avLst/>
          </a:prstGeom>
          <a:noFill/>
        </p:spPr>
        <p:txBody>
          <a:bodyPr wrap="square" rtlCol="0">
            <a:spAutoFit/>
          </a:bodyPr>
          <a:lstStyle/>
          <a:p>
            <a:r>
              <a:rPr lang="en-US" sz="3200" i="1"/>
              <a:t>Q</a:t>
            </a:r>
            <a:endParaRPr lang="en-US" i="1"/>
          </a:p>
        </p:txBody>
      </p:sp>
      <p:sp>
        <p:nvSpPr>
          <p:cNvPr id="31" name="Oval 30">
            <a:extLst>
              <a:ext uri="{FF2B5EF4-FFF2-40B4-BE49-F238E27FC236}">
                <a16:creationId xmlns:a16="http://schemas.microsoft.com/office/drawing/2014/main" id="{B52B667A-F3A0-53CA-C2D6-E7D61D014242}"/>
              </a:ext>
            </a:extLst>
          </p:cNvPr>
          <p:cNvSpPr/>
          <p:nvPr/>
        </p:nvSpPr>
        <p:spPr>
          <a:xfrm>
            <a:off x="9752318" y="1738390"/>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352BDD1-B193-8E09-D761-B8E9EEEC6AE9}"/>
              </a:ext>
            </a:extLst>
          </p:cNvPr>
          <p:cNvSpPr/>
          <p:nvPr/>
        </p:nvSpPr>
        <p:spPr>
          <a:xfrm>
            <a:off x="9222403" y="2055118"/>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6516987-C9E7-EB1B-DBD1-56959C4176B6}"/>
              </a:ext>
            </a:extLst>
          </p:cNvPr>
          <p:cNvSpPr/>
          <p:nvPr/>
        </p:nvSpPr>
        <p:spPr>
          <a:xfrm>
            <a:off x="9544508" y="2404570"/>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5651E53-B8CB-C916-8DC9-D9DC427EFAE6}"/>
              </a:ext>
            </a:extLst>
          </p:cNvPr>
          <p:cNvSpPr/>
          <p:nvPr/>
        </p:nvSpPr>
        <p:spPr>
          <a:xfrm>
            <a:off x="9137597" y="1354336"/>
            <a:ext cx="179693" cy="18092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5510882D-0C3C-1174-2BCF-0B3A2F169A7D}"/>
              </a:ext>
            </a:extLst>
          </p:cNvPr>
          <p:cNvCxnSpPr>
            <a:cxnSpLocks/>
          </p:cNvCxnSpPr>
          <p:nvPr/>
        </p:nvCxnSpPr>
        <p:spPr>
          <a:xfrm flipV="1">
            <a:off x="1145628" y="1847648"/>
            <a:ext cx="8578573" cy="737842"/>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1" name="Curved Left Arrow 20">
            <a:extLst>
              <a:ext uri="{FF2B5EF4-FFF2-40B4-BE49-F238E27FC236}">
                <a16:creationId xmlns:a16="http://schemas.microsoft.com/office/drawing/2014/main" id="{2B59E7EE-F92E-EAFC-967C-9895F61B2719}"/>
              </a:ext>
            </a:extLst>
          </p:cNvPr>
          <p:cNvSpPr/>
          <p:nvPr/>
        </p:nvSpPr>
        <p:spPr>
          <a:xfrm>
            <a:off x="10136051" y="1783303"/>
            <a:ext cx="129766" cy="384054"/>
          </a:xfrm>
          <a:prstGeom prst="curvedLeftArrow">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Up Arrow 15">
            <a:extLst>
              <a:ext uri="{FF2B5EF4-FFF2-40B4-BE49-F238E27FC236}">
                <a16:creationId xmlns:a16="http://schemas.microsoft.com/office/drawing/2014/main" id="{A72AF222-A3CD-6BB4-9894-C4C4F075DE1D}"/>
              </a:ext>
            </a:extLst>
          </p:cNvPr>
          <p:cNvSpPr/>
          <p:nvPr/>
        </p:nvSpPr>
        <p:spPr>
          <a:xfrm>
            <a:off x="9250135" y="2772118"/>
            <a:ext cx="588745" cy="212203"/>
          </a:xfrm>
          <a:prstGeom prst="curvedUpArrow">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35267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92EB-6A71-B70C-413B-DACCBF16CEB0}"/>
              </a:ext>
            </a:extLst>
          </p:cNvPr>
          <p:cNvSpPr>
            <a:spLocks noGrp="1"/>
          </p:cNvSpPr>
          <p:nvPr>
            <p:ph type="title"/>
          </p:nvPr>
        </p:nvSpPr>
        <p:spPr>
          <a:xfrm>
            <a:off x="838200" y="206266"/>
            <a:ext cx="10515600" cy="425289"/>
          </a:xfrm>
        </p:spPr>
        <p:txBody>
          <a:bodyPr>
            <a:normAutofit fontScale="90000"/>
          </a:bodyPr>
          <a:lstStyle/>
          <a:p>
            <a:r>
              <a:rPr lang="en-US"/>
              <a:t>User-specified transformation classes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F594BB6-0B5C-4D7C-1D2C-5E70A44E8C07}"/>
                  </a:ext>
                </a:extLst>
              </p:cNvPr>
              <p:cNvSpPr>
                <a:spLocks noGrp="1"/>
              </p:cNvSpPr>
              <p:nvPr>
                <p:ph idx="1"/>
              </p:nvPr>
            </p:nvSpPr>
            <p:spPr>
              <a:xfrm>
                <a:off x="6820543" y="820880"/>
                <a:ext cx="4927171" cy="5349308"/>
              </a:xfrm>
            </p:spPr>
            <p:txBody>
              <a:bodyPr>
                <a:normAutofit fontScale="85000" lnSpcReduction="20000"/>
              </a:bodyPr>
              <a:lstStyle/>
              <a:p>
                <a:r>
                  <a:rPr lang="en-US" sz="2400"/>
                  <a:t>Adaptation of a framework originally developed for pattern discovery</a:t>
                </a:r>
                <a:r>
                  <a:rPr lang="en-US" sz="2400" baseline="30000"/>
                  <a:t>1</a:t>
                </a:r>
                <a:endParaRPr lang="en-US" sz="2400" i="1" baseline="30000"/>
              </a:p>
              <a:p>
                <a:r>
                  <a:rPr lang="en-US" sz="2400"/>
                  <a:t>This framework allows users to specify the class (or classes) of transformations that they're interested in</a:t>
                </a:r>
              </a:p>
              <a:p>
                <a:r>
                  <a:rPr lang="en-US" sz="2400"/>
                  <a:t>If the dataset is </a:t>
                </a:r>
                <a:r>
                  <a:rPr lang="en-US" sz="2400" i="1"/>
                  <a:t>k</a:t>
                </a:r>
                <a:r>
                  <a:rPr lang="en-US" sz="2400"/>
                  <a:t>-dimensional, then each transformation class must be a set of functions, </a:t>
                </a:r>
                <a14:m>
                  <m:oMath xmlns:m="http://schemas.openxmlformats.org/officeDocument/2006/math">
                    <m:r>
                      <a:rPr lang="da-DK" sz="2400" b="0" i="0">
                        <a:latin typeface="Cambria Math" panose="02040503050406030204" pitchFamily="18" charset="0"/>
                      </a:rPr>
                      <m:t> </m:t>
                    </m:r>
                    <m:r>
                      <a:rPr lang="da-DK" sz="2400" b="0" i="1">
                        <a:latin typeface="Cambria Math" panose="02040503050406030204" pitchFamily="18" charset="0"/>
                      </a:rPr>
                      <m:t>𝐹</m:t>
                    </m:r>
                    <m:r>
                      <a:rPr lang="da-DK" sz="2400" b="0" i="1">
                        <a:latin typeface="Cambria Math" panose="02040503050406030204" pitchFamily="18" charset="0"/>
                        <a:ea typeface="Cambria Math" panose="02040503050406030204" pitchFamily="18" charset="0"/>
                      </a:rPr>
                      <m:t>⊂</m:t>
                    </m:r>
                    <m:d>
                      <m:dPr>
                        <m:begChr m:val="{"/>
                        <m:endChr m:val="}"/>
                        <m:ctrlPr>
                          <a:rPr lang="da-DK" sz="2400" b="0" i="1">
                            <a:latin typeface="Cambria Math" panose="02040503050406030204" pitchFamily="18" charset="0"/>
                          </a:rPr>
                        </m:ctrlPr>
                      </m:dPr>
                      <m:e>
                        <m:r>
                          <a:rPr lang="da-DK" sz="2400" b="0" i="1">
                            <a:latin typeface="Cambria Math" panose="02040503050406030204" pitchFamily="18" charset="0"/>
                          </a:rPr>
                          <m:t>𝑓</m:t>
                        </m:r>
                      </m:e>
                      <m:e>
                        <m:r>
                          <a:rPr lang="da-DK" sz="2400" i="1">
                            <a:latin typeface="Cambria Math" panose="02040503050406030204" pitchFamily="18" charset="0"/>
                          </a:rPr>
                          <m:t>𝑓</m:t>
                        </m:r>
                        <m:r>
                          <a:rPr lang="da-DK" sz="2400" i="1">
                            <a:latin typeface="Cambria Math" panose="02040503050406030204" pitchFamily="18" charset="0"/>
                          </a:rPr>
                          <m:t>:</m:t>
                        </m:r>
                        <m:sSup>
                          <m:sSupPr>
                            <m:ctrlPr>
                              <a:rPr lang="da-DK" sz="2400" i="1">
                                <a:latin typeface="Cambria Math" panose="02040503050406030204" pitchFamily="18" charset="0"/>
                              </a:rPr>
                            </m:ctrlPr>
                          </m:sSupPr>
                          <m:e>
                            <m:r>
                              <a:rPr lang="da-DK" sz="2400" i="1">
                                <a:latin typeface="Cambria Math" panose="02040503050406030204" pitchFamily="18" charset="0"/>
                                <a:ea typeface="Cambria Math" panose="02040503050406030204" pitchFamily="18" charset="0"/>
                              </a:rPr>
                              <m:t>ℝ</m:t>
                            </m:r>
                          </m:e>
                          <m:sup>
                            <m:r>
                              <a:rPr lang="da-DK" sz="2400" i="1">
                                <a:latin typeface="Cambria Math" panose="02040503050406030204" pitchFamily="18" charset="0"/>
                              </a:rPr>
                              <m:t>𝑘</m:t>
                            </m:r>
                          </m:sup>
                        </m:sSup>
                        <m:r>
                          <a:rPr lang="da-DK" sz="2400" i="1">
                            <a:latin typeface="Cambria Math" panose="02040503050406030204" pitchFamily="18" charset="0"/>
                            <a:ea typeface="Cambria Math" panose="02040503050406030204" pitchFamily="18" charset="0"/>
                          </a:rPr>
                          <m:t>→</m:t>
                        </m:r>
                        <m:r>
                          <m:rPr>
                            <m:nor/>
                          </m:rPr>
                          <a:rPr lang="da-DK" sz="2400"/>
                          <m:t> </m:t>
                        </m:r>
                        <m:sSup>
                          <m:sSupPr>
                            <m:ctrlPr>
                              <a:rPr lang="da-DK" sz="2400" i="1">
                                <a:latin typeface="Cambria Math" panose="02040503050406030204" pitchFamily="18" charset="0"/>
                              </a:rPr>
                            </m:ctrlPr>
                          </m:sSupPr>
                          <m:e>
                            <m:r>
                              <a:rPr lang="da-DK" sz="2400" i="1">
                                <a:latin typeface="Cambria Math" panose="02040503050406030204" pitchFamily="18" charset="0"/>
                                <a:ea typeface="Cambria Math" panose="02040503050406030204" pitchFamily="18" charset="0"/>
                              </a:rPr>
                              <m:t>ℝ</m:t>
                            </m:r>
                          </m:e>
                          <m:sup>
                            <m:r>
                              <a:rPr lang="da-DK" sz="2400" i="1">
                                <a:latin typeface="Cambria Math" panose="02040503050406030204" pitchFamily="18" charset="0"/>
                              </a:rPr>
                              <m:t>𝑘</m:t>
                            </m:r>
                          </m:sup>
                        </m:sSup>
                      </m:e>
                    </m:d>
                  </m:oMath>
                </a14:m>
                <a:endParaRPr lang="en-US" sz="2400"/>
              </a:p>
              <a:p>
                <a:r>
                  <a:rPr lang="en-US" sz="2400"/>
                  <a:t>We present a parallel algorithm that takes a query pattern, </a:t>
                </a:r>
                <a:r>
                  <a:rPr lang="en-US" sz="2400" i="1"/>
                  <a:t>Q</a:t>
                </a:r>
                <a:r>
                  <a:rPr lang="en-US" sz="2400"/>
                  <a:t>, a dataset, </a:t>
                </a:r>
                <a:r>
                  <a:rPr lang="en-US" sz="2400" i="1"/>
                  <a:t>D</a:t>
                </a:r>
                <a:r>
                  <a:rPr lang="en-US" sz="2400"/>
                  <a:t>, and a transformation class, </a:t>
                </a:r>
                <a:r>
                  <a:rPr lang="en-US" sz="2400" i="1"/>
                  <a:t>F</a:t>
                </a:r>
                <a:r>
                  <a:rPr lang="en-US" sz="2400"/>
                  <a:t>, and discovers all </a:t>
                </a:r>
                <a:r>
                  <a:rPr lang="en-US" sz="2400" i="1"/>
                  <a:t>maximal matches </a:t>
                </a:r>
                <a:r>
                  <a:rPr lang="en-US" sz="2400"/>
                  <a:t>of </a:t>
                </a:r>
                <a:r>
                  <a:rPr lang="en-US" sz="2400" i="1"/>
                  <a:t>Q </a:t>
                </a:r>
                <a:r>
                  <a:rPr lang="en-US" sz="2400"/>
                  <a:t>in </a:t>
                </a:r>
                <a:r>
                  <a:rPr lang="en-US" sz="2400" i="1"/>
                  <a:t>D</a:t>
                </a:r>
                <a:r>
                  <a:rPr lang="en-US" sz="2400"/>
                  <a:t> with respect to </a:t>
                </a:r>
                <a:r>
                  <a:rPr lang="en-US" sz="2400" i="1"/>
                  <a:t>F</a:t>
                </a:r>
              </a:p>
              <a:p>
                <a:r>
                  <a:rPr lang="en-US" sz="2400"/>
                  <a:t>A pattern-discovery adaptation of the algorithm has also been implemented</a:t>
                </a:r>
              </a:p>
              <a:p>
                <a:pPr lvl="1"/>
                <a:r>
                  <a:rPr lang="en-US" sz="2000"/>
                  <a:t>Essentially, this is pattern-matching where the query is the same as the dataset</a:t>
                </a:r>
              </a:p>
              <a:p>
                <a:r>
                  <a:rPr lang="en-US" sz="2400"/>
                  <a:t>We also consider the problem of selecting only those maximal matches whose size or compactness are greater than or equal to user-specified minima</a:t>
                </a:r>
              </a:p>
            </p:txBody>
          </p:sp>
        </mc:Choice>
        <mc:Fallback>
          <p:sp>
            <p:nvSpPr>
              <p:cNvPr id="3" name="Content Placeholder 2">
                <a:extLst>
                  <a:ext uri="{FF2B5EF4-FFF2-40B4-BE49-F238E27FC236}">
                    <a16:creationId xmlns:a16="http://schemas.microsoft.com/office/drawing/2014/main" id="{DF594BB6-0B5C-4D7C-1D2C-5E70A44E8C07}"/>
                  </a:ext>
                </a:extLst>
              </p:cNvPr>
              <p:cNvSpPr>
                <a:spLocks noGrp="1" noRot="1" noChangeAspect="1" noMove="1" noResize="1" noEditPoints="1" noAdjustHandles="1" noChangeArrowheads="1" noChangeShapeType="1" noTextEdit="1"/>
              </p:cNvSpPr>
              <p:nvPr>
                <p:ph idx="1"/>
              </p:nvPr>
            </p:nvSpPr>
            <p:spPr>
              <a:xfrm>
                <a:off x="6820543" y="820880"/>
                <a:ext cx="4927171" cy="5349308"/>
              </a:xfrm>
              <a:blipFill>
                <a:blip r:embed="rId2"/>
                <a:stretch>
                  <a:fillRect l="-1289" t="-1659" r="-2320" b="-47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8BB0896C-40C6-59B7-69F0-B8DD4DF2D9A2}"/>
              </a:ext>
            </a:extLst>
          </p:cNvPr>
          <p:cNvPicPr>
            <a:picLocks noChangeAspect="1"/>
          </p:cNvPicPr>
          <p:nvPr/>
        </p:nvPicPr>
        <p:blipFill>
          <a:blip r:embed="rId3"/>
          <a:stretch>
            <a:fillRect/>
          </a:stretch>
        </p:blipFill>
        <p:spPr>
          <a:xfrm>
            <a:off x="225841" y="877137"/>
            <a:ext cx="6594703" cy="5103726"/>
          </a:xfrm>
          <a:prstGeom prst="rect">
            <a:avLst/>
          </a:prstGeom>
        </p:spPr>
      </p:pic>
      <p:sp>
        <p:nvSpPr>
          <p:cNvPr id="6" name="TextBox 5">
            <a:extLst>
              <a:ext uri="{FF2B5EF4-FFF2-40B4-BE49-F238E27FC236}">
                <a16:creationId xmlns:a16="http://schemas.microsoft.com/office/drawing/2014/main" id="{C4BEC770-713C-3954-3085-95B481F05953}"/>
              </a:ext>
            </a:extLst>
          </p:cNvPr>
          <p:cNvSpPr txBox="1"/>
          <p:nvPr/>
        </p:nvSpPr>
        <p:spPr>
          <a:xfrm>
            <a:off x="444286" y="6170187"/>
            <a:ext cx="11303428" cy="523220"/>
          </a:xfrm>
          <a:prstGeom prst="rect">
            <a:avLst/>
          </a:prstGeom>
          <a:noFill/>
        </p:spPr>
        <p:txBody>
          <a:bodyPr wrap="square">
            <a:spAutoFit/>
          </a:bodyPr>
          <a:lstStyle/>
          <a:p>
            <a:r>
              <a:rPr lang="en-GB" sz="1400">
                <a:effectLst/>
                <a:latin typeface="SFRM0900"/>
              </a:rPr>
              <a:t>1. Meredith, D.: Understanding and compressing music with maximal transformable patterns. LNCS </a:t>
            </a:r>
            <a:r>
              <a:rPr lang="en-GB" sz="1400">
                <a:effectLst/>
                <a:latin typeface="SFBX0900"/>
              </a:rPr>
              <a:t>14035</a:t>
            </a:r>
            <a:r>
              <a:rPr lang="en-GB" sz="1400">
                <a:effectLst/>
                <a:latin typeface="SFRM0900"/>
              </a:rPr>
              <a:t>, 309–325 (2023), </a:t>
            </a:r>
            <a:r>
              <a:rPr lang="en-GB" sz="1400">
                <a:effectLst/>
                <a:latin typeface="SFRM0900"/>
                <a:hlinkClick r:id="rId4"/>
              </a:rPr>
              <a:t>https://link.springer.com/chapter/10.1007/978-3-031-34732-0_24</a:t>
            </a:r>
            <a:r>
              <a:rPr lang="en-GB" sz="1400">
                <a:effectLst/>
                <a:latin typeface="SFRM0900"/>
              </a:rPr>
              <a:t> </a:t>
            </a:r>
            <a:endParaRPr lang="en-GB" sz="1400"/>
          </a:p>
        </p:txBody>
      </p:sp>
    </p:spTree>
    <p:extLst>
      <p:ext uri="{BB962C8B-B14F-4D97-AF65-F5344CB8AC3E}">
        <p14:creationId xmlns:p14="http://schemas.microsoft.com/office/powerpoint/2010/main" val="1650120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1000</TotalTime>
  <Words>3223</Words>
  <Application>Microsoft Macintosh PowerPoint</Application>
  <PresentationFormat>Widescreen</PresentationFormat>
  <Paragraphs>237</Paragraphs>
  <Slides>73</Slides>
  <Notes>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Aptos</vt:lpstr>
      <vt:lpstr>Aptos Display</vt:lpstr>
      <vt:lpstr>Arial</vt:lpstr>
      <vt:lpstr>Cambria Math</vt:lpstr>
      <vt:lpstr>SFBX0900</vt:lpstr>
      <vt:lpstr>SFRM0900</vt:lpstr>
      <vt:lpstr>Office Theme</vt:lpstr>
      <vt:lpstr>Parallel, geometric algorithms for transformed pattern matching and pattern discovery in polyphonic music</vt:lpstr>
      <vt:lpstr>Pattern matching problem</vt:lpstr>
      <vt:lpstr>Unvoiced polyphonic music</vt:lpstr>
      <vt:lpstr>Maximal transformed matches</vt:lpstr>
      <vt:lpstr>Maximal transformed matches</vt:lpstr>
      <vt:lpstr>Maximal transformed matches</vt:lpstr>
      <vt:lpstr>Maximal transformed matches</vt:lpstr>
      <vt:lpstr>Maximal transformed matches</vt:lpstr>
      <vt:lpstr>User-specified transformation classes</vt:lpstr>
      <vt:lpstr>Example transformation class: F2STR</vt:lpstr>
      <vt:lpstr>Discovering inter-basis transformations</vt:lpstr>
      <vt:lpstr>Basis pairs</vt:lpstr>
      <vt:lpstr>Transformation class</vt:lpstr>
      <vt:lpstr>F2T</vt:lpstr>
      <vt:lpstr>F2TR</vt:lpstr>
      <vt:lpstr>F2STR</vt:lpstr>
      <vt:lpstr>Basis transformation set function for F2STR</vt:lpstr>
      <vt:lpstr>Parallel maximal match algorithm</vt:lpstr>
      <vt:lpstr>The algorithm</vt:lpstr>
      <vt:lpstr>The algorithm</vt:lpstr>
      <vt:lpstr>The algorithm</vt:lpstr>
      <vt:lpstr>The algorithm</vt:lpstr>
      <vt:lpstr>The algorithm</vt:lpstr>
      <vt:lpstr>Work, span and space complexity</vt:lpstr>
      <vt:lpstr>Hommage à Joseph Haydn</vt:lpstr>
      <vt:lpstr>The "HAYDN" theme</vt:lpstr>
      <vt:lpstr>Soucy's (2009) analysis of Ravel's Menuet sur le nom d'Haydn</vt:lpstr>
      <vt:lpstr>Transformed occurrences of the HAYDN theme in Ravel's Menuet, identified by Soucy</vt:lpstr>
      <vt:lpstr>Occurrences identified by Soucy</vt:lpstr>
      <vt:lpstr>Occurrences identified by Soucy</vt:lpstr>
      <vt:lpstr>Issues with Soucy's analysis</vt:lpstr>
      <vt:lpstr>Ground truths for occurrences of the HAYDN theme in Ravel's Menuet</vt:lpstr>
      <vt:lpstr>Ground truth for Bach's Contrapunctus VI from Die Kunst der Fuge</vt:lpstr>
      <vt:lpstr>2-layer precision, recall and F1 score</vt:lpstr>
      <vt:lpstr>Results for Ravel with Meredith ground-truth</vt:lpstr>
      <vt:lpstr>Results for Ravel with modified Soucy ground truth</vt:lpstr>
      <vt:lpstr>Results for Bach, Contrapunctus VI</vt:lpstr>
      <vt:lpstr>Occurrence sets</vt:lpstr>
      <vt:lpstr>Pattern discovery and compression algorithm</vt:lpstr>
      <vt:lpstr>Pattern discovery and compression algorithm</vt:lpstr>
      <vt:lpstr>Pattern discovery and compression algorithm</vt:lpstr>
      <vt:lpstr>Pattern discovery and compression algorithm</vt:lpstr>
      <vt:lpstr>Pattern discovery and compression algorithm</vt:lpstr>
      <vt:lpstr>Pattern discovery and compression algorithm</vt:lpstr>
      <vt:lpstr>Example: first 150 notes of Contrapunctus</vt:lpstr>
      <vt:lpstr>John Dowland, "Flow my tears"</vt:lpstr>
      <vt:lpstr>-minoc 0 (default)</vt:lpstr>
      <vt:lpstr>-minoc .05</vt:lpstr>
      <vt:lpstr>-minoc .07</vt:lpstr>
      <vt:lpstr>-minoc .08</vt:lpstr>
      <vt:lpstr>-minoc .09</vt:lpstr>
      <vt:lpstr>-minoc .1</vt:lpstr>
      <vt:lpstr>-minoc .15</vt:lpstr>
      <vt:lpstr>-minoc .2</vt:lpstr>
      <vt:lpstr>-minoc .3</vt:lpstr>
      <vt:lpstr>-minoc .4</vt:lpstr>
      <vt:lpstr>-minoc .5</vt:lpstr>
      <vt:lpstr>-minoc .6</vt:lpstr>
      <vt:lpstr>-minoc .7</vt:lpstr>
      <vt:lpstr>-minoc .8</vt:lpstr>
      <vt:lpstr>-minoc .9</vt:lpstr>
      <vt:lpstr>-minoc 1.0</vt:lpstr>
      <vt:lpstr>-min -1 -minoc 0.0</vt:lpstr>
      <vt:lpstr>-min -1 -minoc 0.1</vt:lpstr>
      <vt:lpstr>-min -1 -minoc 0.2</vt:lpstr>
      <vt:lpstr>-min -1 -minoc 0.3</vt:lpstr>
      <vt:lpstr>-min -1 -minoc 0.4</vt:lpstr>
      <vt:lpstr>-min -1 -minoc 0.5</vt:lpstr>
      <vt:lpstr>-min -1 -minoc 0.6</vt:lpstr>
      <vt:lpstr>-min -1 -minoc 0.7</vt:lpstr>
      <vt:lpstr>-min -1 -minoc 0.8</vt:lpstr>
      <vt:lpstr>-min -1 -minoc 0.9</vt:lpstr>
      <vt:lpstr>-min -1 -minoc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Meredith</dc:creator>
  <cp:lastModifiedBy>David Meredith</cp:lastModifiedBy>
  <cp:revision>81</cp:revision>
  <dcterms:created xsi:type="dcterms:W3CDTF">2024-09-08T14:54:27Z</dcterms:created>
  <dcterms:modified xsi:type="dcterms:W3CDTF">2025-04-08T10:29:31Z</dcterms:modified>
</cp:coreProperties>
</file>