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63" r:id="rId2"/>
    <p:sldId id="268" r:id="rId3"/>
    <p:sldId id="276" r:id="rId4"/>
    <p:sldId id="294" r:id="rId5"/>
    <p:sldId id="257" r:id="rId6"/>
    <p:sldId id="258" r:id="rId7"/>
    <p:sldId id="259" r:id="rId8"/>
    <p:sldId id="260" r:id="rId9"/>
    <p:sldId id="262" r:id="rId10"/>
    <p:sldId id="273" r:id="rId11"/>
    <p:sldId id="280" r:id="rId12"/>
    <p:sldId id="298" r:id="rId13"/>
    <p:sldId id="281" r:id="rId14"/>
    <p:sldId id="283" r:id="rId15"/>
    <p:sldId id="299" r:id="rId16"/>
    <p:sldId id="284" r:id="rId17"/>
    <p:sldId id="286" r:id="rId18"/>
    <p:sldId id="300" r:id="rId19"/>
    <p:sldId id="288" r:id="rId20"/>
    <p:sldId id="293" r:id="rId21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EBD9D"/>
    <a:srgbClr val="5BB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46"/>
    <p:restoredTop sz="94712"/>
  </p:normalViewPr>
  <p:slideViewPr>
    <p:cSldViewPr snapToGrid="0">
      <p:cViewPr varScale="1">
        <p:scale>
          <a:sx n="120" d="100"/>
          <a:sy n="120" d="100"/>
        </p:scale>
        <p:origin x="3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72E204-BD43-4949-B343-B2A805EB8FA0}" type="datetimeFigureOut">
              <a:rPr lang="pt-PT" smtClean="0"/>
              <a:t>23/07/23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A8744B-4A36-7847-A1D7-E9CBAFA6806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23581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A8744B-4A36-7847-A1D7-E9CBAFA6806C}" type="slidenum">
              <a:rPr lang="pt-PT" smtClean="0"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639520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A8744B-4A36-7847-A1D7-E9CBAFA6806C}" type="slidenum">
              <a:rPr lang="pt-PT" smtClean="0"/>
              <a:t>20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362820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A8744B-4A36-7847-A1D7-E9CBAFA6806C}" type="slidenum">
              <a:rPr lang="pt-PT" smtClean="0"/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253906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A8744B-4A36-7847-A1D7-E9CBAFA6806C}" type="slidenum">
              <a:rPr lang="pt-PT" smtClean="0"/>
              <a:t>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168794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A8744B-4A36-7847-A1D7-E9CBAFA6806C}" type="slidenum">
              <a:rPr lang="pt-PT" smtClean="0"/>
              <a:t>11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52013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A8744B-4A36-7847-A1D7-E9CBAFA6806C}" type="slidenum">
              <a:rPr lang="pt-PT" smtClean="0"/>
              <a:t>13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163689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A8744B-4A36-7847-A1D7-E9CBAFA6806C}" type="slidenum">
              <a:rPr lang="pt-PT" smtClean="0"/>
              <a:t>14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404819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A8744B-4A36-7847-A1D7-E9CBAFA6806C}" type="slidenum">
              <a:rPr lang="pt-PT" smtClean="0"/>
              <a:t>16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484805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A8744B-4A36-7847-A1D7-E9CBAFA6806C}" type="slidenum">
              <a:rPr lang="pt-PT" smtClean="0"/>
              <a:t>17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258155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A8744B-4A36-7847-A1D7-E9CBAFA6806C}" type="slidenum">
              <a:rPr lang="pt-PT" smtClean="0"/>
              <a:t>19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72411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123818-E87E-CF66-018F-FBB984586B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920EAB2-0ECA-A162-FA4E-0A0E072B1E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C8A71E87-14EC-88B2-08D2-0E2B707C5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0B91D-E5EB-AD49-BBF6-84A0C2DEEDF4}" type="datetimeFigureOut">
              <a:rPr lang="pt-PT" smtClean="0"/>
              <a:t>23/07/23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C63A740F-F776-12E9-0B41-4DCABD779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B63070DF-4993-14BD-B7FE-6B0AD646D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C12F9-1E49-1441-BA85-650E397FCC6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47183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CD86FE-6296-EE41-753C-037DD29BC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5B20E798-D845-52AC-9BB0-092D3876A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4BC0A60F-A28E-E36D-CE63-D25D798A8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0B91D-E5EB-AD49-BBF6-84A0C2DEEDF4}" type="datetimeFigureOut">
              <a:rPr lang="pt-PT" smtClean="0"/>
              <a:t>23/07/23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89DA7CF8-BA29-AA2A-BA40-C186A4786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0C8DC211-C50B-2BC2-BE72-B273ACB12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C12F9-1E49-1441-BA85-650E397FCC6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46352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ED380F4-5F81-FC25-8AF6-75D57E2171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9B2F622B-5B07-5658-26EC-2C1FCC29CC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77F09C62-F8B4-0A26-CA18-1F1C16434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0B91D-E5EB-AD49-BBF6-84A0C2DEEDF4}" type="datetimeFigureOut">
              <a:rPr lang="pt-PT" smtClean="0"/>
              <a:t>23/07/23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A578F566-F85D-CE35-A1B5-9470C6AFD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B87835DF-E40C-D233-84AD-8953EF663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C12F9-1E49-1441-BA85-650E397FCC6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02348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B7D5D8-769B-6263-A7A4-4D2989B5C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7332A350-97DF-0CA7-E64E-548D1C2345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1EEB829E-AA9D-1674-937E-FD1B35C13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0B91D-E5EB-AD49-BBF6-84A0C2DEEDF4}" type="datetimeFigureOut">
              <a:rPr lang="pt-PT" smtClean="0"/>
              <a:t>23/07/23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EF5EDF15-2AB8-89C7-9E03-78CDDB62B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5C05F366-BF4A-BE79-E088-442E313D6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C12F9-1E49-1441-BA85-650E397FCC6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87512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8AF0E5-B7E5-FB25-9C73-6AD15863C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14E63A2A-653F-C767-E471-75A0635275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0D237ED2-CC1B-FEB5-DF5A-0482BEBAF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0B91D-E5EB-AD49-BBF6-84A0C2DEEDF4}" type="datetimeFigureOut">
              <a:rPr lang="pt-PT" smtClean="0"/>
              <a:t>23/07/23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828902C2-C669-A845-3462-74031BF86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17F6FC9F-E8DD-CD55-4DDE-3702267FD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C12F9-1E49-1441-BA85-650E397FCC6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62614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FAC068-780E-0ADD-6BCD-BC9DB58D0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0CA3799-8D4C-4860-ED73-7498E2BB68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BA90D8E7-375D-A4A7-9CD3-54B04548CE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FFBF91D4-2340-A3A8-195D-51A63828F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0B91D-E5EB-AD49-BBF6-84A0C2DEEDF4}" type="datetimeFigureOut">
              <a:rPr lang="pt-PT" smtClean="0"/>
              <a:t>23/07/23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41D4F0A3-4E2C-58B8-6BB4-92965F915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12E14EDD-767C-EF25-35DA-08EA0E0E5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C12F9-1E49-1441-BA85-650E397FCC6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95115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CFF5AF-9D83-262F-02F5-EF5E35A5E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4DDF881D-FF83-C87C-B63E-F1F80E5651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D2A3DB4F-ABEF-E214-7D80-A909B3EF7F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E13BA97A-F910-5E84-8FB5-8746EAF012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75EEC306-647D-2E49-78DC-CCBC58818E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6FF359AB-6EA2-EB8C-7B86-983715FA8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0B91D-E5EB-AD49-BBF6-84A0C2DEEDF4}" type="datetimeFigureOut">
              <a:rPr lang="pt-PT" smtClean="0"/>
              <a:t>23/07/23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8FFAC965-8106-41EE-C174-BEC316FBB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E8E41C2D-3BF4-E97A-38F2-9F3153C8F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C12F9-1E49-1441-BA85-650E397FCC6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9943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ED3C2D-5C1C-1F36-9A20-464674FC7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0618F164-8425-3D22-B6FD-A07EDE840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0B91D-E5EB-AD49-BBF6-84A0C2DEEDF4}" type="datetimeFigureOut">
              <a:rPr lang="pt-PT" smtClean="0"/>
              <a:t>23/07/23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410EE2F1-FB32-CB86-765C-040E08414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C9FFF88A-FA94-8195-0B84-67F80F33B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C12F9-1E49-1441-BA85-650E397FCC6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89733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51B2803F-6A49-F78A-6410-E2DCF5AE3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0B91D-E5EB-AD49-BBF6-84A0C2DEEDF4}" type="datetimeFigureOut">
              <a:rPr lang="pt-PT" smtClean="0"/>
              <a:t>23/07/23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3672CFED-7144-1A2A-FBAA-2A7FA221D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3B30C2F6-F304-566D-EA28-593262EB5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C12F9-1E49-1441-BA85-650E397FCC6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71091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95CC0B-CBE5-BAC1-36C1-9022823A0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9801539-5377-59B0-8124-3DB39AD74C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36CE7815-C04A-AF5B-C18C-F0B5C7C9DA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D1347B3A-29B6-A5F7-23FC-386E1990D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0B91D-E5EB-AD49-BBF6-84A0C2DEEDF4}" type="datetimeFigureOut">
              <a:rPr lang="pt-PT" smtClean="0"/>
              <a:t>23/07/23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5ED67E10-F66B-5986-4BE3-EA49FDFA6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A3F1E61D-2BD5-419E-0AD5-C30DD0785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C12F9-1E49-1441-BA85-650E397FCC6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92087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3E8769-3408-821F-5B11-00FBB9219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127686ED-9C78-0AC6-623E-37933AA9DA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FBCDC5C8-14D5-2216-52AE-BBE49776D2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D4840E17-B896-6B03-F8C2-60FD3DE99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0B91D-E5EB-AD49-BBF6-84A0C2DEEDF4}" type="datetimeFigureOut">
              <a:rPr lang="pt-PT" smtClean="0"/>
              <a:t>23/07/23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BCFD7921-6DFC-0962-D9EE-392EAA9E6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8011B79D-1392-DE0F-445E-942051D9F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C12F9-1E49-1441-BA85-650E397FCC6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0159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F7389798-155F-5205-8809-A671BBB4F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0CE1BB96-1033-C3AA-FE7A-313CC7BD74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0C6DA808-B62F-D80F-37B1-6C7C98BEA1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E0B91D-E5EB-AD49-BBF6-84A0C2DEEDF4}" type="datetimeFigureOut">
              <a:rPr lang="pt-PT" smtClean="0"/>
              <a:t>23/07/23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B988E037-FD73-1B97-DB31-B1C3DC75F4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0701E0A4-8F00-508E-2ED8-13BC0BEE1F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3C12F9-1E49-1441-BA85-650E397FCC6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33641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587CB6E1-A7C5-16F7-FC2F-31B92AC7D2FB}"/>
              </a:ext>
            </a:extLst>
          </p:cNvPr>
          <p:cNvSpPr txBox="1"/>
          <p:nvPr/>
        </p:nvSpPr>
        <p:spPr>
          <a:xfrm>
            <a:off x="845343" y="2644662"/>
            <a:ext cx="10501313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200" b="1" kern="100" cap="all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Computer-Assisted Analysis and Visualization</a:t>
            </a:r>
            <a:endParaRPr lang="pt-PT" sz="3200" b="1" kern="100" cap="all" dirty="0">
              <a:solidFill>
                <a:srgbClr val="00206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600"/>
              </a:spcAft>
            </a:pPr>
            <a:r>
              <a:rPr lang="en-US" sz="3200" b="1" kern="100" cap="all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of 18th-Century Portuguese Keyboard Music</a:t>
            </a:r>
            <a:endParaRPr lang="pt-PT" sz="3200" b="1" kern="100" cap="all" dirty="0">
              <a:solidFill>
                <a:srgbClr val="00206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B62DEEF-B7E5-535F-1109-4FF0C939D898}"/>
              </a:ext>
            </a:extLst>
          </p:cNvPr>
          <p:cNvSpPr txBox="1"/>
          <p:nvPr/>
        </p:nvSpPr>
        <p:spPr>
          <a:xfrm>
            <a:off x="8782" y="-94371"/>
            <a:ext cx="12192000" cy="147732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pt-PT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pt-PT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pt-PT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pt-PT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pt-PT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E57DF957-84D0-48B8-65A1-3FDB68CFA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120" y="92043"/>
            <a:ext cx="4665091" cy="754647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154B506-09D1-9DBB-6222-110FF73A7F7C}"/>
              </a:ext>
            </a:extLst>
          </p:cNvPr>
          <p:cNvSpPr txBox="1"/>
          <p:nvPr/>
        </p:nvSpPr>
        <p:spPr>
          <a:xfrm>
            <a:off x="699995" y="846690"/>
            <a:ext cx="8261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dirty="0">
                <a:solidFill>
                  <a:schemeClr val="bg1"/>
                </a:solidFill>
              </a:rPr>
              <a:t>WORKSHOP I: </a:t>
            </a:r>
            <a:r>
              <a:rPr lang="pt-PT" dirty="0">
                <a:solidFill>
                  <a:schemeClr val="bg1"/>
                </a:solidFill>
                <a:effectLst/>
              </a:rPr>
              <a:t>Interactive Technologies for Analysing and Visualizing Musical Structure 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F1D22CFB-F02D-034B-2366-6C214C214C19}"/>
              </a:ext>
            </a:extLst>
          </p:cNvPr>
          <p:cNvSpPr txBox="1"/>
          <p:nvPr/>
        </p:nvSpPr>
        <p:spPr>
          <a:xfrm>
            <a:off x="8782" y="5380672"/>
            <a:ext cx="12192000" cy="147732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pt-PT" b="1" dirty="0"/>
          </a:p>
          <a:p>
            <a:endParaRPr lang="pt-PT" b="1" dirty="0"/>
          </a:p>
          <a:p>
            <a:endParaRPr lang="pt-PT" b="1" dirty="0"/>
          </a:p>
          <a:p>
            <a:endParaRPr lang="pt-PT" b="1" dirty="0"/>
          </a:p>
          <a:p>
            <a:endParaRPr lang="pt-PT" b="1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48DF1A8-E0AF-F68D-3550-05A2C8135E2E}"/>
              </a:ext>
            </a:extLst>
          </p:cNvPr>
          <p:cNvSpPr txBox="1"/>
          <p:nvPr/>
        </p:nvSpPr>
        <p:spPr>
          <a:xfrm flipH="1">
            <a:off x="945357" y="5618911"/>
            <a:ext cx="53149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kern="1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Mafalda S. </a:t>
            </a:r>
            <a:r>
              <a:rPr lang="en-US" sz="2400" kern="1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Nejmeddine</a:t>
            </a:r>
            <a:endParaRPr lang="en-US" sz="2400" kern="1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kern="1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CESEM/IN2PAST - University of Évora, Portugal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31A8579E-E6CB-A224-2F5E-9EBFF0378BF0}"/>
              </a:ext>
            </a:extLst>
          </p:cNvPr>
          <p:cNvSpPr txBox="1"/>
          <p:nvPr/>
        </p:nvSpPr>
        <p:spPr>
          <a:xfrm flipH="1">
            <a:off x="7981987" y="5633199"/>
            <a:ext cx="28597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kern="1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Aaron Carter-</a:t>
            </a:r>
            <a:r>
              <a:rPr lang="en-US" sz="2400" kern="1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Ényì</a:t>
            </a:r>
            <a:endParaRPr lang="en-US" sz="2400" kern="1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Morehouse College, USA</a:t>
            </a:r>
            <a:endParaRPr lang="en-US" kern="100" baseline="30000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9177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83F11CBC-D86A-5888-D6AE-BC74F8B89B45}"/>
              </a:ext>
            </a:extLst>
          </p:cNvPr>
          <p:cNvSpPr txBox="1"/>
          <p:nvPr/>
        </p:nvSpPr>
        <p:spPr>
          <a:xfrm>
            <a:off x="0" y="-41021"/>
            <a:ext cx="12192000" cy="92333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pt-PT" b="1" dirty="0"/>
          </a:p>
          <a:p>
            <a:endParaRPr lang="pt-PT" b="1" dirty="0"/>
          </a:p>
          <a:p>
            <a:endParaRPr lang="pt-PT" b="1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7302E58-80CF-7888-34E0-3CA7F4149DE5}"/>
              </a:ext>
            </a:extLst>
          </p:cNvPr>
          <p:cNvSpPr txBox="1"/>
          <p:nvPr/>
        </p:nvSpPr>
        <p:spPr>
          <a:xfrm>
            <a:off x="0" y="16405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kern="100" cap="all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Parallel Binary -------- </a:t>
            </a:r>
            <a:r>
              <a:rPr lang="en-US" sz="24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Manual score analysis</a:t>
            </a:r>
            <a:endParaRPr lang="en-US" sz="2400" kern="100" cap="small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2A056C97-7088-444B-5761-BB64E46E5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08" y="1087388"/>
            <a:ext cx="4037231" cy="5508571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4B3D433B-6444-49D2-010D-D29119130F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6516" y="934618"/>
            <a:ext cx="4232441" cy="5790440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456E8604-BFC4-BB56-0B78-836B88265B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9827" y="1152422"/>
            <a:ext cx="4022173" cy="555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1009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83F11CBC-D86A-5888-D6AE-BC74F8B89B45}"/>
              </a:ext>
            </a:extLst>
          </p:cNvPr>
          <p:cNvSpPr txBox="1"/>
          <p:nvPr/>
        </p:nvSpPr>
        <p:spPr>
          <a:xfrm>
            <a:off x="0" y="-41021"/>
            <a:ext cx="12192000" cy="92333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pt-PT" b="1" dirty="0"/>
          </a:p>
          <a:p>
            <a:endParaRPr lang="pt-PT" b="1" dirty="0"/>
          </a:p>
          <a:p>
            <a:endParaRPr lang="pt-PT" b="1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7302E58-80CF-7888-34E0-3CA7F4149DE5}"/>
              </a:ext>
            </a:extLst>
          </p:cNvPr>
          <p:cNvSpPr txBox="1"/>
          <p:nvPr/>
        </p:nvSpPr>
        <p:spPr>
          <a:xfrm>
            <a:off x="0" y="164059"/>
            <a:ext cx="121920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kern="100" cap="all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Parallel Binary -------- 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omputer-assisted symbolic music analysis</a:t>
            </a:r>
            <a:endParaRPr lang="en-US" sz="2400" kern="100" cap="small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Aft>
                <a:spcPts val="600"/>
              </a:spcAft>
            </a:pPr>
            <a:endParaRPr lang="en-US" sz="2400" kern="100" cap="small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FCADB13-BF75-7DA9-89F4-27ED358FAF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356" y="882310"/>
            <a:ext cx="9352557" cy="597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0563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Joaquim.mov">
            <a:hlinkClick r:id="" action="ppaction://media"/>
            <a:extLst>
              <a:ext uri="{FF2B5EF4-FFF2-40B4-BE49-F238E27FC236}">
                <a16:creationId xmlns:a16="http://schemas.microsoft.com/office/drawing/2014/main" id="{52EEB89F-8A44-E935-36B9-F99FA49610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85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4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83F11CBC-D86A-5888-D6AE-BC74F8B89B45}"/>
              </a:ext>
            </a:extLst>
          </p:cNvPr>
          <p:cNvSpPr txBox="1"/>
          <p:nvPr/>
        </p:nvSpPr>
        <p:spPr>
          <a:xfrm>
            <a:off x="0" y="-41021"/>
            <a:ext cx="12192000" cy="92333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pt-PT" b="1" dirty="0"/>
          </a:p>
          <a:p>
            <a:endParaRPr lang="pt-PT" b="1" dirty="0"/>
          </a:p>
          <a:p>
            <a:endParaRPr lang="pt-PT" b="1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7302E58-80CF-7888-34E0-3CA7F4149DE5}"/>
              </a:ext>
            </a:extLst>
          </p:cNvPr>
          <p:cNvSpPr txBox="1"/>
          <p:nvPr/>
        </p:nvSpPr>
        <p:spPr>
          <a:xfrm>
            <a:off x="0" y="16405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kern="100" cap="all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TYPE 2 SONATA -------- </a:t>
            </a:r>
            <a:r>
              <a:rPr lang="en-US" sz="24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Manual score analysis</a:t>
            </a:r>
            <a:endParaRPr lang="en-US" sz="2400" kern="100" cap="small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3890F9C-53C5-548F-169C-E78730F64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8" y="982325"/>
            <a:ext cx="4038497" cy="575174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138C11F-4B93-3791-4578-5AF8D05AC7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6829" y="882309"/>
            <a:ext cx="4038497" cy="584432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7A625313-F16C-CDF7-3B55-F5C103060A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1469" y="945108"/>
            <a:ext cx="4155912" cy="581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2075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83F11CBC-D86A-5888-D6AE-BC74F8B89B45}"/>
              </a:ext>
            </a:extLst>
          </p:cNvPr>
          <p:cNvSpPr txBox="1"/>
          <p:nvPr/>
        </p:nvSpPr>
        <p:spPr>
          <a:xfrm>
            <a:off x="0" y="-41021"/>
            <a:ext cx="12192000" cy="92333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pt-PT" b="1" dirty="0"/>
          </a:p>
          <a:p>
            <a:endParaRPr lang="pt-PT" b="1" dirty="0"/>
          </a:p>
          <a:p>
            <a:endParaRPr lang="pt-PT" b="1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7302E58-80CF-7888-34E0-3CA7F4149DE5}"/>
              </a:ext>
            </a:extLst>
          </p:cNvPr>
          <p:cNvSpPr txBox="1"/>
          <p:nvPr/>
        </p:nvSpPr>
        <p:spPr>
          <a:xfrm>
            <a:off x="0" y="16405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kern="100" cap="all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TYPE 2 SONATA -------- 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omputer-assisted symbolic music analysis</a:t>
            </a:r>
            <a:endParaRPr lang="en-US" sz="2400" kern="100" cap="small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67A9CD3-00B7-668F-6C2E-DF7CD52243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416" y="870433"/>
            <a:ext cx="9082567" cy="597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3474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vondano.mov">
            <a:hlinkClick r:id="" action="ppaction://media"/>
            <a:extLst>
              <a:ext uri="{FF2B5EF4-FFF2-40B4-BE49-F238E27FC236}">
                <a16:creationId xmlns:a16="http://schemas.microsoft.com/office/drawing/2014/main" id="{B208E1C3-B101-BEA7-052F-4460585CB8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499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0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83F11CBC-D86A-5888-D6AE-BC74F8B89B45}"/>
              </a:ext>
            </a:extLst>
          </p:cNvPr>
          <p:cNvSpPr txBox="1"/>
          <p:nvPr/>
        </p:nvSpPr>
        <p:spPr>
          <a:xfrm>
            <a:off x="0" y="-191938"/>
            <a:ext cx="12192000" cy="92333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pt-PT" b="1" dirty="0"/>
          </a:p>
          <a:p>
            <a:endParaRPr lang="pt-PT" b="1" dirty="0"/>
          </a:p>
          <a:p>
            <a:endParaRPr lang="pt-PT" b="1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7302E58-80CF-7888-34E0-3CA7F4149DE5}"/>
              </a:ext>
            </a:extLst>
          </p:cNvPr>
          <p:cNvSpPr txBox="1"/>
          <p:nvPr/>
        </p:nvSpPr>
        <p:spPr>
          <a:xfrm>
            <a:off x="0" y="106907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kern="100" cap="all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TYPE 3 SONATA -------- </a:t>
            </a:r>
            <a:r>
              <a:rPr lang="en-US" sz="24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Manual score analysis</a:t>
            </a:r>
            <a:endParaRPr lang="en-US" sz="2400" kern="100" cap="small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3E462EE1-2DD6-608E-E61E-7C2F5976E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16" y="745680"/>
            <a:ext cx="4908534" cy="3252056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F5354935-EA8B-1B9A-DF4D-985B41A465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475" y="3969160"/>
            <a:ext cx="4941650" cy="2845976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C55AE259-FB1C-98F1-984E-70D68CBB42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1189" y="745680"/>
            <a:ext cx="4649748" cy="3174278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DBA50B45-4B0A-A62F-19ED-12EB4A6FCE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1764" y="3869867"/>
            <a:ext cx="4533982" cy="298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9811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83F11CBC-D86A-5888-D6AE-BC74F8B89B45}"/>
              </a:ext>
            </a:extLst>
          </p:cNvPr>
          <p:cNvSpPr txBox="1"/>
          <p:nvPr/>
        </p:nvSpPr>
        <p:spPr>
          <a:xfrm>
            <a:off x="0" y="-41021"/>
            <a:ext cx="12192000" cy="92333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pt-PT" b="1" dirty="0"/>
          </a:p>
          <a:p>
            <a:endParaRPr lang="pt-PT" b="1" dirty="0"/>
          </a:p>
          <a:p>
            <a:endParaRPr lang="pt-PT" b="1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7302E58-80CF-7888-34E0-3CA7F4149DE5}"/>
              </a:ext>
            </a:extLst>
          </p:cNvPr>
          <p:cNvSpPr txBox="1"/>
          <p:nvPr/>
        </p:nvSpPr>
        <p:spPr>
          <a:xfrm>
            <a:off x="0" y="164059"/>
            <a:ext cx="121920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kern="100" cap="all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TYPE 3 SONATA -------- 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omputer-assisted symbolic music analysis</a:t>
            </a:r>
            <a:endParaRPr lang="en-US" sz="2400" kern="100" cap="small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Aft>
                <a:spcPts val="600"/>
              </a:spcAft>
            </a:pPr>
            <a:endParaRPr lang="en-US" sz="2400" kern="100" cap="small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0CACC3F-D118-2049-19D0-7C9AC8B63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410" y="878504"/>
            <a:ext cx="10022774" cy="597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3008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ptista.mov">
            <a:hlinkClick r:id="" action="ppaction://media"/>
            <a:extLst>
              <a:ext uri="{FF2B5EF4-FFF2-40B4-BE49-F238E27FC236}">
                <a16:creationId xmlns:a16="http://schemas.microsoft.com/office/drawing/2014/main" id="{77AFFBFE-B0BC-0776-E5A6-2CD3929E82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617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1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83F11CBC-D86A-5888-D6AE-BC74F8B89B45}"/>
              </a:ext>
            </a:extLst>
          </p:cNvPr>
          <p:cNvSpPr txBox="1"/>
          <p:nvPr/>
        </p:nvSpPr>
        <p:spPr>
          <a:xfrm>
            <a:off x="0" y="-41021"/>
            <a:ext cx="12192000" cy="92333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pt-PT" b="1" dirty="0"/>
          </a:p>
          <a:p>
            <a:endParaRPr lang="pt-PT" b="1" dirty="0"/>
          </a:p>
          <a:p>
            <a:endParaRPr lang="pt-PT" b="1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5F9B5A5-CB1D-B230-2F9A-3C3B35E4E192}"/>
              </a:ext>
            </a:extLst>
          </p:cNvPr>
          <p:cNvSpPr txBox="1"/>
          <p:nvPr/>
        </p:nvSpPr>
        <p:spPr>
          <a:xfrm>
            <a:off x="1405246" y="1788086"/>
            <a:ext cx="938150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1. The comparison between the </a:t>
            </a:r>
            <a:r>
              <a:rPr lang="en-US" sz="2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manual score analysis based on </a:t>
            </a:r>
            <a:r>
              <a:rPr lang="en-US" sz="20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Hepokoski</a:t>
            </a:r>
            <a:r>
              <a:rPr lang="en-US" sz="2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&amp; Darcy's Sonata Theory and the computer-assisted symbolic music analysis provided by </a:t>
            </a:r>
            <a:r>
              <a:rPr lang="en-US" sz="20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ATAVizM</a:t>
            </a:r>
            <a:r>
              <a:rPr lang="en-US" sz="2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software showed that this software is suitable for reproducing the formal structure of Portuguese 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sonatas from the 18th century, as it clearly displays the sections and modules of sonata forms.</a:t>
            </a:r>
            <a:endParaRPr lang="pt-PT" sz="2000" dirty="0"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en-US" sz="2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pt-PT" sz="2000" dirty="0"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en-US" sz="2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2. </a:t>
            </a:r>
            <a:r>
              <a:rPr lang="en-US" sz="2000" kern="0" dirty="0">
                <a:effectLst/>
                <a:ea typeface="Times New Roman" panose="02020603050405020304" pitchFamily="18" charset="0"/>
              </a:rPr>
              <a:t>The association of </a:t>
            </a:r>
            <a:r>
              <a:rPr lang="en-US" sz="2000" kern="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the</a:t>
            </a:r>
            <a:r>
              <a:rPr lang="en-US" sz="2000" kern="0" dirty="0">
                <a:effectLst/>
                <a:ea typeface="Times New Roman" panose="02020603050405020304" pitchFamily="18" charset="0"/>
              </a:rPr>
              <a:t> arc diagram produced using </a:t>
            </a:r>
            <a:r>
              <a:rPr lang="en-US" sz="2000" kern="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ATAVizM</a:t>
            </a:r>
            <a:r>
              <a:rPr lang="en-US" sz="20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software with</a:t>
            </a:r>
            <a:r>
              <a:rPr lang="en-US" sz="2000" kern="0" dirty="0">
                <a:effectLst/>
                <a:ea typeface="Times New Roman" panose="02020603050405020304" pitchFamily="18" charset="0"/>
              </a:rPr>
              <a:t> the musical performance of Portuguese sonatas helped to better </a:t>
            </a:r>
            <a:r>
              <a:rPr lang="en-US" sz="20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understand their sonata forms, making the </a:t>
            </a:r>
            <a:r>
              <a:rPr lang="en-US" sz="2000" kern="0" dirty="0" err="1">
                <a:effectLst/>
                <a:ea typeface="Times New Roman" panose="02020603050405020304" pitchFamily="18" charset="0"/>
              </a:rPr>
              <a:t>ATAVizM</a:t>
            </a:r>
            <a:r>
              <a:rPr lang="en-US" sz="2000" kern="0" dirty="0">
                <a:effectLst/>
                <a:ea typeface="Times New Roman" panose="02020603050405020304" pitchFamily="18" charset="0"/>
              </a:rPr>
              <a:t> software an important tool for the analysis and visualization</a:t>
            </a:r>
            <a:r>
              <a:rPr lang="en-US" sz="20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of the formal structure of the Portuguese keyboard repertoire of the 18th century.</a:t>
            </a:r>
            <a:r>
              <a:rPr lang="pt-PT" sz="2000" dirty="0">
                <a:effectLst/>
              </a:rPr>
              <a:t> </a:t>
            </a:r>
            <a:endParaRPr lang="pt-PT" sz="2000" dirty="0"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72062EC3-2076-6AF3-6D21-7B8D7666E1ED}"/>
              </a:ext>
            </a:extLst>
          </p:cNvPr>
          <p:cNvSpPr/>
          <p:nvPr/>
        </p:nvSpPr>
        <p:spPr>
          <a:xfrm>
            <a:off x="4444589" y="80795"/>
            <a:ext cx="239039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kern="1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Conclusions</a:t>
            </a:r>
            <a:endParaRPr lang="pt-PT" sz="36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74010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83F11CBC-D86A-5888-D6AE-BC74F8B89B45}"/>
              </a:ext>
            </a:extLst>
          </p:cNvPr>
          <p:cNvSpPr txBox="1"/>
          <p:nvPr/>
        </p:nvSpPr>
        <p:spPr>
          <a:xfrm>
            <a:off x="0" y="-57704"/>
            <a:ext cx="12192000" cy="92333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pt-PT" b="1" dirty="0"/>
          </a:p>
          <a:p>
            <a:endParaRPr lang="pt-PT" b="1" dirty="0"/>
          </a:p>
          <a:p>
            <a:endParaRPr lang="pt-PT" b="1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10AA966-313B-1DD0-FE08-3662A5554342}"/>
              </a:ext>
            </a:extLst>
          </p:cNvPr>
          <p:cNvSpPr/>
          <p:nvPr/>
        </p:nvSpPr>
        <p:spPr>
          <a:xfrm>
            <a:off x="968869" y="2406550"/>
            <a:ext cx="2159213" cy="1619004"/>
          </a:xfrm>
          <a:prstGeom prst="ellipse">
            <a:avLst/>
          </a:prstGeom>
          <a:solidFill>
            <a:srgbClr val="5BB696"/>
          </a:solidFill>
          <a:ln>
            <a:solidFill>
              <a:srgbClr val="5BB69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dirty="0" err="1"/>
              <a:t>ATAVizM</a:t>
            </a:r>
            <a:r>
              <a:rPr lang="pt-PT" sz="2400" dirty="0"/>
              <a:t> software</a:t>
            </a:r>
          </a:p>
        </p:txBody>
      </p:sp>
      <p:sp>
        <p:nvSpPr>
          <p:cNvPr id="19" name="Seta para a Direita 18">
            <a:extLst>
              <a:ext uri="{FF2B5EF4-FFF2-40B4-BE49-F238E27FC236}">
                <a16:creationId xmlns:a16="http://schemas.microsoft.com/office/drawing/2014/main" id="{1006F642-CF2F-1D13-83A2-9D632528CC6A}"/>
              </a:ext>
            </a:extLst>
          </p:cNvPr>
          <p:cNvSpPr/>
          <p:nvPr/>
        </p:nvSpPr>
        <p:spPr>
          <a:xfrm>
            <a:off x="3241964" y="3115114"/>
            <a:ext cx="1448789" cy="210784"/>
          </a:xfrm>
          <a:prstGeom prst="rightArrow">
            <a:avLst/>
          </a:prstGeom>
          <a:solidFill>
            <a:srgbClr val="5BB696"/>
          </a:solidFill>
          <a:ln>
            <a:solidFill>
              <a:srgbClr val="5BB69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34" name="Retângulo Arredondado 33">
            <a:extLst>
              <a:ext uri="{FF2B5EF4-FFF2-40B4-BE49-F238E27FC236}">
                <a16:creationId xmlns:a16="http://schemas.microsoft.com/office/drawing/2014/main" id="{225362A7-92D1-6A47-5AAA-6509A8D98C40}"/>
              </a:ext>
            </a:extLst>
          </p:cNvPr>
          <p:cNvSpPr/>
          <p:nvPr/>
        </p:nvSpPr>
        <p:spPr>
          <a:xfrm>
            <a:off x="4862342" y="2419413"/>
            <a:ext cx="2467316" cy="161900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spcAft>
                <a:spcPts val="1200"/>
              </a:spcAft>
              <a:buAutoNum type="arabicPeriod"/>
            </a:pPr>
            <a:r>
              <a:rPr lang="pt-PT" sz="2400" dirty="0">
                <a:solidFill>
                  <a:srgbClr val="5BB696"/>
                </a:solidFill>
              </a:rPr>
              <a:t>Analysis</a:t>
            </a:r>
          </a:p>
          <a:p>
            <a:pPr marL="342900" indent="-342900">
              <a:buAutoNum type="arabicPeriod"/>
            </a:pPr>
            <a:r>
              <a:rPr lang="pt-PT" sz="2400" dirty="0" err="1">
                <a:solidFill>
                  <a:srgbClr val="5BB696"/>
                </a:solidFill>
              </a:rPr>
              <a:t>Visualization</a:t>
            </a:r>
            <a:endParaRPr lang="pt-PT" sz="2400" dirty="0">
              <a:solidFill>
                <a:srgbClr val="5BB696"/>
              </a:solidFill>
            </a:endParaRPr>
          </a:p>
        </p:txBody>
      </p:sp>
      <p:sp>
        <p:nvSpPr>
          <p:cNvPr id="35" name="Retângulo Arredondado 34">
            <a:extLst>
              <a:ext uri="{FF2B5EF4-FFF2-40B4-BE49-F238E27FC236}">
                <a16:creationId xmlns:a16="http://schemas.microsoft.com/office/drawing/2014/main" id="{F0A4F4FF-CA3B-CD39-C42C-D923A1A3DF41}"/>
              </a:ext>
            </a:extLst>
          </p:cNvPr>
          <p:cNvSpPr/>
          <p:nvPr/>
        </p:nvSpPr>
        <p:spPr>
          <a:xfrm>
            <a:off x="9063920" y="2418920"/>
            <a:ext cx="2467316" cy="161900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dirty="0"/>
              <a:t>Formal </a:t>
            </a:r>
            <a:r>
              <a:rPr lang="pt-PT" sz="2400" dirty="0" err="1"/>
              <a:t>structure</a:t>
            </a:r>
            <a:endParaRPr lang="pt-PT" sz="2400" dirty="0"/>
          </a:p>
          <a:p>
            <a:pPr algn="ctr"/>
            <a:r>
              <a:rPr lang="pt-PT" sz="2400" dirty="0" err="1"/>
              <a:t>of</a:t>
            </a:r>
            <a:endParaRPr lang="pt-PT" sz="2400" dirty="0"/>
          </a:p>
          <a:p>
            <a:pPr algn="ctr"/>
            <a:r>
              <a:rPr lang="pt-PT" sz="2400" dirty="0"/>
              <a:t>PORTUGUESE SONATAS</a:t>
            </a:r>
          </a:p>
        </p:txBody>
      </p:sp>
      <p:sp>
        <p:nvSpPr>
          <p:cNvPr id="38" name="Seta para a Direita 37">
            <a:extLst>
              <a:ext uri="{FF2B5EF4-FFF2-40B4-BE49-F238E27FC236}">
                <a16:creationId xmlns:a16="http://schemas.microsoft.com/office/drawing/2014/main" id="{F28297F9-6EF7-901D-CE77-DB3D465EA5E2}"/>
              </a:ext>
            </a:extLst>
          </p:cNvPr>
          <p:cNvSpPr/>
          <p:nvPr/>
        </p:nvSpPr>
        <p:spPr>
          <a:xfrm>
            <a:off x="7472394" y="3123523"/>
            <a:ext cx="1448789" cy="210784"/>
          </a:xfrm>
          <a:prstGeom prst="rightArrow">
            <a:avLst/>
          </a:prstGeom>
          <a:solidFill>
            <a:srgbClr val="5BB696"/>
          </a:solidFill>
          <a:ln>
            <a:solidFill>
              <a:srgbClr val="5BB69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584F48EA-591E-E449-E762-CC5D0FE03476}"/>
              </a:ext>
            </a:extLst>
          </p:cNvPr>
          <p:cNvSpPr/>
          <p:nvPr/>
        </p:nvSpPr>
        <p:spPr>
          <a:xfrm>
            <a:off x="5183571" y="80795"/>
            <a:ext cx="91242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kern="1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Aim</a:t>
            </a:r>
            <a:endParaRPr lang="pt-PT" sz="36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443213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83F11CBC-D86A-5888-D6AE-BC74F8B89B45}"/>
              </a:ext>
            </a:extLst>
          </p:cNvPr>
          <p:cNvSpPr txBox="1"/>
          <p:nvPr/>
        </p:nvSpPr>
        <p:spPr>
          <a:xfrm>
            <a:off x="0" y="2666553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b="1" dirty="0">
              <a:solidFill>
                <a:schemeClr val="bg1"/>
              </a:solidFill>
            </a:endParaRPr>
          </a:p>
          <a:p>
            <a:endParaRPr lang="pt-PT" b="1" dirty="0">
              <a:solidFill>
                <a:schemeClr val="bg1"/>
              </a:solidFill>
            </a:endParaRPr>
          </a:p>
          <a:p>
            <a:r>
              <a:rPr lang="pt-PT" b="1" dirty="0">
                <a:solidFill>
                  <a:schemeClr val="bg1"/>
                </a:solidFill>
              </a:rPr>
              <a:t>	</a:t>
            </a:r>
            <a:endParaRPr lang="pt-PT" sz="2400" b="1" dirty="0">
              <a:solidFill>
                <a:schemeClr val="bg1"/>
              </a:solidFill>
            </a:endParaRPr>
          </a:p>
          <a:p>
            <a:pPr algn="ctr"/>
            <a:r>
              <a:rPr lang="pt-PT" sz="2400" b="1" dirty="0">
                <a:solidFill>
                  <a:schemeClr val="bg1"/>
                </a:solidFill>
              </a:rPr>
              <a:t>	</a:t>
            </a:r>
            <a:endParaRPr lang="pt-PT" b="1" dirty="0">
              <a:solidFill>
                <a:schemeClr val="bg1"/>
              </a:solidFill>
            </a:endParaRPr>
          </a:p>
          <a:p>
            <a:endParaRPr lang="pt-PT" b="1" dirty="0">
              <a:solidFill>
                <a:schemeClr val="bg1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44ADCC2-206A-AF2B-7B07-E70840591A19}"/>
              </a:ext>
            </a:extLst>
          </p:cNvPr>
          <p:cNvSpPr txBox="1"/>
          <p:nvPr/>
        </p:nvSpPr>
        <p:spPr>
          <a:xfrm>
            <a:off x="0" y="-5417"/>
            <a:ext cx="12192000" cy="686341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endParaRPr lang="pt-PT" sz="2400" b="1" dirty="0">
              <a:solidFill>
                <a:srgbClr val="002060"/>
              </a:solidFill>
            </a:endParaRPr>
          </a:p>
          <a:p>
            <a:pPr algn="ctr"/>
            <a:endParaRPr lang="pt-PT" sz="2400" b="1" dirty="0">
              <a:solidFill>
                <a:srgbClr val="002060"/>
              </a:solidFill>
            </a:endParaRPr>
          </a:p>
          <a:p>
            <a:pPr algn="ctr"/>
            <a:endParaRPr lang="pt-PT" sz="2400" b="1" dirty="0">
              <a:solidFill>
                <a:srgbClr val="002060"/>
              </a:solidFill>
            </a:endParaRPr>
          </a:p>
          <a:p>
            <a:pPr algn="ctr"/>
            <a:r>
              <a:rPr lang="pt-PT" sz="3200" dirty="0" err="1">
                <a:solidFill>
                  <a:schemeClr val="bg1"/>
                </a:solidFill>
              </a:rPr>
              <a:t>Thank</a:t>
            </a:r>
            <a:r>
              <a:rPr lang="pt-PT" sz="3200" dirty="0">
                <a:solidFill>
                  <a:schemeClr val="bg1"/>
                </a:solidFill>
              </a:rPr>
              <a:t> </a:t>
            </a:r>
            <a:r>
              <a:rPr lang="pt-PT" sz="3200" dirty="0" err="1">
                <a:solidFill>
                  <a:schemeClr val="bg1"/>
                </a:solidFill>
              </a:rPr>
              <a:t>you</a:t>
            </a:r>
            <a:r>
              <a:rPr lang="pt-PT" sz="3200" dirty="0">
                <a:solidFill>
                  <a:schemeClr val="bg1"/>
                </a:solidFill>
              </a:rPr>
              <a:t>!</a:t>
            </a:r>
          </a:p>
          <a:p>
            <a:pPr algn="ctr"/>
            <a:endParaRPr lang="pt-PT" sz="2400" b="1" dirty="0">
              <a:solidFill>
                <a:schemeClr val="bg1"/>
              </a:solidFill>
            </a:endParaRPr>
          </a:p>
          <a:p>
            <a:pPr algn="ctr"/>
            <a:endParaRPr lang="pt-PT" sz="2400" b="1" dirty="0">
              <a:solidFill>
                <a:schemeClr val="bg1"/>
              </a:solidFill>
            </a:endParaRPr>
          </a:p>
          <a:p>
            <a:pPr algn="ctr"/>
            <a:endParaRPr lang="pt-PT" sz="2400" b="1" dirty="0">
              <a:solidFill>
                <a:schemeClr val="bg1"/>
              </a:solidFill>
            </a:endParaRPr>
          </a:p>
          <a:p>
            <a:pPr algn="ctr"/>
            <a:endParaRPr lang="pt-PT" sz="2400" b="1" dirty="0">
              <a:solidFill>
                <a:schemeClr val="bg1"/>
              </a:solidFill>
            </a:endParaRPr>
          </a:p>
          <a:p>
            <a:pPr algn="ctr"/>
            <a:r>
              <a:rPr lang="pt-PT" sz="2400" dirty="0">
                <a:solidFill>
                  <a:schemeClr val="bg1"/>
                </a:solidFill>
              </a:rPr>
              <a:t>MAFALDA S. NEJMEDDINE</a:t>
            </a:r>
          </a:p>
          <a:p>
            <a:pPr algn="ctr"/>
            <a:r>
              <a:rPr lang="pt-PT" sz="2400" b="0" i="0" u="none" strike="noStrike" dirty="0" err="1">
                <a:solidFill>
                  <a:schemeClr val="bg1"/>
                </a:solidFill>
                <a:effectLst/>
                <a:latin typeface="+mj-lt"/>
              </a:rPr>
              <a:t>msasfn@uevora.pt</a:t>
            </a:r>
            <a:endParaRPr lang="pt-PT" sz="2400" b="1" dirty="0">
              <a:solidFill>
                <a:schemeClr val="bg1"/>
              </a:solidFill>
              <a:latin typeface="+mj-lt"/>
            </a:endParaRPr>
          </a:p>
          <a:p>
            <a:r>
              <a:rPr lang="pt-PT" sz="2400" b="1" dirty="0">
                <a:solidFill>
                  <a:schemeClr val="bg1"/>
                </a:solidFill>
              </a:rPr>
              <a:t>	</a:t>
            </a:r>
          </a:p>
          <a:p>
            <a:endParaRPr lang="pt-PT" sz="2400" b="1" dirty="0">
              <a:solidFill>
                <a:schemeClr val="bg1"/>
              </a:solidFill>
            </a:endParaRPr>
          </a:p>
          <a:p>
            <a:pPr algn="ctr"/>
            <a:r>
              <a:rPr lang="pt-PT" sz="2400" b="1" dirty="0">
                <a:solidFill>
                  <a:schemeClr val="bg1"/>
                </a:solidFill>
              </a:rPr>
              <a:t>	</a:t>
            </a:r>
            <a:r>
              <a:rPr lang="pt-PT" sz="2400" dirty="0">
                <a:solidFill>
                  <a:schemeClr val="bg1"/>
                </a:solidFill>
              </a:rPr>
              <a:t>AARON CARTER_ÉNYÌ</a:t>
            </a:r>
          </a:p>
          <a:p>
            <a:pPr algn="ctr"/>
            <a:r>
              <a:rPr lang="pt-PT" sz="2400" b="0" i="0" u="none" strike="noStrike" dirty="0" err="1">
                <a:solidFill>
                  <a:schemeClr val="bg1"/>
                </a:solidFill>
                <a:effectLst/>
                <a:latin typeface="+mj-lt"/>
              </a:rPr>
              <a:t>Aaron.Carter-Enyi@morehouse.edu</a:t>
            </a:r>
            <a:endParaRPr lang="pt-PT" sz="2400" b="0" i="0" u="none" strike="noStrike" dirty="0">
              <a:solidFill>
                <a:schemeClr val="bg1"/>
              </a:solidFill>
              <a:effectLst/>
              <a:latin typeface="+mj-lt"/>
            </a:endParaRPr>
          </a:p>
          <a:p>
            <a:pPr algn="ctr"/>
            <a:endParaRPr lang="pt-PT" sz="2400" dirty="0">
              <a:solidFill>
                <a:schemeClr val="bg1"/>
              </a:solidFill>
            </a:endParaRPr>
          </a:p>
          <a:p>
            <a:pPr algn="ctr"/>
            <a:endParaRPr lang="pt-PT" sz="2400" b="1" dirty="0">
              <a:solidFill>
                <a:schemeClr val="bg1"/>
              </a:solidFill>
            </a:endParaRPr>
          </a:p>
          <a:p>
            <a:pPr algn="ctr"/>
            <a:endParaRPr lang="pt-PT" sz="2400" b="1" dirty="0">
              <a:solidFill>
                <a:schemeClr val="bg1"/>
              </a:solidFill>
            </a:endParaRPr>
          </a:p>
          <a:p>
            <a:pPr algn="ctr"/>
            <a:endParaRPr lang="pt-PT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179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83F11CBC-D86A-5888-D6AE-BC74F8B89B45}"/>
              </a:ext>
            </a:extLst>
          </p:cNvPr>
          <p:cNvSpPr txBox="1"/>
          <p:nvPr/>
        </p:nvSpPr>
        <p:spPr>
          <a:xfrm>
            <a:off x="0" y="-57704"/>
            <a:ext cx="12192000" cy="92333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pt-PT" b="1" dirty="0"/>
          </a:p>
          <a:p>
            <a:endParaRPr lang="pt-PT" b="1" dirty="0"/>
          </a:p>
          <a:p>
            <a:endParaRPr lang="pt-PT" b="1" dirty="0"/>
          </a:p>
        </p:txBody>
      </p:sp>
      <p:sp>
        <p:nvSpPr>
          <p:cNvPr id="34" name="Retângulo Arredondado 33">
            <a:extLst>
              <a:ext uri="{FF2B5EF4-FFF2-40B4-BE49-F238E27FC236}">
                <a16:creationId xmlns:a16="http://schemas.microsoft.com/office/drawing/2014/main" id="{225362A7-92D1-6A47-5AAA-6509A8D98C40}"/>
              </a:ext>
            </a:extLst>
          </p:cNvPr>
          <p:cNvSpPr/>
          <p:nvPr/>
        </p:nvSpPr>
        <p:spPr>
          <a:xfrm>
            <a:off x="973777" y="3221595"/>
            <a:ext cx="5727060" cy="1271005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pt-PT" sz="2400" dirty="0"/>
              <a:t>Manual score </a:t>
            </a:r>
            <a:r>
              <a:rPr lang="pt-PT" sz="2400" dirty="0" err="1"/>
              <a:t>analysis</a:t>
            </a:r>
            <a:endParaRPr lang="pt-PT" sz="2400" dirty="0"/>
          </a:p>
          <a:p>
            <a:pPr>
              <a:spcAft>
                <a:spcPts val="1200"/>
              </a:spcAft>
            </a:pPr>
            <a:r>
              <a:rPr lang="pt-PT" sz="2000" dirty="0"/>
              <a:t>SONATA THEORY </a:t>
            </a:r>
            <a:r>
              <a:rPr lang="pt-PT" sz="2000" dirty="0" err="1"/>
              <a:t>of</a:t>
            </a:r>
            <a:r>
              <a:rPr lang="pt-PT" sz="2000" dirty="0"/>
              <a:t> </a:t>
            </a:r>
            <a:r>
              <a:rPr lang="pt-PT" sz="2000" dirty="0" err="1"/>
              <a:t>Hepokoski</a:t>
            </a:r>
            <a:r>
              <a:rPr lang="pt-PT" sz="2000" dirty="0"/>
              <a:t> &amp; Darcy (2006)</a:t>
            </a:r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584F48EA-591E-E449-E762-CC5D0FE03476}"/>
              </a:ext>
            </a:extLst>
          </p:cNvPr>
          <p:cNvSpPr/>
          <p:nvPr/>
        </p:nvSpPr>
        <p:spPr>
          <a:xfrm>
            <a:off x="4418170" y="80795"/>
            <a:ext cx="267669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kern="1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Methodology</a:t>
            </a:r>
            <a:endParaRPr lang="pt-PT" sz="36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5A08539E-81AE-12A5-4F76-74CD86EF2CA2}"/>
              </a:ext>
            </a:extLst>
          </p:cNvPr>
          <p:cNvSpPr/>
          <p:nvPr/>
        </p:nvSpPr>
        <p:spPr>
          <a:xfrm>
            <a:off x="973776" y="2438809"/>
            <a:ext cx="21918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kern="1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COMPARISON</a:t>
            </a:r>
            <a:endParaRPr lang="pt-PT" sz="2400" b="1" cap="none" spc="0" dirty="0">
              <a:ln w="12700" cmpd="sng">
                <a:solidFill>
                  <a:schemeClr val="accent4"/>
                </a:solidFill>
                <a:prstDash val="solid"/>
              </a:ln>
              <a:effectLst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DB8D673E-F118-1352-0431-A237F41FF6F6}"/>
              </a:ext>
            </a:extLst>
          </p:cNvPr>
          <p:cNvSpPr/>
          <p:nvPr/>
        </p:nvSpPr>
        <p:spPr>
          <a:xfrm>
            <a:off x="8048400" y="2475250"/>
            <a:ext cx="215155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kern="1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ASSOCIATION</a:t>
            </a:r>
            <a:endParaRPr lang="pt-PT" sz="2400" b="1" cap="none" spc="0" dirty="0">
              <a:ln w="12700" cmpd="sng">
                <a:solidFill>
                  <a:schemeClr val="accent4"/>
                </a:solidFill>
                <a:prstDash val="solid"/>
              </a:ln>
              <a:effectLst/>
            </a:endParaRPr>
          </a:p>
        </p:txBody>
      </p:sp>
      <p:sp>
        <p:nvSpPr>
          <p:cNvPr id="10" name="Retângulo Arredondado 9">
            <a:extLst>
              <a:ext uri="{FF2B5EF4-FFF2-40B4-BE49-F238E27FC236}">
                <a16:creationId xmlns:a16="http://schemas.microsoft.com/office/drawing/2014/main" id="{46221547-DCB9-FF66-5FBF-ED6DE5D6D1A0}"/>
              </a:ext>
            </a:extLst>
          </p:cNvPr>
          <p:cNvSpPr/>
          <p:nvPr/>
        </p:nvSpPr>
        <p:spPr>
          <a:xfrm>
            <a:off x="7941522" y="3152042"/>
            <a:ext cx="3010764" cy="121591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pt-PT" sz="2400" dirty="0"/>
              <a:t>Musical performance</a:t>
            </a:r>
          </a:p>
        </p:txBody>
      </p:sp>
      <p:sp>
        <p:nvSpPr>
          <p:cNvPr id="11" name="Retângulo Arredondado 10">
            <a:extLst>
              <a:ext uri="{FF2B5EF4-FFF2-40B4-BE49-F238E27FC236}">
                <a16:creationId xmlns:a16="http://schemas.microsoft.com/office/drawing/2014/main" id="{4318DF22-3268-AD8E-ED3D-774AB2F741D1}"/>
              </a:ext>
            </a:extLst>
          </p:cNvPr>
          <p:cNvSpPr/>
          <p:nvPr/>
        </p:nvSpPr>
        <p:spPr>
          <a:xfrm>
            <a:off x="973776" y="4638364"/>
            <a:ext cx="5727061" cy="1311660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omputer-assisted symbolic music analysis</a:t>
            </a:r>
          </a:p>
          <a:p>
            <a:pPr>
              <a:spcAft>
                <a:spcPts val="1200"/>
              </a:spcAft>
            </a:pP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ATAVizM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software</a:t>
            </a:r>
            <a:endParaRPr lang="pt-P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tângulo Arredondado 12">
            <a:extLst>
              <a:ext uri="{FF2B5EF4-FFF2-40B4-BE49-F238E27FC236}">
                <a16:creationId xmlns:a16="http://schemas.microsoft.com/office/drawing/2014/main" id="{3E8AF7B1-1356-6BF9-9DB7-03C73A10BF2C}"/>
              </a:ext>
            </a:extLst>
          </p:cNvPr>
          <p:cNvSpPr/>
          <p:nvPr/>
        </p:nvSpPr>
        <p:spPr>
          <a:xfrm>
            <a:off x="7977150" y="4558381"/>
            <a:ext cx="3010764" cy="1271006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Arc diagram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ATAVizM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software</a:t>
            </a:r>
            <a:endParaRPr lang="pt-P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" name="Conexão Reta 16">
            <a:extLst>
              <a:ext uri="{FF2B5EF4-FFF2-40B4-BE49-F238E27FC236}">
                <a16:creationId xmlns:a16="http://schemas.microsoft.com/office/drawing/2014/main" id="{B3E0D3A1-A67A-2F5A-095F-E22E8C4CA4A9}"/>
              </a:ext>
            </a:extLst>
          </p:cNvPr>
          <p:cNvCxnSpPr>
            <a:cxnSpLocks/>
          </p:cNvCxnSpPr>
          <p:nvPr/>
        </p:nvCxnSpPr>
        <p:spPr>
          <a:xfrm flipV="1">
            <a:off x="257175" y="2973356"/>
            <a:ext cx="11601450" cy="275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65640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83F11CBC-D86A-5888-D6AE-BC74F8B89B45}"/>
              </a:ext>
            </a:extLst>
          </p:cNvPr>
          <p:cNvSpPr txBox="1"/>
          <p:nvPr/>
        </p:nvSpPr>
        <p:spPr>
          <a:xfrm>
            <a:off x="0" y="-57704"/>
            <a:ext cx="12192000" cy="92333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pt-PT" b="1" dirty="0"/>
          </a:p>
          <a:p>
            <a:endParaRPr lang="pt-PT" b="1" dirty="0"/>
          </a:p>
          <a:p>
            <a:endParaRPr lang="pt-PT" b="1" dirty="0"/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584F48EA-591E-E449-E762-CC5D0FE03476}"/>
              </a:ext>
            </a:extLst>
          </p:cNvPr>
          <p:cNvSpPr/>
          <p:nvPr/>
        </p:nvSpPr>
        <p:spPr>
          <a:xfrm>
            <a:off x="4781008" y="80795"/>
            <a:ext cx="154721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kern="1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Sample</a:t>
            </a:r>
            <a:endParaRPr lang="pt-PT" sz="36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bg1"/>
              </a:solidFill>
              <a:effectLst/>
            </a:endParaRPr>
          </a:p>
        </p:txBody>
      </p:sp>
      <p:graphicFrame>
        <p:nvGraphicFramePr>
          <p:cNvPr id="9" name="Tabela 13">
            <a:extLst>
              <a:ext uri="{FF2B5EF4-FFF2-40B4-BE49-F238E27FC236}">
                <a16:creationId xmlns:a16="http://schemas.microsoft.com/office/drawing/2014/main" id="{14884D83-7D63-D235-206E-8A20E07DDE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9185307"/>
              </p:ext>
            </p:extLst>
          </p:nvPr>
        </p:nvGraphicFramePr>
        <p:xfrm>
          <a:off x="451261" y="2115161"/>
          <a:ext cx="11519064" cy="23579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2222">
                  <a:extLst>
                    <a:ext uri="{9D8B030D-6E8A-4147-A177-3AD203B41FA5}">
                      <a16:colId xmlns:a16="http://schemas.microsoft.com/office/drawing/2014/main" val="4229166223"/>
                    </a:ext>
                  </a:extLst>
                </a:gridCol>
                <a:gridCol w="4732964">
                  <a:extLst>
                    <a:ext uri="{9D8B030D-6E8A-4147-A177-3AD203B41FA5}">
                      <a16:colId xmlns:a16="http://schemas.microsoft.com/office/drawing/2014/main" val="3063772445"/>
                    </a:ext>
                  </a:extLst>
                </a:gridCol>
                <a:gridCol w="1793174">
                  <a:extLst>
                    <a:ext uri="{9D8B030D-6E8A-4147-A177-3AD203B41FA5}">
                      <a16:colId xmlns:a16="http://schemas.microsoft.com/office/drawing/2014/main" val="1770607257"/>
                    </a:ext>
                  </a:extLst>
                </a:gridCol>
                <a:gridCol w="2980704">
                  <a:extLst>
                    <a:ext uri="{9D8B030D-6E8A-4147-A177-3AD203B41FA5}">
                      <a16:colId xmlns:a16="http://schemas.microsoft.com/office/drawing/2014/main" val="14902456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PT" sz="1900" dirty="0"/>
                        <a:t>Sonata </a:t>
                      </a:r>
                      <a:r>
                        <a:rPr lang="pt-PT" sz="1900" dirty="0" err="1"/>
                        <a:t>forms</a:t>
                      </a:r>
                      <a:endParaRPr lang="pt-PT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PT" sz="1900" dirty="0"/>
                        <a:t>Sections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PT" sz="1900" dirty="0" err="1"/>
                        <a:t>Composers</a:t>
                      </a:r>
                      <a:endParaRPr lang="pt-PT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PT" sz="1900" dirty="0" err="1"/>
                        <a:t>Pieces</a:t>
                      </a:r>
                      <a:endParaRPr lang="pt-PT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22570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PT" sz="1900" dirty="0"/>
                        <a:t>PARALLEL BINARY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PT" sz="1900" dirty="0" err="1"/>
                        <a:t>Exposition</a:t>
                      </a:r>
                      <a:r>
                        <a:rPr lang="pt-PT" sz="1900" dirty="0"/>
                        <a:t>    </a:t>
                      </a:r>
                      <a:r>
                        <a:rPr lang="pt-PT" sz="1900" dirty="0" err="1"/>
                        <a:t>Recapitulation</a:t>
                      </a:r>
                      <a:endParaRPr lang="pt-PT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PT" sz="1900" dirty="0"/>
                        <a:t>A. Joaquim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PT" sz="1900" dirty="0"/>
                        <a:t>Sonata in G major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46677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PT" sz="1900" dirty="0"/>
                        <a:t>TYPE 2 SONATA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PT" sz="1900" dirty="0" err="1"/>
                        <a:t>Exposition</a:t>
                      </a:r>
                      <a:r>
                        <a:rPr lang="pt-PT" sz="1900" dirty="0"/>
                        <a:t>    </a:t>
                      </a:r>
                      <a:r>
                        <a:rPr lang="pt-PT" sz="1900" dirty="0" err="1"/>
                        <a:t>Development</a:t>
                      </a:r>
                      <a:r>
                        <a:rPr lang="pt-PT" sz="1900" dirty="0"/>
                        <a:t>  –  Tonal </a:t>
                      </a:r>
                      <a:r>
                        <a:rPr lang="pt-PT" sz="1900" dirty="0" err="1"/>
                        <a:t>resolution</a:t>
                      </a:r>
                      <a:endParaRPr lang="pt-PT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PT" sz="1900" dirty="0"/>
                        <a:t>P. A. </a:t>
                      </a:r>
                      <a:r>
                        <a:rPr lang="pt-PT" sz="1900" dirty="0" err="1"/>
                        <a:t>Avondano</a:t>
                      </a:r>
                      <a:endParaRPr lang="pt-PT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PT" sz="1900" dirty="0"/>
                        <a:t>Sonata in C major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4174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PT" sz="1900" dirty="0"/>
                        <a:t>TYPE 3 SONATA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PT" sz="1900" dirty="0" err="1"/>
                        <a:t>Exposition</a:t>
                      </a:r>
                      <a:r>
                        <a:rPr lang="pt-PT" sz="1900" dirty="0"/>
                        <a:t>    </a:t>
                      </a:r>
                      <a:r>
                        <a:rPr lang="pt-PT" sz="1900" dirty="0" err="1"/>
                        <a:t>Development</a:t>
                      </a:r>
                      <a:r>
                        <a:rPr lang="pt-PT" sz="1900" dirty="0"/>
                        <a:t>  –  </a:t>
                      </a:r>
                      <a:r>
                        <a:rPr lang="pt-PT" sz="1900" dirty="0" err="1"/>
                        <a:t>Recapitulation</a:t>
                      </a:r>
                      <a:endParaRPr lang="pt-PT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PT" sz="1900" dirty="0"/>
                        <a:t>F. X. Baptista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PT" sz="1900" dirty="0"/>
                        <a:t>Sonata in G major, 1st </a:t>
                      </a:r>
                      <a:r>
                        <a:rPr lang="pt-PT" sz="1900" dirty="0" err="1"/>
                        <a:t>mov</a:t>
                      </a:r>
                      <a:r>
                        <a:rPr lang="pt-PT" sz="1900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7697003"/>
                  </a:ext>
                </a:extLst>
              </a:tr>
            </a:tbl>
          </a:graphicData>
        </a:graphic>
      </p:graphicFrame>
      <p:cxnSp>
        <p:nvCxnSpPr>
          <p:cNvPr id="4" name="Conexão Reta 3">
            <a:extLst>
              <a:ext uri="{FF2B5EF4-FFF2-40B4-BE49-F238E27FC236}">
                <a16:creationId xmlns:a16="http://schemas.microsoft.com/office/drawing/2014/main" id="{E446EC86-6E1B-0479-FB7C-35215775A02A}"/>
              </a:ext>
            </a:extLst>
          </p:cNvPr>
          <p:cNvCxnSpPr/>
          <p:nvPr/>
        </p:nvCxnSpPr>
        <p:spPr>
          <a:xfrm>
            <a:off x="3673430" y="2929923"/>
            <a:ext cx="0" cy="32360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xão Reta 5">
            <a:extLst>
              <a:ext uri="{FF2B5EF4-FFF2-40B4-BE49-F238E27FC236}">
                <a16:creationId xmlns:a16="http://schemas.microsoft.com/office/drawing/2014/main" id="{5F020B98-18AA-1788-B3ED-4BE910E94A0F}"/>
              </a:ext>
            </a:extLst>
          </p:cNvPr>
          <p:cNvCxnSpPr/>
          <p:nvPr/>
        </p:nvCxnSpPr>
        <p:spPr>
          <a:xfrm>
            <a:off x="3665519" y="3488375"/>
            <a:ext cx="0" cy="32360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xão Reta 6">
            <a:extLst>
              <a:ext uri="{FF2B5EF4-FFF2-40B4-BE49-F238E27FC236}">
                <a16:creationId xmlns:a16="http://schemas.microsoft.com/office/drawing/2014/main" id="{264AB380-12F6-C3ED-10EA-1856BB0B73E4}"/>
              </a:ext>
            </a:extLst>
          </p:cNvPr>
          <p:cNvCxnSpPr/>
          <p:nvPr/>
        </p:nvCxnSpPr>
        <p:spPr>
          <a:xfrm>
            <a:off x="3685306" y="4092038"/>
            <a:ext cx="0" cy="32360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11782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heet music with music notes&#10;&#10;Description automatically generated">
            <a:extLst>
              <a:ext uri="{FF2B5EF4-FFF2-40B4-BE49-F238E27FC236}">
                <a16:creationId xmlns:a16="http://schemas.microsoft.com/office/drawing/2014/main" id="{5DA7E770-44C6-09D3-A01A-9AA4DDCA5E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6974"/>
          <a:stretch/>
        </p:blipFill>
        <p:spPr>
          <a:xfrm>
            <a:off x="2086415" y="1136183"/>
            <a:ext cx="7772400" cy="6371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4794D9-395B-B16A-D6E8-34469EEA2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6415" y="3139418"/>
            <a:ext cx="7772400" cy="797404"/>
          </a:xfrm>
          <a:prstGeom prst="rect">
            <a:avLst/>
          </a:prstGeom>
        </p:spPr>
      </p:pic>
      <p:pic>
        <p:nvPicPr>
          <p:cNvPr id="11" name="Picture 10" descr="A close-up of a music note&#10;&#10;Description automatically generated">
            <a:extLst>
              <a:ext uri="{FF2B5EF4-FFF2-40B4-BE49-F238E27FC236}">
                <a16:creationId xmlns:a16="http://schemas.microsoft.com/office/drawing/2014/main" id="{CDFEC9F0-C167-E7B9-6546-DDDECF2B71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6415" y="4305145"/>
            <a:ext cx="5242355" cy="972218"/>
          </a:xfrm>
          <a:prstGeom prst="rect">
            <a:avLst/>
          </a:prstGeom>
        </p:spPr>
      </p:pic>
      <p:pic>
        <p:nvPicPr>
          <p:cNvPr id="13" name="Picture 12" descr="A close-up of a music note&#10;&#10;Description automatically generated">
            <a:extLst>
              <a:ext uri="{FF2B5EF4-FFF2-40B4-BE49-F238E27FC236}">
                <a16:creationId xmlns:a16="http://schemas.microsoft.com/office/drawing/2014/main" id="{9466D1C5-7B4A-91C8-311A-F1DE3FCF91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6415" y="5619840"/>
            <a:ext cx="5242355" cy="999441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A1E9ED09-6635-C6F7-63BF-8BE2ED375007}"/>
              </a:ext>
            </a:extLst>
          </p:cNvPr>
          <p:cNvSpPr txBox="1"/>
          <p:nvPr/>
        </p:nvSpPr>
        <p:spPr>
          <a:xfrm>
            <a:off x="0" y="-31625"/>
            <a:ext cx="12192000" cy="8463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kern="100" cap="all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ATAVizM</a:t>
            </a:r>
            <a:r>
              <a:rPr lang="en-US" sz="2400" kern="100" cap="all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Pattern Discovery</a:t>
            </a:r>
          </a:p>
          <a:p>
            <a:pPr algn="ctr">
              <a:spcAft>
                <a:spcPts val="1800"/>
              </a:spcAft>
            </a:pPr>
            <a:r>
              <a:rPr lang="en-US" sz="1800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(Algorithmic Thinking, Analysis and Visualization of Music)</a:t>
            </a:r>
            <a:r>
              <a:rPr lang="pt-PT" sz="2000" dirty="0">
                <a:solidFill>
                  <a:schemeClr val="bg1"/>
                </a:solidFill>
                <a:effectLst/>
              </a:rPr>
              <a:t> </a:t>
            </a:r>
            <a:endParaRPr lang="pt-PT" sz="2000" kern="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15" descr="A sheet music with music notes&#10;&#10;Description automatically generated">
            <a:extLst>
              <a:ext uri="{FF2B5EF4-FFF2-40B4-BE49-F238E27FC236}">
                <a16:creationId xmlns:a16="http://schemas.microsoft.com/office/drawing/2014/main" id="{A31717E8-D245-0BD8-6DA5-D9FA4B8BFB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665" r="23819"/>
          <a:stretch/>
        </p:blipFill>
        <p:spPr>
          <a:xfrm>
            <a:off x="2086415" y="1696012"/>
            <a:ext cx="5921072" cy="79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4873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heet music with music notes&#10;&#10;Description automatically generated">
            <a:extLst>
              <a:ext uri="{FF2B5EF4-FFF2-40B4-BE49-F238E27FC236}">
                <a16:creationId xmlns:a16="http://schemas.microsoft.com/office/drawing/2014/main" id="{5DA7E770-44C6-09D3-A01A-9AA4DDCA5E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6974"/>
          <a:stretch/>
        </p:blipFill>
        <p:spPr>
          <a:xfrm>
            <a:off x="1996473" y="1106204"/>
            <a:ext cx="7772400" cy="6371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4794D9-395B-B16A-D6E8-34469EEA2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6473" y="3139419"/>
            <a:ext cx="7772400" cy="797404"/>
          </a:xfrm>
          <a:prstGeom prst="rect">
            <a:avLst/>
          </a:prstGeom>
        </p:spPr>
      </p:pic>
      <p:pic>
        <p:nvPicPr>
          <p:cNvPr id="11" name="Picture 10" descr="A close-up of a music note&#10;&#10;Description automatically generated">
            <a:extLst>
              <a:ext uri="{FF2B5EF4-FFF2-40B4-BE49-F238E27FC236}">
                <a16:creationId xmlns:a16="http://schemas.microsoft.com/office/drawing/2014/main" id="{CDFEC9F0-C167-E7B9-6546-DDDECF2B71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6473" y="4215206"/>
            <a:ext cx="5242355" cy="972218"/>
          </a:xfrm>
          <a:prstGeom prst="rect">
            <a:avLst/>
          </a:prstGeom>
        </p:spPr>
      </p:pic>
      <p:pic>
        <p:nvPicPr>
          <p:cNvPr id="13" name="Picture 12" descr="A close-up of a music note&#10;&#10;Description automatically generated">
            <a:extLst>
              <a:ext uri="{FF2B5EF4-FFF2-40B4-BE49-F238E27FC236}">
                <a16:creationId xmlns:a16="http://schemas.microsoft.com/office/drawing/2014/main" id="{9466D1C5-7B4A-91C8-311A-F1DE3FCF91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6473" y="5589861"/>
            <a:ext cx="5242355" cy="999441"/>
          </a:xfrm>
          <a:prstGeom prst="rect">
            <a:avLst/>
          </a:prstGeom>
        </p:spPr>
      </p:pic>
      <p:pic>
        <p:nvPicPr>
          <p:cNvPr id="16" name="Picture 15" descr="A sheet music with music notes&#10;&#10;Description automatically generated">
            <a:extLst>
              <a:ext uri="{FF2B5EF4-FFF2-40B4-BE49-F238E27FC236}">
                <a16:creationId xmlns:a16="http://schemas.microsoft.com/office/drawing/2014/main" id="{A9680512-6692-79EF-7B16-FED442DCD9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665" r="23819"/>
          <a:stretch/>
        </p:blipFill>
        <p:spPr>
          <a:xfrm>
            <a:off x="1996473" y="1743313"/>
            <a:ext cx="5921072" cy="79740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B7B81B0-22D7-F2A4-5951-8C81AAB50001}"/>
              </a:ext>
            </a:extLst>
          </p:cNvPr>
          <p:cNvSpPr/>
          <p:nvPr/>
        </p:nvSpPr>
        <p:spPr>
          <a:xfrm>
            <a:off x="1996473" y="1144611"/>
            <a:ext cx="3969609" cy="598702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14629A-F99A-894F-23F7-EBD017F5135F}"/>
              </a:ext>
            </a:extLst>
          </p:cNvPr>
          <p:cNvSpPr/>
          <p:nvPr/>
        </p:nvSpPr>
        <p:spPr>
          <a:xfrm>
            <a:off x="1996473" y="3238770"/>
            <a:ext cx="3802342" cy="598702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F8E8E0-F735-4487-F1C5-8CFEE704CD89}"/>
              </a:ext>
            </a:extLst>
          </p:cNvPr>
          <p:cNvSpPr/>
          <p:nvPr/>
        </p:nvSpPr>
        <p:spPr>
          <a:xfrm>
            <a:off x="1996474" y="4180798"/>
            <a:ext cx="3802342" cy="972217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B8AE35-9FF6-F4D5-AACE-3CC0D6E11AF6}"/>
              </a:ext>
            </a:extLst>
          </p:cNvPr>
          <p:cNvSpPr/>
          <p:nvPr/>
        </p:nvSpPr>
        <p:spPr>
          <a:xfrm>
            <a:off x="1996474" y="5555452"/>
            <a:ext cx="3802342" cy="972218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9245DEBA-AAB6-D75C-74F9-02200531F93D}"/>
              </a:ext>
            </a:extLst>
          </p:cNvPr>
          <p:cNvSpPr txBox="1"/>
          <p:nvPr/>
        </p:nvSpPr>
        <p:spPr>
          <a:xfrm>
            <a:off x="0" y="-31625"/>
            <a:ext cx="12192000" cy="8463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kern="100" cap="all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ATAVizM</a:t>
            </a:r>
            <a:r>
              <a:rPr lang="en-US" sz="2400" kern="100" cap="all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Pattern Discovery</a:t>
            </a:r>
          </a:p>
          <a:p>
            <a:pPr algn="ctr">
              <a:spcAft>
                <a:spcPts val="1800"/>
              </a:spcAft>
            </a:pPr>
            <a:r>
              <a:rPr lang="en-US" sz="1800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(Algorithmic Thinking, Analysis and Visualization of Music)</a:t>
            </a:r>
            <a:r>
              <a:rPr lang="pt-PT" sz="2000" dirty="0">
                <a:solidFill>
                  <a:schemeClr val="bg1"/>
                </a:solidFill>
                <a:effectLst/>
              </a:rPr>
              <a:t> </a:t>
            </a:r>
            <a:endParaRPr lang="pt-PT" sz="2000" kern="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2734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heet music with music notes&#10;&#10;Description automatically generated">
            <a:extLst>
              <a:ext uri="{FF2B5EF4-FFF2-40B4-BE49-F238E27FC236}">
                <a16:creationId xmlns:a16="http://schemas.microsoft.com/office/drawing/2014/main" id="{5DA7E770-44C6-09D3-A01A-9AA4DDCA5E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6974"/>
          <a:stretch/>
        </p:blipFill>
        <p:spPr>
          <a:xfrm>
            <a:off x="2086416" y="1057396"/>
            <a:ext cx="7772400" cy="6371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4794D9-395B-B16A-D6E8-34469EEA2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6416" y="3079460"/>
            <a:ext cx="7772400" cy="797404"/>
          </a:xfrm>
          <a:prstGeom prst="rect">
            <a:avLst/>
          </a:prstGeom>
        </p:spPr>
      </p:pic>
      <p:pic>
        <p:nvPicPr>
          <p:cNvPr id="11" name="Picture 10" descr="A close-up of a music note&#10;&#10;Description automatically generated">
            <a:extLst>
              <a:ext uri="{FF2B5EF4-FFF2-40B4-BE49-F238E27FC236}">
                <a16:creationId xmlns:a16="http://schemas.microsoft.com/office/drawing/2014/main" id="{CDFEC9F0-C167-E7B9-6546-DDDECF2B71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6416" y="4155247"/>
            <a:ext cx="5242355" cy="972218"/>
          </a:xfrm>
          <a:prstGeom prst="rect">
            <a:avLst/>
          </a:prstGeom>
        </p:spPr>
      </p:pic>
      <p:pic>
        <p:nvPicPr>
          <p:cNvPr id="13" name="Picture 12" descr="A close-up of a music note&#10;&#10;Description automatically generated">
            <a:extLst>
              <a:ext uri="{FF2B5EF4-FFF2-40B4-BE49-F238E27FC236}">
                <a16:creationId xmlns:a16="http://schemas.microsoft.com/office/drawing/2014/main" id="{9466D1C5-7B4A-91C8-311A-F1DE3FCF91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6416" y="5529902"/>
            <a:ext cx="5242355" cy="999441"/>
          </a:xfrm>
          <a:prstGeom prst="rect">
            <a:avLst/>
          </a:prstGeom>
        </p:spPr>
      </p:pic>
      <p:pic>
        <p:nvPicPr>
          <p:cNvPr id="16" name="Picture 15" descr="A sheet music with music notes&#10;&#10;Description automatically generated">
            <a:extLst>
              <a:ext uri="{FF2B5EF4-FFF2-40B4-BE49-F238E27FC236}">
                <a16:creationId xmlns:a16="http://schemas.microsoft.com/office/drawing/2014/main" id="{A9680512-6692-79EF-7B16-FED442DCD9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665" r="23819"/>
          <a:stretch/>
        </p:blipFill>
        <p:spPr>
          <a:xfrm>
            <a:off x="2086416" y="1683354"/>
            <a:ext cx="5921072" cy="79740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B7B81B0-22D7-F2A4-5951-8C81AAB50001}"/>
              </a:ext>
            </a:extLst>
          </p:cNvPr>
          <p:cNvSpPr/>
          <p:nvPr/>
        </p:nvSpPr>
        <p:spPr>
          <a:xfrm>
            <a:off x="2086416" y="1084652"/>
            <a:ext cx="3969609" cy="598702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14629A-F99A-894F-23F7-EBD017F5135F}"/>
              </a:ext>
            </a:extLst>
          </p:cNvPr>
          <p:cNvSpPr/>
          <p:nvPr/>
        </p:nvSpPr>
        <p:spPr>
          <a:xfrm>
            <a:off x="2086416" y="3178811"/>
            <a:ext cx="3802342" cy="598702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F8E8E0-F735-4487-F1C5-8CFEE704CD89}"/>
              </a:ext>
            </a:extLst>
          </p:cNvPr>
          <p:cNvSpPr/>
          <p:nvPr/>
        </p:nvSpPr>
        <p:spPr>
          <a:xfrm>
            <a:off x="2086417" y="4120839"/>
            <a:ext cx="3802342" cy="972217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B8AE35-9FF6-F4D5-AACE-3CC0D6E11AF6}"/>
              </a:ext>
            </a:extLst>
          </p:cNvPr>
          <p:cNvSpPr/>
          <p:nvPr/>
        </p:nvSpPr>
        <p:spPr>
          <a:xfrm>
            <a:off x="2086417" y="5495493"/>
            <a:ext cx="3802342" cy="972218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5E6978-3A2D-C53C-823C-9E6794CD63D7}"/>
              </a:ext>
            </a:extLst>
          </p:cNvPr>
          <p:cNvSpPr/>
          <p:nvPr/>
        </p:nvSpPr>
        <p:spPr>
          <a:xfrm>
            <a:off x="6069261" y="1084652"/>
            <a:ext cx="3969609" cy="59870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E989BC-1B0A-0398-99B8-73907F992ADE}"/>
              </a:ext>
            </a:extLst>
          </p:cNvPr>
          <p:cNvSpPr/>
          <p:nvPr/>
        </p:nvSpPr>
        <p:spPr>
          <a:xfrm>
            <a:off x="2086415" y="1805052"/>
            <a:ext cx="5129337" cy="59870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5F4E56E-0580-F20F-589C-1C53F0C9F826}"/>
              </a:ext>
            </a:extLst>
          </p:cNvPr>
          <p:cNvSpPr/>
          <p:nvPr/>
        </p:nvSpPr>
        <p:spPr>
          <a:xfrm>
            <a:off x="5907565" y="3173976"/>
            <a:ext cx="3215045" cy="59870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C5425B9-7896-81F3-8423-42FF05F0D6EA}"/>
              </a:ext>
            </a:extLst>
          </p:cNvPr>
          <p:cNvSpPr/>
          <p:nvPr/>
        </p:nvSpPr>
        <p:spPr>
          <a:xfrm>
            <a:off x="5918716" y="4120839"/>
            <a:ext cx="1531211" cy="97221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8106E00-FDF4-C211-D5BD-5F27250505F6}"/>
              </a:ext>
            </a:extLst>
          </p:cNvPr>
          <p:cNvSpPr/>
          <p:nvPr/>
        </p:nvSpPr>
        <p:spPr>
          <a:xfrm>
            <a:off x="5918715" y="5495494"/>
            <a:ext cx="1531211" cy="97221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4C1EB34C-1029-6C61-4164-139A7FC6719A}"/>
              </a:ext>
            </a:extLst>
          </p:cNvPr>
          <p:cNvSpPr txBox="1"/>
          <p:nvPr/>
        </p:nvSpPr>
        <p:spPr>
          <a:xfrm>
            <a:off x="0" y="-31625"/>
            <a:ext cx="12192000" cy="8463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kern="100" cap="all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ATAVizM</a:t>
            </a:r>
            <a:r>
              <a:rPr lang="en-US" sz="2400" kern="100" cap="all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Pattern Discovery</a:t>
            </a:r>
          </a:p>
          <a:p>
            <a:pPr algn="ctr">
              <a:spcAft>
                <a:spcPts val="1800"/>
              </a:spcAft>
            </a:pPr>
            <a:r>
              <a:rPr lang="en-US" sz="1800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(Algorithmic Thinking, Analysis and Visualization of Music)</a:t>
            </a:r>
            <a:r>
              <a:rPr lang="pt-PT" sz="2000" dirty="0">
                <a:solidFill>
                  <a:schemeClr val="bg1"/>
                </a:solidFill>
                <a:effectLst/>
              </a:rPr>
              <a:t> </a:t>
            </a:r>
            <a:endParaRPr lang="pt-PT" sz="2000" kern="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72045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graph&#10;&#10;Description automatically generated">
            <a:extLst>
              <a:ext uri="{FF2B5EF4-FFF2-40B4-BE49-F238E27FC236}">
                <a16:creationId xmlns:a16="http://schemas.microsoft.com/office/drawing/2014/main" id="{DD135EA9-A663-ED22-DF64-A61E64D66D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4020" y="854434"/>
            <a:ext cx="9131643" cy="6008397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66620E8-9308-AF45-03DD-C4FA4259995E}"/>
              </a:ext>
            </a:extLst>
          </p:cNvPr>
          <p:cNvSpPr/>
          <p:nvPr/>
        </p:nvSpPr>
        <p:spPr>
          <a:xfrm flipV="1">
            <a:off x="2933680" y="1595837"/>
            <a:ext cx="490654" cy="441046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6638EC-10C3-7487-592E-8649F8AB9729}"/>
              </a:ext>
            </a:extLst>
          </p:cNvPr>
          <p:cNvSpPr/>
          <p:nvPr/>
        </p:nvSpPr>
        <p:spPr>
          <a:xfrm flipV="1">
            <a:off x="5885037" y="1595837"/>
            <a:ext cx="159833" cy="441046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8C656E7-14E8-5680-D92F-56D27CD2DF73}"/>
              </a:ext>
            </a:extLst>
          </p:cNvPr>
          <p:cNvSpPr/>
          <p:nvPr/>
        </p:nvSpPr>
        <p:spPr>
          <a:xfrm flipV="1">
            <a:off x="8635671" y="1619949"/>
            <a:ext cx="45719" cy="441046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AE9EC5-44C1-9BD8-29B3-969F2A54D0C8}"/>
              </a:ext>
            </a:extLst>
          </p:cNvPr>
          <p:cNvSpPr/>
          <p:nvPr/>
        </p:nvSpPr>
        <p:spPr>
          <a:xfrm flipV="1">
            <a:off x="8918581" y="1618139"/>
            <a:ext cx="45719" cy="441046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310CC1E7-303F-E905-4CA5-AA5BA7AD08A4}"/>
              </a:ext>
            </a:extLst>
          </p:cNvPr>
          <p:cNvSpPr txBox="1"/>
          <p:nvPr/>
        </p:nvSpPr>
        <p:spPr>
          <a:xfrm>
            <a:off x="0" y="-31625"/>
            <a:ext cx="12192000" cy="8463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kern="100" cap="all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ATAVizM</a:t>
            </a:r>
            <a:r>
              <a:rPr lang="en-US" sz="2400" kern="100" cap="all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Pattern Discovery</a:t>
            </a:r>
          </a:p>
          <a:p>
            <a:pPr algn="ctr">
              <a:spcAft>
                <a:spcPts val="1800"/>
              </a:spcAft>
            </a:pPr>
            <a:r>
              <a:rPr lang="en-US" sz="1800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(Algorithmic Thinking, Analysis and Visualization of Music)</a:t>
            </a:r>
            <a:r>
              <a:rPr lang="pt-PT" sz="2000" dirty="0">
                <a:solidFill>
                  <a:schemeClr val="bg1"/>
                </a:solidFill>
                <a:effectLst/>
              </a:rPr>
              <a:t> </a:t>
            </a:r>
            <a:endParaRPr lang="pt-PT" sz="2000" kern="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8540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D135EA9-A663-ED22-DF64-A61E64D66D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630294" y="849603"/>
            <a:ext cx="8920316" cy="6008397"/>
          </a:xfr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C2AA60C-3550-46EE-0C6C-D5510C6434CC}"/>
              </a:ext>
            </a:extLst>
          </p:cNvPr>
          <p:cNvSpPr txBox="1"/>
          <p:nvPr/>
        </p:nvSpPr>
        <p:spPr>
          <a:xfrm>
            <a:off x="0" y="-31625"/>
            <a:ext cx="12192000" cy="8463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kern="100" cap="all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ATAVizM</a:t>
            </a:r>
            <a:r>
              <a:rPr lang="en-US" sz="2400" kern="100" cap="all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Pattern Discovery</a:t>
            </a:r>
          </a:p>
          <a:p>
            <a:pPr algn="ctr">
              <a:spcAft>
                <a:spcPts val="1800"/>
              </a:spcAft>
            </a:pPr>
            <a:r>
              <a:rPr lang="en-US" sz="1800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(Algorithmic Thinking, Analysis and Visualization of Music)</a:t>
            </a:r>
            <a:r>
              <a:rPr lang="pt-PT" sz="2000" dirty="0">
                <a:solidFill>
                  <a:schemeClr val="bg1"/>
                </a:solidFill>
                <a:effectLst/>
              </a:rPr>
              <a:t> </a:t>
            </a:r>
            <a:endParaRPr lang="pt-PT" sz="2000" kern="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29051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3219</TotalTime>
  <Words>402</Words>
  <Application>Microsoft Macintosh PowerPoint</Application>
  <PresentationFormat>Widescreen</PresentationFormat>
  <Paragraphs>107</Paragraphs>
  <Slides>20</Slides>
  <Notes>10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Mafalda Nejmeddine</dc:creator>
  <cp:lastModifiedBy>David Meredith</cp:lastModifiedBy>
  <cp:revision>167</cp:revision>
  <dcterms:created xsi:type="dcterms:W3CDTF">2023-06-23T16:21:21Z</dcterms:created>
  <dcterms:modified xsi:type="dcterms:W3CDTF">2023-07-23T15:19:37Z</dcterms:modified>
</cp:coreProperties>
</file>