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62" r:id="rId10"/>
    <p:sldId id="275" r:id="rId11"/>
    <p:sldId id="263" r:id="rId12"/>
    <p:sldId id="264" r:id="rId13"/>
    <p:sldId id="276" r:id="rId14"/>
    <p:sldId id="27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97" d="100"/>
          <a:sy n="97" d="100"/>
        </p:scale>
        <p:origin x="10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BEF-EB3E-A99F-B6CA-F6247839A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D4CBF-35A9-8C01-F421-9BFFF5FA6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FF56F-03A3-3EEE-70E2-F4C1EA59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84CC-A593-13AC-3066-3C3BB3E3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034F-9335-5FF2-F6E3-C9B6B946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569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C1A6-57A9-0C5C-5DAD-4EEB2241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BF35D-EF20-921E-479C-BC47260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B52C-41D3-73F0-AC0D-ACD64E5C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AA3D-7A36-D8B0-7940-856D2A66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5C98-4CC0-0C6D-26F7-572BF6B3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939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C592D-1456-169B-B797-79DD2974A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A78F-49D1-CA2B-3C32-098689E82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3486C-1C15-1763-2CC5-D52080BC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47F9-2BA0-7051-7593-E7DE0785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B705-5652-E482-B805-9F592311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469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0ECD-EA77-F210-E881-2C229D20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B232-755A-4067-8673-8E3C2CD1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F1C0-09A3-0A16-3253-F8EF1022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54D01-B822-1037-16AE-9F4C16DB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2A12-8862-0E54-3859-AAE0A8DA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43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06AB-7967-2418-2559-E82AAA89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D0A39-7437-85AA-4F20-E6F60432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59D-52CD-0B93-E13D-92761C7E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C8516-D758-275C-355B-5D8D69EE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3E2C1-6164-42F1-65C9-8EB26B04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101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513E-F6D6-5D21-4671-737E7F3A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D27BB-D86A-1338-9595-F81B79BAB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FA6BC-89D9-E13A-5F63-7413D247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600DB-3C0F-A164-0159-76EF1081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53AA3-A4D2-7303-D96C-01DE3927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E6883-2F17-C355-B9F6-2E893279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82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F671-12F9-9C54-6E7E-FB60015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B98B6-7FCC-316A-5E92-E517DDA2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B8C3-348B-DFC6-88CB-C96CF507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969B1-3491-A8E8-4D75-72E276E2A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350A8-EC6E-FAEC-9F34-FA600DB9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72CF2-ED0D-386C-5E9A-EED81F22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D40B1-DEC8-2DFE-D0E8-33901CD9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1FFA6-CC3D-E400-7FE6-8DE7EA6D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1698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D71F-4375-051C-219A-66BC1446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421A6-591B-8CF8-A665-4CD88EC2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C774F-3588-0669-7684-B7AD1DA9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74755-6C01-A2C0-72C4-960101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4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2DE35-9390-AE0B-159A-71A5CEA3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7817A-2535-BC3F-80E2-BD8982C2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AEF3-C252-4D37-CEE7-D7F467B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5185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7095-D4F7-54FC-3B43-35B814A4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E119-5F3E-392D-7BDB-529F9ECB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5C706-5CB9-2ED0-0AC2-3949F0E9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63B1C-BFF5-D176-CE1C-DDF59D1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EE476-CC27-DDF7-560D-D30DAF7F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0494-09BF-4A02-6519-4E12097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7570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87F2-9F38-6547-E1E2-C2908BEA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EAF57-F7A4-DA7B-62D7-77F0E7A61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DF6E5-50F5-02FF-AE3F-5AF08AD04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8C468-319F-69E6-9E7A-FD4DAAD2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42563-143F-9D35-67E0-F5BB3AD2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80982-F211-3B94-EBBC-7B91CE9F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410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4A7A9-4718-E73F-4559-3065159D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32CC0-6BE6-A00C-C7A8-1534FCA6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6F3E-869C-1754-44F9-16886F4A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6E60-7A25-4B7E-946B-024284EA7791}" type="datetimeFigureOut">
              <a:rPr lang="en-SI" smtClean="0"/>
              <a:t>18/07/2023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6351-535D-2AA6-E295-43B7DEA1C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C1FA-0126-6130-9F55-B85ABF487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D5B0-022E-40FF-A361-A165A559B44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148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tevz.pesek@gmail.com" TargetMode="External"/><Relationship Id="rId2" Type="http://schemas.openxmlformats.org/officeDocument/2006/relationships/hyperlink" Target="mailto:matevz.pesek@fri.uni-lj.s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0CD7-71FE-3B13-5EB3-D6420F793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Roboto Condensed" panose="020F0502020204030204" pitchFamily="2" charset="0"/>
              </a:rPr>
              <a:t>Preliminary Report on Gathering a Larger Annotated Dataset for Pattern Discovery Tasks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F3823-2D10-FCC9-D42E-D4690EEAB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Roboto Condensed" panose="02000000000000000000" pitchFamily="2" charset="0"/>
              </a:rPr>
              <a:t>Klara Žnideršič, Iris Y. Ren, Anja Volk, Matevž Pesek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6554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D297-0526-B99E-AF4C-4294F843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the #3&amp;% is a pattern?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8D6E-6A61-ACC9-9F51-7CD82334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know there are patterns (or do we?)</a:t>
            </a:r>
          </a:p>
          <a:p>
            <a:pPr lvl="1"/>
            <a:r>
              <a:rPr lang="en-US" dirty="0"/>
              <a:t>What defines them? Why do they differ between different experts?</a:t>
            </a:r>
          </a:p>
          <a:p>
            <a:r>
              <a:rPr lang="en-US" dirty="0"/>
              <a:t>How is the expert’s background influencing their perception of a pattern?</a:t>
            </a:r>
          </a:p>
          <a:p>
            <a:pPr lvl="1"/>
            <a:r>
              <a:rPr lang="en-US" dirty="0"/>
              <a:t>Expertise, familiarity, instrument, other social aspects</a:t>
            </a:r>
          </a:p>
          <a:p>
            <a:r>
              <a:rPr lang="en-US" dirty="0"/>
              <a:t>Should we consider all patterns (simultaneously)?</a:t>
            </a:r>
          </a:p>
          <a:p>
            <a:r>
              <a:rPr lang="en-US" dirty="0"/>
              <a:t>What goal(s) should the algorithms pursue?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4797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33BD-2D94-D9CB-6AC1-DB348420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Comparing differences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D173-DA95-9E71-32CA-20CA1429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350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Different interfaces 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Music notations vs. piano roll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Standalone vs. web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Different student groups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Different background, similar age (i.e. experience)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Different annotations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Pattern importance, naming</a:t>
            </a:r>
          </a:p>
        </p:txBody>
      </p:sp>
      <p:pic>
        <p:nvPicPr>
          <p:cNvPr id="4" name="Picture 2" descr="Figure">
            <a:extLst>
              <a:ext uri="{FF2B5EF4-FFF2-40B4-BE49-F238E27FC236}">
                <a16:creationId xmlns:a16="http://schemas.microsoft.com/office/drawing/2014/main" id="{026879D8-44AE-98CD-2EF0-173E15D7F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/>
          <a:stretch/>
        </p:blipFill>
        <p:spPr bwMode="auto">
          <a:xfrm>
            <a:off x="7724775" y="3429000"/>
            <a:ext cx="4157661" cy="33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e">
            <a:extLst>
              <a:ext uri="{FF2B5EF4-FFF2-40B4-BE49-F238E27FC236}">
                <a16:creationId xmlns:a16="http://schemas.microsoft.com/office/drawing/2014/main" id="{B96D7297-FE55-C56D-553C-B7FEFAD1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7"/>
          <a:stretch/>
        </p:blipFill>
        <p:spPr bwMode="auto">
          <a:xfrm>
            <a:off x="7721964" y="250825"/>
            <a:ext cx="4160472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5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6F78-4BFD-B54D-86CB-4374209F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What’s with the inter-annotator agreement?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7442-D5A9-1FCA-8CA4-609A4F45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2313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Should we consider all results as reference annotations concurrently?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Should we compare results to annotator groups (education, instrument, years of experience/profession)?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How do we take these findings into consideration?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" name="Picture 5" descr="A picture containing pattern, screenshot, text, colorfulness&#10;&#10;Description automatically generated">
            <a:extLst>
              <a:ext uri="{FF2B5EF4-FFF2-40B4-BE49-F238E27FC236}">
                <a16:creationId xmlns:a16="http://schemas.microsoft.com/office/drawing/2014/main" id="{F26145CB-8D21-4124-A4C5-C90CFE0A2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32" y="1785938"/>
            <a:ext cx="426787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B435-80CF-0776-26DA-4D0C7BCE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idea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1A3B-E07B-0725-EF4D-19D8F90D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need a bigger dataset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More songs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More diverse</a:t>
            </a:r>
          </a:p>
          <a:p>
            <a:pPr marL="457200" lvl="1" indent="0">
              <a:buNone/>
            </a:pP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 need more annotators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Big (enough) group/s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Willpower (or financial motivation) to annotate that bigger dataset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3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C07C-F293-770C-A4E0-244E53B8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dataset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50929-1312-4E29-DCB6-C85A4119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Retaining the comparability with the previous task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JKU-PDD - 5 songs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Excerpts (used for ANOMIC/PAF comparison) – 6 songs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Novelty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Jazz excerpts – 6 songs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Folk songs – 5 songs (each includes 6 variants within tune family, concatenated)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Potentially missing</a:t>
            </a:r>
          </a:p>
          <a:p>
            <a:pPr lvl="1"/>
            <a:r>
              <a:rPr lang="en-US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Modern popular genres</a:t>
            </a:r>
          </a:p>
          <a:p>
            <a:pPr lvl="1"/>
            <a:r>
              <a:rPr lang="en-US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(Maybe) more constrained pattern definition</a:t>
            </a:r>
            <a:endParaRPr lang="en-SI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1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BCBA-A00E-74C2-ECAE-E8909D5D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annotators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9242-E847-3CD0-57D6-F22E4B5E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Five annotators (2F, 3M; 20-25 years old)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Musicology masters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programme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14 - 30 days for annotations per annotator 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(may –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dec 2022)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Financial motivation (student work)</a:t>
            </a: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6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167C-1197-798B-F379-5A7EBFD0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Preliminary results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5788-A14F-950E-E0C2-B2AA2DB1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I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4026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patterns/occurrences in 22 songs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2.1 pattern occurrences per song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Max per annotator: 36, 19, 19, 6, 16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Average pattern duration: 8.18 notes</a:t>
            </a: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Pattern types: 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Transformations - prime forms, inversions, retrograde, retrograde inversions (annotated explicitly)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Sub-patterns (explicitly marked)</a:t>
            </a:r>
          </a:p>
        </p:txBody>
      </p:sp>
    </p:spTree>
    <p:extLst>
      <p:ext uri="{BB962C8B-B14F-4D97-AF65-F5344CB8AC3E}">
        <p14:creationId xmlns:p14="http://schemas.microsoft.com/office/powerpoint/2010/main" val="217614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F671-8465-0056-AE51-8A122D76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Inter-annotator agreement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" name="Content Placeholder 5" descr="A picture containing screenshot, line, text, rectangle&#10;&#10;Description automatically generated">
            <a:extLst>
              <a:ext uri="{FF2B5EF4-FFF2-40B4-BE49-F238E27FC236}">
                <a16:creationId xmlns:a16="http://schemas.microsoft.com/office/drawing/2014/main" id="{CEAD8230-68F9-B5E6-971A-A3399ACA2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73" y="3843338"/>
            <a:ext cx="9034290" cy="1618491"/>
          </a:xfrm>
        </p:spPr>
      </p:pic>
      <p:pic>
        <p:nvPicPr>
          <p:cNvPr id="8" name="Picture 7" descr="A picture containing colorfulness, screenshot, square, pixel&#10;&#10;Description automatically generated">
            <a:extLst>
              <a:ext uri="{FF2B5EF4-FFF2-40B4-BE49-F238E27FC236}">
                <a16:creationId xmlns:a16="http://schemas.microsoft.com/office/drawing/2014/main" id="{520DBD5E-9068-7022-72F7-378D93784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5" y="1936212"/>
            <a:ext cx="8334374" cy="17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D406-F7CD-0F6F-A842-A62E2F12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Immediate steps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B7B6-8857-750B-D7BB-6EDFD055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616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Cleaning up the data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Connect differently-named patterns as single entities (complex issue, i.e.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subpatterns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types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etc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Inter-annotator agreement analysis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Outlier identification, comparison of previous pattern annotations of included sub-sets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Identifying the “common ground” within a (relatively) non-diverse group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Using the data to evaluate (existing) approaches to pattern discovery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Contact MIREX task authors and evaluate their approach using the </a:t>
            </a:r>
            <a:r>
              <a:rPr lang="en-US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standard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metrics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20AD7A4-DAA6-1D65-02A4-2F9A68AF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3" y="3640137"/>
            <a:ext cx="3789012" cy="30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52D8BDD-999F-99A9-B411-EDDA30F6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64" y="422275"/>
            <a:ext cx="3789012" cy="30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6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D406-F7CD-0F6F-A842-A62E2F12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Further steps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B7B6-8857-750B-D7BB-6EDFD055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3263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Figuring out the adjusted metrics - how to include dis/agreement?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Fitting the algorithm’s output to one annotator group (experience, background)</a:t>
            </a: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Getting another group of annotators 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Financial limitations and time consumption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Further enlarging the dataset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Time/finance, access to groups …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8204" name="Picture 12" descr="Pepe Silvia | Know Your Meme">
            <a:extLst>
              <a:ext uri="{FF2B5EF4-FFF2-40B4-BE49-F238E27FC236}">
                <a16:creationId xmlns:a16="http://schemas.microsoft.com/office/drawing/2014/main" id="{6C2D6833-3AB5-EF48-994A-6685AF9A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1" y="675469"/>
            <a:ext cx="3854451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leonardo decaprio throwing money - Meme Template House">
            <a:extLst>
              <a:ext uri="{FF2B5EF4-FFF2-40B4-BE49-F238E27FC236}">
                <a16:creationId xmlns:a16="http://schemas.microsoft.com/office/drawing/2014/main" id="{E28F8A5C-EA22-92D6-7E86-F5C1311C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1" y="3924288"/>
            <a:ext cx="3854451" cy="24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4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080B-D4B9-28EC-E918-AE86BF2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Pattern discovery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514-4769-3A2D-996B-061F8C06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8366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Since ~2013 @ MIREX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Johannes Kepler University Patterns Development/Test Databases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songs in each dataset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Four subtasks</a:t>
            </a:r>
          </a:p>
          <a:p>
            <a:pPr lvl="1"/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symPoly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symMono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(converted)</a:t>
            </a:r>
          </a:p>
          <a:p>
            <a:pPr lvl="1"/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audPoly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audMono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Small group of participants</a:t>
            </a:r>
          </a:p>
          <a:p>
            <a:pPr marL="457200" lvl="1" indent="0">
              <a:buNone/>
            </a:pP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5EBD89-A977-6F65-80F5-E309BEA2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74" y="835571"/>
            <a:ext cx="5526093" cy="43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7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0CD7-71FE-3B13-5EB3-D6420F793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Roboto Condensed" panose="020F0502020204030204" pitchFamily="2" charset="0"/>
              </a:rPr>
              <a:t>Looking forward to share the dataset and (re)evaluate algorithms!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F3823-2D10-FCC9-D42E-D4690EEAB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Roboto Condensed" panose="02000000000000000000" pitchFamily="2" charset="0"/>
              </a:rPr>
              <a:t>Klara Žnideršič, Iris Y. Ren, Anja Volk, Matevž Pesek</a:t>
            </a:r>
          </a:p>
          <a:p>
            <a:r>
              <a:rPr lang="en-US" dirty="0">
                <a:latin typeface="Roboto Condensed" panose="02000000000000000000" pitchFamily="2" charset="0"/>
                <a:hlinkClick r:id="rId2"/>
              </a:rPr>
              <a:t>matevz.pesek@fri.uni-lj.si</a:t>
            </a:r>
            <a:r>
              <a:rPr lang="en-US" dirty="0">
                <a:latin typeface="Roboto Condensed" panose="02000000000000000000" pitchFamily="2" charset="0"/>
              </a:rPr>
              <a:t> / </a:t>
            </a:r>
            <a:r>
              <a:rPr lang="en-US" dirty="0">
                <a:latin typeface="Roboto Condensed" panose="02000000000000000000" pitchFamily="2" charset="0"/>
                <a:hlinkClick r:id="rId3"/>
              </a:rPr>
              <a:t>matevz.pesek@gmail.com</a:t>
            </a:r>
            <a:r>
              <a:rPr lang="en-US" dirty="0">
                <a:latin typeface="Roboto Condensed" panose="02000000000000000000" pitchFamily="2" charset="0"/>
              </a:rPr>
              <a:t>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1386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080B-D4B9-28EC-E918-AE86BF2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Following years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514-4769-3A2D-996B-061F8C06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781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Still a small group of participants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Limitations of the JKU-PDD (5 songs)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Interest remains, but the task is somehow limited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spin-off task -&gt; Patterns for prediction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Two subtasks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(explicit) - matching algo’s prediction with original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(implicit) – providing probability of the given continuation being genuine</a:t>
            </a:r>
          </a:p>
          <a:p>
            <a:pPr marL="457200" lvl="1" indent="0">
              <a:buNone/>
            </a:pP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1DE0E-214D-0DF2-72DE-4D1B3C24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75" y="4765128"/>
            <a:ext cx="5090853" cy="1996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E73D19-6C81-1952-0745-B7DEB3CB6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70" y="2261239"/>
            <a:ext cx="5102772" cy="2600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458FB-9433-CE87-E962-9C4DAB383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75" y="309465"/>
            <a:ext cx="5140767" cy="19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4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5432-3BEF-B1C6-78D8-49BC5090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Rebooting the pattern discovery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27F7-5E34-9196-E02C-0EDEA2B7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Meetup at ISMIR 2019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Mostly researchers who</a:t>
            </a:r>
            <a:b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submitted to MIREX tasks</a:t>
            </a:r>
          </a:p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 interest remained</a:t>
            </a:r>
          </a:p>
          <a:p>
            <a:r>
              <a:rPr lang="en-US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Patterns for prediction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task </a:t>
            </a:r>
          </a:p>
          <a:p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C38D4D4-5BA7-345F-E455-F7CDDE23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826799"/>
            <a:ext cx="6315623" cy="47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F4A6-F01C-5488-4AF6-D400CC3C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 happened?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8E61-6161-5977-FE73-5DD68618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2407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Covid-19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Less tasks in 2020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 Patterns for prediction or Pattern discovery tasks in 2021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 MIREX tasks in 2022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Stephen Downie – interest, finances,</a:t>
            </a:r>
            <a:b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infrastructure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A4B08-D709-CFB1-6D71-70F2A75B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80" y="0"/>
            <a:ext cx="465102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B05B-5AF3-D24A-AAE3-AF0DA4F9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39" y="4807355"/>
            <a:ext cx="4511431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D6BFF-1FCA-736A-CA9B-513A6AAB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154" y="3636968"/>
            <a:ext cx="1432684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8FEA-4053-A26B-F858-4642AD50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However …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1645-A94C-2D92-284B-0A3E1C31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Activity (and hope) remains!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Submissions to ISMIR 2022/23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SIATEC-C: Computationally efficient repeated pattern discovery in polyphonic music (Björklund)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Active publications by “members” of the former Pattern discovery task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Understanding and Compressing Music with Maximal Transformable Patterns (Meredith) - 2021</a:t>
            </a:r>
          </a:p>
          <a:p>
            <a:pPr lvl="2"/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Exploring annotations for musical pattern discovery gathered with digital annotation tools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Tomaševič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et al.) – 2021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 Computational Evaluation of Musical Pattern Discovery Algorithms (Ren et al.) – 2020</a:t>
            </a:r>
          </a:p>
          <a:p>
            <a:pPr lvl="2"/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 Comparison of Human and Computational Melody Prediction Through Familiarity and Expertise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(Pesek et al.) - 2020</a:t>
            </a:r>
          </a:p>
          <a:p>
            <a:pPr lvl="2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2"/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2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43D8-8D7F-8145-8028-5CACD551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Similar topics - prediction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9754-208B-0B22-D5F5-A6AD5388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22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Predicting melody continuation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European and Chinese folk song datasets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Complete and incomplete sequences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Predicting the next note in a melodic sequence (57 participants)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Using of 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SymCHM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model for prediction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Comparing to human participants (musicians/non-musicians)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Residual results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Slovenian translation and validation of </a:t>
            </a:r>
            <a:b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MSI instrument (231 participants)</a:t>
            </a:r>
          </a:p>
          <a:p>
            <a:pPr lvl="1"/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8E87621-3EF2-20AE-C39C-CA82F900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8" y="704855"/>
            <a:ext cx="41087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18AF848E-54EC-2DBC-B581-05E2F426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8" y="3162304"/>
            <a:ext cx="4108788" cy="13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E46BD05-E756-FA4A-6FD6-D885CF7B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773146"/>
            <a:ext cx="5162548" cy="17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43D8-8D7F-8145-8028-5CACD551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Similar topics - annotations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9754-208B-0B22-D5F5-A6AD5388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2263" cy="4351338"/>
          </a:xfrm>
        </p:spPr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Brainstorming since 2019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Collecting multiple annotations -&gt; inter-annotator agreement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Two tools (ANOMIC and PAF)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Nieto-</a:t>
            </a:r>
            <a:r>
              <a:rPr lang="en-US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Farbood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(ANOMIC) Dataset 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Bach, Beethoven, Haydn, Mozart (6 pcs)</a:t>
            </a:r>
          </a:p>
          <a:p>
            <a:pPr lvl="1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13 (PAF) + 26 (Anomic) students</a:t>
            </a:r>
          </a:p>
          <a:p>
            <a:pPr lvl="2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 Musicology (MU), 3 Theory and composition (TC), 6 Pedagogy (PE)</a:t>
            </a:r>
          </a:p>
          <a:p>
            <a:pPr lvl="1"/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074" name="Picture 2" descr="Figure">
            <a:extLst>
              <a:ext uri="{FF2B5EF4-FFF2-40B4-BE49-F238E27FC236}">
                <a16:creationId xmlns:a16="http://schemas.microsoft.com/office/drawing/2014/main" id="{F117B5E7-45A5-9519-9347-BB3339A95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/>
          <a:stretch/>
        </p:blipFill>
        <p:spPr bwMode="auto">
          <a:xfrm>
            <a:off x="7724775" y="3429000"/>
            <a:ext cx="4157661" cy="33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">
            <a:extLst>
              <a:ext uri="{FF2B5EF4-FFF2-40B4-BE49-F238E27FC236}">
                <a16:creationId xmlns:a16="http://schemas.microsoft.com/office/drawing/2014/main" id="{5D40638B-5F8D-9541-FADD-97A14A533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7"/>
          <a:stretch/>
        </p:blipFill>
        <p:spPr bwMode="auto">
          <a:xfrm>
            <a:off x="7721964" y="250825"/>
            <a:ext cx="4160472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5F21-4E11-7A88-2B21-84E1BD03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Results</a:t>
            </a:r>
            <a:endParaRPr lang="en-SI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122" name="Picture 2" descr="Figure">
            <a:extLst>
              <a:ext uri="{FF2B5EF4-FFF2-40B4-BE49-F238E27FC236}">
                <a16:creationId xmlns:a16="http://schemas.microsoft.com/office/drawing/2014/main" id="{387CF0F5-20D2-2F32-CDB9-7B394A72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201"/>
            <a:ext cx="12192000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C499EAAA79A4EA5469902780AD931" ma:contentTypeVersion="8" ma:contentTypeDescription="Create a new document." ma:contentTypeScope="" ma:versionID="000c81dfae9d4da886d64c510107fb45">
  <xsd:schema xmlns:xsd="http://www.w3.org/2001/XMLSchema" xmlns:xs="http://www.w3.org/2001/XMLSchema" xmlns:p="http://schemas.microsoft.com/office/2006/metadata/properties" xmlns:ns3="a377c1ed-9bf4-4559-b92d-a3b98965438f" xmlns:ns4="0b8da468-1750-4370-9a74-f639508a704e" targetNamespace="http://schemas.microsoft.com/office/2006/metadata/properties" ma:root="true" ma:fieldsID="124fd6e25a871ab126505922fd3ac9af" ns3:_="" ns4:_="">
    <xsd:import namespace="a377c1ed-9bf4-4559-b92d-a3b98965438f"/>
    <xsd:import namespace="0b8da468-1750-4370-9a74-f639508a70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7c1ed-9bf4-4559-b92d-a3b9896543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da468-1750-4370-9a74-f639508a7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8da468-1750-4370-9a74-f639508a704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A6210-4ED6-4FDF-8571-70005513D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77c1ed-9bf4-4559-b92d-a3b98965438f"/>
    <ds:schemaRef ds:uri="0b8da468-1750-4370-9a74-f639508a7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AC90F-F69E-4C2E-9D7C-C9DA649FB0F2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0b8da468-1750-4370-9a74-f639508a704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77c1ed-9bf4-4559-b92d-a3b98965438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E08CD6-D5B8-4B7B-BC5A-46A90B9B32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899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Preliminary Report on Gathering a Larger Annotated Dataset for Pattern Discovery Tasks</vt:lpstr>
      <vt:lpstr>Pattern discovery</vt:lpstr>
      <vt:lpstr>Following years</vt:lpstr>
      <vt:lpstr>Rebooting the pattern discovery</vt:lpstr>
      <vt:lpstr>What happened?</vt:lpstr>
      <vt:lpstr>However …</vt:lpstr>
      <vt:lpstr>Similar topics - prediction</vt:lpstr>
      <vt:lpstr>Similar topics - annotations</vt:lpstr>
      <vt:lpstr>Results</vt:lpstr>
      <vt:lpstr>What the #3&amp;% is a pattern?</vt:lpstr>
      <vt:lpstr>Comparing differences</vt:lpstr>
      <vt:lpstr>What’s with the inter-annotator agreement?</vt:lpstr>
      <vt:lpstr>The idea</vt:lpstr>
      <vt:lpstr>The dataset</vt:lpstr>
      <vt:lpstr>The annotators</vt:lpstr>
      <vt:lpstr>Preliminary results</vt:lpstr>
      <vt:lpstr>Inter-annotator agreement</vt:lpstr>
      <vt:lpstr>Immediate steps</vt:lpstr>
      <vt:lpstr>Further steps</vt:lpstr>
      <vt:lpstr>Looking forward to share the dataset and (re)evaluate algorithms!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Report on Gathering a Larger Annotated Dataset for Pattern Discovery Tasks</dc:title>
  <dc:creator>Pesek, Matevž</dc:creator>
  <cp:lastModifiedBy>Pesek, Matevž</cp:lastModifiedBy>
  <cp:revision>2</cp:revision>
  <dcterms:created xsi:type="dcterms:W3CDTF">2023-06-20T07:33:56Z</dcterms:created>
  <dcterms:modified xsi:type="dcterms:W3CDTF">2023-07-19T08:08:20Z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0x01010080EC499EAAA79A4EA5469902780AD931</vt:lpwstr>
  </property>
</Properties>
</file>