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Low-angle exterior view of a modern building facade covered with aluminium discs under a clear, blue sky"/>
          <p:cNvSpPr/>
          <p:nvPr>
            <p:ph type="pic" sz="quarter" idx="21"/>
          </p:nvPr>
        </p:nvSpPr>
        <p:spPr>
          <a:xfrm>
            <a:off x="15417800" y="1270000"/>
            <a:ext cx="8144934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Low-angle view of a modern, curved building under a cloudy sky"/>
          <p:cNvSpPr/>
          <p:nvPr>
            <p:ph type="pic" sz="quarter" idx="22"/>
          </p:nvPr>
        </p:nvSpPr>
        <p:spPr>
          <a:xfrm>
            <a:off x="15443200" y="7086600"/>
            <a:ext cx="8138580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View from inside a modern white building with glass panels, looking up to a bright, partly cloudy sky"/>
          <p:cNvSpPr/>
          <p:nvPr>
            <p:ph type="pic" idx="23"/>
          </p:nvPr>
        </p:nvSpPr>
        <p:spPr>
          <a:xfrm>
            <a:off x="-124635" y="1270000"/>
            <a:ext cx="16840169" cy="1124371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Low-angle view of the Azadi Tower in Tehran, Iran against a clear, bright sky"/>
          <p:cNvSpPr/>
          <p:nvPr>
            <p:ph type="pic" idx="21"/>
          </p:nvPr>
        </p:nvSpPr>
        <p:spPr>
          <a:xfrm>
            <a:off x="0" y="-1282700"/>
            <a:ext cx="24384000" cy="16281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View from inside a stone structure, looking out towards stairs and a clear, blue sky"/>
          <p:cNvSpPr/>
          <p:nvPr>
            <p:ph type="pic" idx="21"/>
          </p:nvPr>
        </p:nvSpPr>
        <p:spPr>
          <a:xfrm>
            <a:off x="0" y="-1270000"/>
            <a:ext cx="24384000" cy="16272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 modern white building with glass panels against a clear, blue sky"/>
          <p:cNvSpPr/>
          <p:nvPr>
            <p:ph type="pic" idx="21"/>
          </p:nvPr>
        </p:nvSpPr>
        <p:spPr>
          <a:xfrm>
            <a:off x="92710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Small section of a modern shell bridge in Qingdao, Shandong, China with a partly cloudy sky above"/>
          <p:cNvSpPr/>
          <p:nvPr>
            <p:ph type="pic" idx="22"/>
          </p:nvPr>
        </p:nvSpPr>
        <p:spPr>
          <a:xfrm>
            <a:off x="9271000" y="1263848"/>
            <a:ext cx="16773843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7" Type="http://schemas.openxmlformats.org/officeDocument/2006/relationships/image" Target="../media/image24.png"/><Relationship Id="rId18" Type="http://schemas.openxmlformats.org/officeDocument/2006/relationships/image" Target="../media/image25.png"/><Relationship Id="rId19" Type="http://schemas.openxmlformats.org/officeDocument/2006/relationships/image" Target="../media/image26.png"/><Relationship Id="rId20" Type="http://schemas.openxmlformats.org/officeDocument/2006/relationships/image" Target="../media/image2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ynamic visualisation…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Dynamic visualisation</a:t>
            </a:r>
          </a:p>
          <a:p>
            <a:pPr/>
            <a:r>
              <a:t>of fugue analysis</a:t>
            </a:r>
          </a:p>
        </p:txBody>
      </p:sp>
      <p:sp>
        <p:nvSpPr>
          <p:cNvPr id="152" name="demonstrated in a live concert by the Danish String Quarte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demonstrated in a live concert by the Danish String Quartet</a:t>
            </a:r>
          </a:p>
        </p:txBody>
      </p:sp>
      <p:sp>
        <p:nvSpPr>
          <p:cNvPr id="153" name="Olivier Lartillot, MIRAGE project University of Oslo, RITMO Centre for Interdisciplinary Studies in Rhythm, Time and Motion, Norway"/>
          <p:cNvSpPr txBox="1"/>
          <p:nvPr/>
        </p:nvSpPr>
        <p:spPr>
          <a:xfrm>
            <a:off x="1201340" y="11193449"/>
            <a:ext cx="21971003" cy="130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algn="l" defTabSz="825500">
              <a:defRPr b="1" sz="3600">
                <a:solidFill>
                  <a:srgbClr val="000000"/>
                </a:solidFill>
              </a:defRPr>
            </a:pPr>
            <a:r>
              <a:t>Olivier Lartillot, MIRAGE project</a:t>
            </a:r>
            <a:br/>
            <a:r>
              <a:t>University of Oslo, RITMO Centre for Interdisciplinary Studies in Rhythm, Time and Motion, Norway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architecture.pdf" descr="architectur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854701"/>
            <a:ext cx="24384001" cy="8006598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Technical setup"/>
          <p:cNvSpPr txBox="1"/>
          <p:nvPr>
            <p:ph type="title" idx="4294967295"/>
          </p:nvPr>
        </p:nvSpPr>
        <p:spPr>
          <a:xfrm>
            <a:off x="1206500" y="1079500"/>
            <a:ext cx="10477500" cy="1435100"/>
          </a:xfrm>
          <a:prstGeom prst="rect">
            <a:avLst/>
          </a:prstGeom>
        </p:spPr>
        <p:txBody>
          <a:bodyPr/>
          <a:lstStyle/>
          <a:p>
            <a:pPr/>
            <a:r>
              <a:t>Technical setup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Bar_5_Bach Visualization.png" descr="Bar_5_Bach Visualization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4143"/>
          <a:stretch>
            <a:fillRect/>
          </a:stretch>
        </p:blipFill>
        <p:spPr>
          <a:xfrm>
            <a:off x="10577567" y="50403"/>
            <a:ext cx="8520420" cy="13615042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Questionnaire results"/>
          <p:cNvSpPr txBox="1"/>
          <p:nvPr>
            <p:ph type="title"/>
          </p:nvPr>
        </p:nvSpPr>
        <p:spPr>
          <a:xfrm>
            <a:off x="1206500" y="1079500"/>
            <a:ext cx="8265961" cy="2489229"/>
          </a:xfrm>
          <a:prstGeom prst="rect">
            <a:avLst/>
          </a:prstGeom>
        </p:spPr>
        <p:txBody>
          <a:bodyPr/>
          <a:lstStyle/>
          <a:p>
            <a:pPr/>
            <a:r>
              <a:t>Questionnaire results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2167" t="0" r="2167" b="3185"/>
          <a:stretch>
            <a:fillRect/>
          </a:stretch>
        </p:blipFill>
        <p:spPr>
          <a:xfrm>
            <a:off x="8711080" y="412551"/>
            <a:ext cx="15552720" cy="12890994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Online survey"/>
          <p:cNvSpPr txBox="1"/>
          <p:nvPr>
            <p:ph type="title" idx="4294967295"/>
          </p:nvPr>
        </p:nvSpPr>
        <p:spPr>
          <a:xfrm>
            <a:off x="1206500" y="1079500"/>
            <a:ext cx="8265961" cy="2489229"/>
          </a:xfrm>
          <a:prstGeom prst="rect">
            <a:avLst/>
          </a:prstGeom>
        </p:spPr>
        <p:txBody>
          <a:bodyPr/>
          <a:lstStyle/>
          <a:p>
            <a:pPr/>
            <a:r>
              <a:t>Online survey</a:t>
            </a:r>
          </a:p>
        </p:txBody>
      </p:sp>
      <p:sp>
        <p:nvSpPr>
          <p:cNvPr id="207" name="Offline listening test"/>
          <p:cNvSpPr txBox="1"/>
          <p:nvPr/>
        </p:nvSpPr>
        <p:spPr>
          <a:xfrm>
            <a:off x="1206500" y="2274969"/>
            <a:ext cx="7635072" cy="934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l" defTabSz="825500">
              <a:defRPr b="1" sz="5500">
                <a:solidFill>
                  <a:srgbClr val="000000"/>
                </a:solidFill>
              </a:defRPr>
            </a:lvl1pPr>
          </a:lstStyle>
          <a:p>
            <a:pPr/>
            <a:r>
              <a:t>Offline listening test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1.pdf" descr="S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61166" y="0"/>
            <a:ext cx="13918488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ubject"/>
          <p:cNvSpPr txBox="1"/>
          <p:nvPr/>
        </p:nvSpPr>
        <p:spPr>
          <a:xfrm>
            <a:off x="11034816" y="2409947"/>
            <a:ext cx="1153059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Subject</a:t>
            </a:r>
          </a:p>
        </p:txBody>
      </p:sp>
      <p:sp>
        <p:nvSpPr>
          <p:cNvPr id="211" name="Counter-subject"/>
          <p:cNvSpPr txBox="1"/>
          <p:nvPr/>
        </p:nvSpPr>
        <p:spPr>
          <a:xfrm>
            <a:off x="15489220" y="2622266"/>
            <a:ext cx="2304899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Counter-subject</a:t>
            </a:r>
          </a:p>
        </p:txBody>
      </p:sp>
      <p:sp>
        <p:nvSpPr>
          <p:cNvPr id="212" name="Subject"/>
          <p:cNvSpPr txBox="1"/>
          <p:nvPr/>
        </p:nvSpPr>
        <p:spPr>
          <a:xfrm>
            <a:off x="16065140" y="907383"/>
            <a:ext cx="1153059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/>
            <a:r>
              <a:t>Subject</a:t>
            </a:r>
          </a:p>
        </p:txBody>
      </p:sp>
      <p:sp>
        <p:nvSpPr>
          <p:cNvPr id="213" name="Counter-subject"/>
          <p:cNvSpPr txBox="1"/>
          <p:nvPr/>
        </p:nvSpPr>
        <p:spPr>
          <a:xfrm>
            <a:off x="11994125" y="4810783"/>
            <a:ext cx="2304899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/>
            <a:r>
              <a:t>Counter-subject</a:t>
            </a:r>
          </a:p>
        </p:txBody>
      </p:sp>
      <p:sp>
        <p:nvSpPr>
          <p:cNvPr id="214" name="Subject"/>
          <p:cNvSpPr txBox="1"/>
          <p:nvPr/>
        </p:nvSpPr>
        <p:spPr>
          <a:xfrm>
            <a:off x="13239666" y="4418810"/>
            <a:ext cx="1153059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>
                    <a:lumOff val="16847"/>
                  </a:schemeClr>
                </a:solidFill>
              </a:defRPr>
            </a:lvl1pPr>
          </a:lstStyle>
          <a:p>
            <a:pPr/>
            <a:r>
              <a:t>Subject</a:t>
            </a:r>
          </a:p>
        </p:txBody>
      </p:sp>
      <p:sp>
        <p:nvSpPr>
          <p:cNvPr id="215" name="Counter-subject"/>
          <p:cNvSpPr txBox="1"/>
          <p:nvPr/>
        </p:nvSpPr>
        <p:spPr>
          <a:xfrm>
            <a:off x="13251706" y="8256881"/>
            <a:ext cx="2304898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>
                    <a:lumOff val="16847"/>
                  </a:schemeClr>
                </a:solidFill>
              </a:defRPr>
            </a:lvl1pPr>
          </a:lstStyle>
          <a:p>
            <a:pPr/>
            <a:r>
              <a:t>Counter-subject</a:t>
            </a:r>
          </a:p>
        </p:txBody>
      </p:sp>
      <p:sp>
        <p:nvSpPr>
          <p:cNvPr id="216" name="Subject"/>
          <p:cNvSpPr txBox="1"/>
          <p:nvPr/>
        </p:nvSpPr>
        <p:spPr>
          <a:xfrm>
            <a:off x="10822497" y="7260615"/>
            <a:ext cx="1153059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4">
                    <a:hueOff val="-1247790"/>
                    <a:lumOff val="-12326"/>
                  </a:schemeClr>
                </a:solidFill>
              </a:defRPr>
            </a:lvl1pPr>
          </a:lstStyle>
          <a:p>
            <a:pPr/>
            <a:r>
              <a:t>Subject</a:t>
            </a:r>
          </a:p>
        </p:txBody>
      </p:sp>
      <p:sp>
        <p:nvSpPr>
          <p:cNvPr id="217" name="Counter-subject"/>
          <p:cNvSpPr txBox="1"/>
          <p:nvPr/>
        </p:nvSpPr>
        <p:spPr>
          <a:xfrm>
            <a:off x="20013245" y="7080961"/>
            <a:ext cx="2304898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4">
                    <a:hueOff val="-1247790"/>
                    <a:lumOff val="-12326"/>
                  </a:schemeClr>
                </a:solidFill>
              </a:defRPr>
            </a:lvl1pPr>
          </a:lstStyle>
          <a:p>
            <a:pPr/>
            <a:r>
              <a:t>Counter-subject</a:t>
            </a:r>
          </a:p>
        </p:txBody>
      </p:sp>
      <p:sp>
        <p:nvSpPr>
          <p:cNvPr id="218" name="Subject"/>
          <p:cNvSpPr txBox="1"/>
          <p:nvPr/>
        </p:nvSpPr>
        <p:spPr>
          <a:xfrm>
            <a:off x="21258784" y="9939099"/>
            <a:ext cx="1153059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Subject</a:t>
            </a:r>
          </a:p>
        </p:txBody>
      </p:sp>
      <p:sp>
        <p:nvSpPr>
          <p:cNvPr id="219" name="Subject"/>
          <p:cNvSpPr txBox="1"/>
          <p:nvPr/>
        </p:nvSpPr>
        <p:spPr>
          <a:xfrm>
            <a:off x="14843881" y="12323602"/>
            <a:ext cx="1153059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/>
            <a:r>
              <a:t>Subject</a:t>
            </a:r>
          </a:p>
        </p:txBody>
      </p:sp>
      <p:sp>
        <p:nvSpPr>
          <p:cNvPr id="220" name="Subject #1"/>
          <p:cNvSpPr txBox="1"/>
          <p:nvPr>
            <p:ph type="title" idx="4294967295"/>
          </p:nvPr>
        </p:nvSpPr>
        <p:spPr>
          <a:xfrm>
            <a:off x="1206500" y="1079500"/>
            <a:ext cx="10477500" cy="1435100"/>
          </a:xfrm>
          <a:prstGeom prst="rect">
            <a:avLst/>
          </a:prstGeom>
        </p:spPr>
        <p:txBody>
          <a:bodyPr/>
          <a:lstStyle/>
          <a:p>
            <a:pPr/>
            <a:r>
              <a:t>Subject #1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roup"/>
          <p:cNvGrpSpPr/>
          <p:nvPr/>
        </p:nvGrpSpPr>
        <p:grpSpPr>
          <a:xfrm>
            <a:off x="8341328" y="-12514"/>
            <a:ext cx="10914876" cy="13741028"/>
            <a:chOff x="0" y="0"/>
            <a:chExt cx="10914874" cy="13741027"/>
          </a:xfrm>
        </p:grpSpPr>
        <p:sp>
          <p:nvSpPr>
            <p:cNvPr id="222" name="Rectangle"/>
            <p:cNvSpPr/>
            <p:nvPr/>
          </p:nvSpPr>
          <p:spPr>
            <a:xfrm>
              <a:off x="0" y="0"/>
              <a:ext cx="10914875" cy="137410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223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0946" y="104034"/>
              <a:ext cx="10676488" cy="47761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4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023" y="5778811"/>
              <a:ext cx="10858334" cy="79477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6" name="Rectangle"/>
          <p:cNvSpPr/>
          <p:nvPr/>
        </p:nvSpPr>
        <p:spPr>
          <a:xfrm>
            <a:off x="13484990" y="705529"/>
            <a:ext cx="5774364" cy="50448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  <a:alpha val="4923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27" name="Rectangle"/>
          <p:cNvSpPr/>
          <p:nvPr/>
        </p:nvSpPr>
        <p:spPr>
          <a:xfrm>
            <a:off x="8346870" y="3354044"/>
            <a:ext cx="9044039" cy="50448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  <a:alpha val="4923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28" name="Rectangle"/>
          <p:cNvSpPr/>
          <p:nvPr/>
        </p:nvSpPr>
        <p:spPr>
          <a:xfrm>
            <a:off x="17351823" y="2965595"/>
            <a:ext cx="1935276" cy="689438"/>
          </a:xfrm>
          <a:prstGeom prst="rect">
            <a:avLst/>
          </a:prstGeom>
          <a:solidFill>
            <a:schemeClr val="accent1">
              <a:alpha val="4923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29" name="Rectangle"/>
          <p:cNvSpPr/>
          <p:nvPr/>
        </p:nvSpPr>
        <p:spPr>
          <a:xfrm>
            <a:off x="8329214" y="5702395"/>
            <a:ext cx="10914875" cy="689437"/>
          </a:xfrm>
          <a:prstGeom prst="rect">
            <a:avLst/>
          </a:prstGeom>
          <a:solidFill>
            <a:schemeClr val="accent1">
              <a:alpha val="4923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0" name="Rectangle"/>
          <p:cNvSpPr/>
          <p:nvPr/>
        </p:nvSpPr>
        <p:spPr>
          <a:xfrm>
            <a:off x="8341328" y="8562792"/>
            <a:ext cx="5109021" cy="689437"/>
          </a:xfrm>
          <a:prstGeom prst="rect">
            <a:avLst/>
          </a:prstGeom>
          <a:solidFill>
            <a:schemeClr val="accent1">
              <a:alpha val="4923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1" name="Rectangle"/>
          <p:cNvSpPr/>
          <p:nvPr/>
        </p:nvSpPr>
        <p:spPr>
          <a:xfrm>
            <a:off x="13343737" y="9922363"/>
            <a:ext cx="5887381" cy="689437"/>
          </a:xfrm>
          <a:prstGeom prst="rect">
            <a:avLst/>
          </a:prstGeom>
          <a:solidFill>
            <a:schemeClr val="accent4">
              <a:hueOff val="348544"/>
              <a:lumOff val="7139"/>
              <a:alpha val="4923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2" name="Rectangle"/>
          <p:cNvSpPr/>
          <p:nvPr/>
        </p:nvSpPr>
        <p:spPr>
          <a:xfrm>
            <a:off x="8293899" y="12888700"/>
            <a:ext cx="10914876" cy="689438"/>
          </a:xfrm>
          <a:prstGeom prst="rect">
            <a:avLst/>
          </a:prstGeom>
          <a:solidFill>
            <a:schemeClr val="accent4">
              <a:hueOff val="348544"/>
              <a:lumOff val="7139"/>
              <a:alpha val="4923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3" name="Subject #2"/>
          <p:cNvSpPr txBox="1"/>
          <p:nvPr>
            <p:ph type="title" idx="4294967295"/>
          </p:nvPr>
        </p:nvSpPr>
        <p:spPr>
          <a:xfrm>
            <a:off x="1206500" y="1079500"/>
            <a:ext cx="10477500" cy="1435100"/>
          </a:xfrm>
          <a:prstGeom prst="rect">
            <a:avLst/>
          </a:prstGeom>
        </p:spPr>
        <p:txBody>
          <a:bodyPr/>
          <a:lstStyle/>
          <a:p>
            <a:pPr/>
            <a:r>
              <a:t>Subject #2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S1.pdf" descr="S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6661" y="0"/>
            <a:ext cx="13918488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Subject"/>
          <p:cNvSpPr txBox="1"/>
          <p:nvPr/>
        </p:nvSpPr>
        <p:spPr>
          <a:xfrm>
            <a:off x="7790311" y="2409947"/>
            <a:ext cx="1153059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Subject</a:t>
            </a:r>
          </a:p>
        </p:txBody>
      </p:sp>
      <p:sp>
        <p:nvSpPr>
          <p:cNvPr id="237" name="Counter-subject"/>
          <p:cNvSpPr txBox="1"/>
          <p:nvPr/>
        </p:nvSpPr>
        <p:spPr>
          <a:xfrm>
            <a:off x="12244716" y="2622266"/>
            <a:ext cx="2304898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Counter-subject</a:t>
            </a:r>
          </a:p>
        </p:txBody>
      </p:sp>
      <p:sp>
        <p:nvSpPr>
          <p:cNvPr id="238" name="Subject"/>
          <p:cNvSpPr txBox="1"/>
          <p:nvPr/>
        </p:nvSpPr>
        <p:spPr>
          <a:xfrm>
            <a:off x="12820635" y="907383"/>
            <a:ext cx="1153060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/>
            <a:r>
              <a:t>Subject</a:t>
            </a:r>
          </a:p>
        </p:txBody>
      </p:sp>
      <p:sp>
        <p:nvSpPr>
          <p:cNvPr id="239" name="Counter-subject"/>
          <p:cNvSpPr txBox="1"/>
          <p:nvPr/>
        </p:nvSpPr>
        <p:spPr>
          <a:xfrm>
            <a:off x="8749620" y="4810783"/>
            <a:ext cx="2304899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/>
            <a:r>
              <a:t>Counter-subject</a:t>
            </a:r>
          </a:p>
        </p:txBody>
      </p:sp>
      <p:sp>
        <p:nvSpPr>
          <p:cNvPr id="240" name="Subject"/>
          <p:cNvSpPr txBox="1"/>
          <p:nvPr/>
        </p:nvSpPr>
        <p:spPr>
          <a:xfrm>
            <a:off x="9995161" y="4418810"/>
            <a:ext cx="1153059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>
                    <a:lumOff val="16847"/>
                  </a:schemeClr>
                </a:solidFill>
              </a:defRPr>
            </a:lvl1pPr>
          </a:lstStyle>
          <a:p>
            <a:pPr/>
            <a:r>
              <a:t>Subject</a:t>
            </a:r>
          </a:p>
        </p:txBody>
      </p:sp>
      <p:sp>
        <p:nvSpPr>
          <p:cNvPr id="241" name="Counter-subject"/>
          <p:cNvSpPr txBox="1"/>
          <p:nvPr/>
        </p:nvSpPr>
        <p:spPr>
          <a:xfrm>
            <a:off x="10007201" y="8256881"/>
            <a:ext cx="2304898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>
                    <a:lumOff val="16847"/>
                  </a:schemeClr>
                </a:solidFill>
              </a:defRPr>
            </a:lvl1pPr>
          </a:lstStyle>
          <a:p>
            <a:pPr/>
            <a:r>
              <a:t>Counter-subject</a:t>
            </a:r>
          </a:p>
        </p:txBody>
      </p:sp>
      <p:sp>
        <p:nvSpPr>
          <p:cNvPr id="242" name="Subject"/>
          <p:cNvSpPr txBox="1"/>
          <p:nvPr/>
        </p:nvSpPr>
        <p:spPr>
          <a:xfrm>
            <a:off x="7577992" y="7260615"/>
            <a:ext cx="1153059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4">
                    <a:hueOff val="-1247790"/>
                    <a:lumOff val="-12326"/>
                  </a:schemeClr>
                </a:solidFill>
              </a:defRPr>
            </a:lvl1pPr>
          </a:lstStyle>
          <a:p>
            <a:pPr/>
            <a:r>
              <a:t>Subject</a:t>
            </a:r>
          </a:p>
        </p:txBody>
      </p:sp>
      <p:sp>
        <p:nvSpPr>
          <p:cNvPr id="243" name="Counter-subject"/>
          <p:cNvSpPr txBox="1"/>
          <p:nvPr/>
        </p:nvSpPr>
        <p:spPr>
          <a:xfrm>
            <a:off x="16768741" y="7080961"/>
            <a:ext cx="2304898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4">
                    <a:hueOff val="-1247790"/>
                    <a:lumOff val="-12326"/>
                  </a:schemeClr>
                </a:solidFill>
              </a:defRPr>
            </a:lvl1pPr>
          </a:lstStyle>
          <a:p>
            <a:pPr/>
            <a:r>
              <a:t>Counter-subject</a:t>
            </a:r>
          </a:p>
        </p:txBody>
      </p:sp>
      <p:sp>
        <p:nvSpPr>
          <p:cNvPr id="244" name="Subject"/>
          <p:cNvSpPr txBox="1"/>
          <p:nvPr/>
        </p:nvSpPr>
        <p:spPr>
          <a:xfrm>
            <a:off x="18014280" y="9939099"/>
            <a:ext cx="1153059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Subject</a:t>
            </a:r>
          </a:p>
        </p:txBody>
      </p:sp>
      <p:sp>
        <p:nvSpPr>
          <p:cNvPr id="245" name="Subject"/>
          <p:cNvSpPr txBox="1"/>
          <p:nvPr/>
        </p:nvSpPr>
        <p:spPr>
          <a:xfrm>
            <a:off x="11599376" y="12323602"/>
            <a:ext cx="1153059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/>
            <a:r>
              <a:t>Subject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paradigmaticscore.pdf" descr="paradigmaticscor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54744" y="0"/>
            <a:ext cx="1336615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Paradigmatic analysis"/>
          <p:cNvSpPr txBox="1"/>
          <p:nvPr>
            <p:ph type="title"/>
          </p:nvPr>
        </p:nvSpPr>
        <p:spPr>
          <a:xfrm>
            <a:off x="1206500" y="1079500"/>
            <a:ext cx="6908629" cy="2604924"/>
          </a:xfrm>
          <a:prstGeom prst="rect">
            <a:avLst/>
          </a:prstGeom>
        </p:spPr>
        <p:txBody>
          <a:bodyPr/>
          <a:lstStyle/>
          <a:p>
            <a:pPr/>
            <a:r>
              <a:t>Paradigmatic analysis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Rectangle"/>
          <p:cNvSpPr/>
          <p:nvPr/>
        </p:nvSpPr>
        <p:spPr>
          <a:xfrm>
            <a:off x="117331" y="8510566"/>
            <a:ext cx="22284549" cy="10779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51" name="Rectangle"/>
          <p:cNvSpPr/>
          <p:nvPr/>
        </p:nvSpPr>
        <p:spPr>
          <a:xfrm>
            <a:off x="-9669" y="4262081"/>
            <a:ext cx="24384001" cy="13514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255" name="Group"/>
          <p:cNvGrpSpPr/>
          <p:nvPr/>
        </p:nvGrpSpPr>
        <p:grpSpPr>
          <a:xfrm>
            <a:off x="95155" y="4371504"/>
            <a:ext cx="24193689" cy="1248244"/>
            <a:chOff x="0" y="0"/>
            <a:chExt cx="24193688" cy="1248243"/>
          </a:xfrm>
        </p:grpSpPr>
        <p:pic>
          <p:nvPicPr>
            <p:cNvPr id="252" name="paradigmaticscore.pdf" descr="paradigmaticscore.pdf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3371" r="44427" b="91434"/>
            <a:stretch>
              <a:fillRect/>
            </a:stretch>
          </p:blipFill>
          <p:spPr>
            <a:xfrm>
              <a:off x="0" y="0"/>
              <a:ext cx="11238867" cy="10778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3" name="paradigmaticscore.pdf" descr="paradigmaticscore.pdf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7043" t="8860" r="6916" b="85555"/>
            <a:stretch>
              <a:fillRect/>
            </a:stretch>
          </p:blipFill>
          <p:spPr>
            <a:xfrm>
              <a:off x="11077215" y="89332"/>
              <a:ext cx="9311041" cy="11589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4" name="paradigmaticscore.pdf" descr="paradigmaticscore.pdf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0393" t="14455" r="216" b="81207"/>
            <a:stretch>
              <a:fillRect/>
            </a:stretch>
          </p:blipFill>
          <p:spPr>
            <a:xfrm>
              <a:off x="20272215" y="200997"/>
              <a:ext cx="3921474" cy="9000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56" name="paradigmaticscore.pdf" descr="paradigmaticscore.pdf"/>
          <p:cNvPicPr>
            <a:picLocks noChangeAspect="1"/>
          </p:cNvPicPr>
          <p:nvPr/>
        </p:nvPicPr>
        <p:blipFill>
          <a:blip r:embed="rId2">
            <a:extLst/>
          </a:blip>
          <a:srcRect l="1021" t="18449" r="62796" b="76356"/>
          <a:stretch>
            <a:fillRect/>
          </a:stretch>
        </p:blipFill>
        <p:spPr>
          <a:xfrm>
            <a:off x="257518" y="8548666"/>
            <a:ext cx="7317366" cy="10778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paradigmaticscore.pdf" descr="paradigmaticscore.pdf"/>
          <p:cNvPicPr>
            <a:picLocks noChangeAspect="1"/>
          </p:cNvPicPr>
          <p:nvPr/>
        </p:nvPicPr>
        <p:blipFill>
          <a:blip r:embed="rId2">
            <a:extLst/>
          </a:blip>
          <a:srcRect l="31237" t="23784" r="56070" b="71691"/>
          <a:stretch>
            <a:fillRect/>
          </a:stretch>
        </p:blipFill>
        <p:spPr>
          <a:xfrm>
            <a:off x="7519581" y="8607707"/>
            <a:ext cx="2566723" cy="938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paradigmaticscore.pdf" descr="paradigmaticscore.pdf"/>
          <p:cNvPicPr>
            <a:picLocks noChangeAspect="1"/>
          </p:cNvPicPr>
          <p:nvPr/>
        </p:nvPicPr>
        <p:blipFill>
          <a:blip r:embed="rId2">
            <a:extLst/>
          </a:blip>
          <a:srcRect l="37003" t="29047" r="48559" b="66746"/>
          <a:stretch>
            <a:fillRect/>
          </a:stretch>
        </p:blipFill>
        <p:spPr>
          <a:xfrm>
            <a:off x="10043591" y="8651989"/>
            <a:ext cx="2919776" cy="8729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paradigmaticscore.pdf" descr="paradigmaticscore.pdf"/>
          <p:cNvPicPr>
            <a:picLocks noChangeAspect="1"/>
          </p:cNvPicPr>
          <p:nvPr/>
        </p:nvPicPr>
        <p:blipFill>
          <a:blip r:embed="rId2">
            <a:extLst/>
          </a:blip>
          <a:srcRect l="68095" t="29331" r="25131" b="66578"/>
          <a:stretch>
            <a:fillRect/>
          </a:stretch>
        </p:blipFill>
        <p:spPr>
          <a:xfrm>
            <a:off x="12936608" y="8713090"/>
            <a:ext cx="1369759" cy="848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paradigmaticscore.pdf" descr="paradigmaticscore.pdf"/>
          <p:cNvPicPr>
            <a:picLocks noChangeAspect="1"/>
          </p:cNvPicPr>
          <p:nvPr/>
        </p:nvPicPr>
        <p:blipFill>
          <a:blip r:embed="rId2">
            <a:extLst/>
          </a:blip>
          <a:srcRect l="70868" t="34097" r="19234" b="61673"/>
          <a:stretch>
            <a:fillRect/>
          </a:stretch>
        </p:blipFill>
        <p:spPr>
          <a:xfrm>
            <a:off x="15150652" y="8648679"/>
            <a:ext cx="2001433" cy="8777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paradigmaticscore.pdf" descr="paradigmaticscore.pdf"/>
          <p:cNvPicPr>
            <a:picLocks noChangeAspect="1"/>
          </p:cNvPicPr>
          <p:nvPr/>
        </p:nvPicPr>
        <p:blipFill>
          <a:blip r:embed="rId2">
            <a:extLst/>
          </a:blip>
          <a:srcRect l="55103" t="34025" r="40421" b="61884"/>
          <a:stretch>
            <a:fillRect/>
          </a:stretch>
        </p:blipFill>
        <p:spPr>
          <a:xfrm>
            <a:off x="14294555" y="8637963"/>
            <a:ext cx="904989" cy="848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paradigmaticscore.pdf" descr="paradigmaticscore.pdf"/>
          <p:cNvPicPr>
            <a:picLocks noChangeAspect="1"/>
          </p:cNvPicPr>
          <p:nvPr/>
        </p:nvPicPr>
        <p:blipFill>
          <a:blip r:embed="rId2">
            <a:extLst/>
          </a:blip>
          <a:srcRect l="74517" t="39431" r="19195" b="56339"/>
          <a:stretch>
            <a:fillRect/>
          </a:stretch>
        </p:blipFill>
        <p:spPr>
          <a:xfrm>
            <a:off x="17105859" y="8698405"/>
            <a:ext cx="1271389" cy="877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paradigmaticscore.pdf" descr="paradigmaticscore.pdf"/>
          <p:cNvPicPr>
            <a:picLocks noChangeAspect="1"/>
          </p:cNvPicPr>
          <p:nvPr/>
        </p:nvPicPr>
        <p:blipFill>
          <a:blip r:embed="rId2">
            <a:extLst/>
          </a:blip>
          <a:srcRect l="86529" t="39289" r="7097" b="56481"/>
          <a:stretch>
            <a:fillRect/>
          </a:stretch>
        </p:blipFill>
        <p:spPr>
          <a:xfrm>
            <a:off x="18322384" y="8661379"/>
            <a:ext cx="1288865" cy="8777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paradigmaticscore.pdf" descr="paradigmaticscore.pdf"/>
          <p:cNvPicPr>
            <a:picLocks noChangeAspect="1"/>
          </p:cNvPicPr>
          <p:nvPr/>
        </p:nvPicPr>
        <p:blipFill>
          <a:blip r:embed="rId2">
            <a:extLst/>
          </a:blip>
          <a:srcRect l="68064" t="44196" r="19205" b="51573"/>
          <a:stretch>
            <a:fillRect/>
          </a:stretch>
        </p:blipFill>
        <p:spPr>
          <a:xfrm>
            <a:off x="19591769" y="8631858"/>
            <a:ext cx="2574439" cy="8777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7" name="Group"/>
          <p:cNvGrpSpPr/>
          <p:nvPr/>
        </p:nvGrpSpPr>
        <p:grpSpPr>
          <a:xfrm>
            <a:off x="6538403" y="5392208"/>
            <a:ext cx="3336064" cy="3459637"/>
            <a:chOff x="-38100" y="-40118"/>
            <a:chExt cx="3336063" cy="3459635"/>
          </a:xfrm>
        </p:grpSpPr>
        <p:pic>
          <p:nvPicPr>
            <p:cNvPr id="265" name="Line Line" descr="Line 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6200000">
              <a:off x="-1723989" y="1657429"/>
              <a:ext cx="3447978" cy="76201"/>
            </a:xfrm>
            <a:prstGeom prst="rect">
              <a:avLst/>
            </a:prstGeom>
            <a:effectLst/>
          </p:spPr>
        </p:pic>
        <p:pic>
          <p:nvPicPr>
            <p:cNvPr id="267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6200000">
              <a:off x="-1124619" y="1548648"/>
              <a:ext cx="3230417" cy="76201"/>
            </a:xfrm>
            <a:prstGeom prst="rect">
              <a:avLst/>
            </a:prstGeom>
            <a:effectLst/>
          </p:spPr>
        </p:pic>
        <p:pic>
          <p:nvPicPr>
            <p:cNvPr id="269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6319839">
              <a:off x="157516" y="1553566"/>
              <a:ext cx="3242176" cy="76201"/>
            </a:xfrm>
            <a:prstGeom prst="rect">
              <a:avLst/>
            </a:prstGeom>
            <a:effectLst/>
          </p:spPr>
        </p:pic>
        <p:pic>
          <p:nvPicPr>
            <p:cNvPr id="271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16387289">
              <a:off x="804926" y="1546287"/>
              <a:ext cx="3249684" cy="76201"/>
            </a:xfrm>
            <a:prstGeom prst="rect">
              <a:avLst/>
            </a:prstGeom>
            <a:effectLst/>
          </p:spPr>
        </p:pic>
        <p:pic>
          <p:nvPicPr>
            <p:cNvPr id="273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6382805">
              <a:off x="1181656" y="1546749"/>
              <a:ext cx="3208286" cy="76201"/>
            </a:xfrm>
            <a:prstGeom prst="rect">
              <a:avLst/>
            </a:prstGeom>
            <a:effectLst/>
          </p:spPr>
        </p:pic>
        <p:pic>
          <p:nvPicPr>
            <p:cNvPr id="275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16374602">
              <a:off x="1602882" y="1539623"/>
              <a:ext cx="3153942" cy="76201"/>
            </a:xfrm>
            <a:prstGeom prst="rect">
              <a:avLst/>
            </a:prstGeom>
            <a:effectLst/>
          </p:spPr>
        </p:pic>
      </p:grpSp>
      <p:grpSp>
        <p:nvGrpSpPr>
          <p:cNvPr id="283" name="Group"/>
          <p:cNvGrpSpPr/>
          <p:nvPr/>
        </p:nvGrpSpPr>
        <p:grpSpPr>
          <a:xfrm>
            <a:off x="9231537" y="4025775"/>
            <a:ext cx="3039118" cy="563480"/>
            <a:chOff x="0" y="0"/>
            <a:chExt cx="3039116" cy="563478"/>
          </a:xfrm>
        </p:grpSpPr>
        <p:sp>
          <p:nvSpPr>
            <p:cNvPr id="377" name="Connection Line"/>
            <p:cNvSpPr/>
            <p:nvPr/>
          </p:nvSpPr>
          <p:spPr>
            <a:xfrm>
              <a:off x="0" y="578"/>
              <a:ext cx="1543606" cy="56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8" fill="norm" stroke="1" extrusionOk="0">
                  <a:moveTo>
                    <a:pt x="0" y="14821"/>
                  </a:moveTo>
                  <a:cubicBezTo>
                    <a:pt x="7513" y="-5392"/>
                    <a:pt x="14713" y="-4930"/>
                    <a:pt x="21600" y="16208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378" name="Connection Line"/>
            <p:cNvSpPr/>
            <p:nvPr/>
          </p:nvSpPr>
          <p:spPr>
            <a:xfrm>
              <a:off x="282508" y="-1"/>
              <a:ext cx="1534768" cy="562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7" fill="norm" stroke="1" extrusionOk="0">
                  <a:moveTo>
                    <a:pt x="0" y="14853"/>
                  </a:moveTo>
                  <a:cubicBezTo>
                    <a:pt x="7509" y="-5393"/>
                    <a:pt x="14709" y="-4942"/>
                    <a:pt x="21600" y="16207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379" name="Connection Line"/>
            <p:cNvSpPr/>
            <p:nvPr/>
          </p:nvSpPr>
          <p:spPr>
            <a:xfrm>
              <a:off x="694154" y="881"/>
              <a:ext cx="1534768" cy="56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7" fill="norm" stroke="1" extrusionOk="0">
                  <a:moveTo>
                    <a:pt x="0" y="14853"/>
                  </a:moveTo>
                  <a:cubicBezTo>
                    <a:pt x="7509" y="-5393"/>
                    <a:pt x="14709" y="-4942"/>
                    <a:pt x="21600" y="16207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380" name="Connection Line"/>
            <p:cNvSpPr/>
            <p:nvPr/>
          </p:nvSpPr>
          <p:spPr>
            <a:xfrm>
              <a:off x="1088754" y="881"/>
              <a:ext cx="1534768" cy="56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7" fill="norm" stroke="1" extrusionOk="0">
                  <a:moveTo>
                    <a:pt x="0" y="14853"/>
                  </a:moveTo>
                  <a:cubicBezTo>
                    <a:pt x="7509" y="-5393"/>
                    <a:pt x="14709" y="-4942"/>
                    <a:pt x="21600" y="16207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381" name="Connection Line"/>
            <p:cNvSpPr/>
            <p:nvPr/>
          </p:nvSpPr>
          <p:spPr>
            <a:xfrm>
              <a:off x="1504349" y="881"/>
              <a:ext cx="1534768" cy="56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7" fill="norm" stroke="1" extrusionOk="0">
                  <a:moveTo>
                    <a:pt x="0" y="14853"/>
                  </a:moveTo>
                  <a:cubicBezTo>
                    <a:pt x="7509" y="-5393"/>
                    <a:pt x="14709" y="-4942"/>
                    <a:pt x="21600" y="16207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pPr/>
            </a:p>
          </p:txBody>
        </p:sp>
      </p:grpSp>
      <p:grpSp>
        <p:nvGrpSpPr>
          <p:cNvPr id="288" name="Group"/>
          <p:cNvGrpSpPr/>
          <p:nvPr/>
        </p:nvGrpSpPr>
        <p:grpSpPr>
          <a:xfrm>
            <a:off x="8121068" y="5395148"/>
            <a:ext cx="2777712" cy="3167897"/>
            <a:chOff x="-53388" y="-53387"/>
            <a:chExt cx="2777710" cy="3167896"/>
          </a:xfrm>
        </p:grpSpPr>
        <p:pic>
          <p:nvPicPr>
            <p:cNvPr id="284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 rot="13965465">
              <a:off x="-797174" y="1492460"/>
              <a:ext cx="3921424" cy="76201"/>
            </a:xfrm>
            <a:prstGeom prst="rect">
              <a:avLst/>
            </a:prstGeom>
            <a:effectLst/>
          </p:spPr>
        </p:pic>
        <p:pic>
          <p:nvPicPr>
            <p:cNvPr id="286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 rot="13965465">
              <a:off x="-453317" y="1492460"/>
              <a:ext cx="3921424" cy="76201"/>
            </a:xfrm>
            <a:prstGeom prst="rect">
              <a:avLst/>
            </a:prstGeom>
            <a:effectLst/>
          </p:spPr>
        </p:pic>
      </p:grpSp>
      <p:grpSp>
        <p:nvGrpSpPr>
          <p:cNvPr id="301" name="Group"/>
          <p:cNvGrpSpPr/>
          <p:nvPr/>
        </p:nvGrpSpPr>
        <p:grpSpPr>
          <a:xfrm>
            <a:off x="9546967" y="5302422"/>
            <a:ext cx="4235098" cy="3321297"/>
            <a:chOff x="-53018" y="-53018"/>
            <a:chExt cx="4235097" cy="3321295"/>
          </a:xfrm>
        </p:grpSpPr>
        <p:pic>
          <p:nvPicPr>
            <p:cNvPr id="289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 rot="14116122">
              <a:off x="-863797" y="1539008"/>
              <a:ext cx="3914227" cy="76201"/>
            </a:xfrm>
            <a:prstGeom prst="rect">
              <a:avLst/>
            </a:prstGeom>
            <a:effectLst/>
          </p:spPr>
        </p:pic>
        <p:pic>
          <p:nvPicPr>
            <p:cNvPr id="291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 rot="14065448">
              <a:off x="-479571" y="1546857"/>
              <a:ext cx="3934974" cy="76201"/>
            </a:xfrm>
            <a:prstGeom prst="rect">
              <a:avLst/>
            </a:prstGeom>
            <a:effectLst/>
          </p:spPr>
        </p:pic>
        <p:pic>
          <p:nvPicPr>
            <p:cNvPr id="293" name="Line Line" descr="Line 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 rot="14021786">
              <a:off x="-170566" y="1555709"/>
              <a:ext cx="3948698" cy="76201"/>
            </a:xfrm>
            <a:prstGeom prst="rect">
              <a:avLst/>
            </a:prstGeom>
            <a:effectLst/>
          </p:spPr>
        </p:pic>
        <p:pic>
          <p:nvPicPr>
            <p:cNvPr id="295" name="Line Line" descr="Line 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 rot="14021786">
              <a:off x="235540" y="1555709"/>
              <a:ext cx="3948697" cy="76201"/>
            </a:xfrm>
            <a:prstGeom prst="rect">
              <a:avLst/>
            </a:prstGeom>
            <a:effectLst/>
          </p:spPr>
        </p:pic>
        <p:pic>
          <p:nvPicPr>
            <p:cNvPr id="297" name="Line Line" descr="Line 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 rot="14021786">
              <a:off x="674480" y="1585375"/>
              <a:ext cx="3948698" cy="76201"/>
            </a:xfrm>
            <a:prstGeom prst="rect">
              <a:avLst/>
            </a:prstGeom>
            <a:effectLst/>
          </p:spPr>
        </p:pic>
        <p:pic>
          <p:nvPicPr>
            <p:cNvPr id="299" name="Line Line" descr="Line 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 rot="14021786">
              <a:off x="1008087" y="1616508"/>
              <a:ext cx="3948698" cy="76201"/>
            </a:xfrm>
            <a:prstGeom prst="rect">
              <a:avLst/>
            </a:prstGeom>
            <a:effectLst/>
          </p:spPr>
        </p:pic>
      </p:grpSp>
      <p:grpSp>
        <p:nvGrpSpPr>
          <p:cNvPr id="318" name="Group"/>
          <p:cNvGrpSpPr/>
          <p:nvPr/>
        </p:nvGrpSpPr>
        <p:grpSpPr>
          <a:xfrm>
            <a:off x="11499171" y="5335318"/>
            <a:ext cx="5459724" cy="3428225"/>
            <a:chOff x="-1607321" y="-53525"/>
            <a:chExt cx="5459723" cy="3428224"/>
          </a:xfrm>
        </p:grpSpPr>
        <p:pic>
          <p:nvPicPr>
            <p:cNvPr id="302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 rot="18504798">
              <a:off x="-797658" y="1533587"/>
              <a:ext cx="4087912" cy="76201"/>
            </a:xfrm>
            <a:prstGeom prst="rect">
              <a:avLst/>
            </a:prstGeom>
            <a:effectLst/>
          </p:spPr>
        </p:pic>
        <p:pic>
          <p:nvPicPr>
            <p:cNvPr id="304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 rot="18504798">
              <a:off x="-403455" y="1533586"/>
              <a:ext cx="4087912" cy="76201"/>
            </a:xfrm>
            <a:prstGeom prst="rect">
              <a:avLst/>
            </a:prstGeom>
            <a:effectLst/>
          </p:spPr>
        </p:pic>
        <p:pic>
          <p:nvPicPr>
            <p:cNvPr id="306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 rot="18504798">
              <a:off x="-54598" y="1533586"/>
              <a:ext cx="4087912" cy="76201"/>
            </a:xfrm>
            <a:prstGeom prst="rect">
              <a:avLst/>
            </a:prstGeom>
            <a:effectLst/>
          </p:spPr>
        </p:pic>
        <p:pic>
          <p:nvPicPr>
            <p:cNvPr id="308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 rot="18504798">
              <a:off x="508622" y="1711386"/>
              <a:ext cx="4087912" cy="76201"/>
            </a:xfrm>
            <a:prstGeom prst="rect">
              <a:avLst/>
            </a:prstGeom>
            <a:effectLst/>
          </p:spPr>
        </p:pic>
        <p:pic>
          <p:nvPicPr>
            <p:cNvPr id="310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 rot="18504798">
              <a:off x="-2351454" y="1533587"/>
              <a:ext cx="4087912" cy="76201"/>
            </a:xfrm>
            <a:prstGeom prst="rect">
              <a:avLst/>
            </a:prstGeom>
            <a:effectLst/>
          </p:spPr>
        </p:pic>
        <p:pic>
          <p:nvPicPr>
            <p:cNvPr id="312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 rot="18504798">
              <a:off x="-1980662" y="1533587"/>
              <a:ext cx="4087912" cy="76201"/>
            </a:xfrm>
            <a:prstGeom prst="rect">
              <a:avLst/>
            </a:prstGeom>
            <a:effectLst/>
          </p:spPr>
        </p:pic>
        <p:pic>
          <p:nvPicPr>
            <p:cNvPr id="314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 rot="18504798">
              <a:off x="-1592213" y="1533587"/>
              <a:ext cx="4087912" cy="76201"/>
            </a:xfrm>
            <a:prstGeom prst="rect">
              <a:avLst/>
            </a:prstGeom>
            <a:effectLst/>
          </p:spPr>
        </p:pic>
        <p:pic>
          <p:nvPicPr>
            <p:cNvPr id="316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 rot="18504798">
              <a:off x="-1274391" y="1533587"/>
              <a:ext cx="4087912" cy="76201"/>
            </a:xfrm>
            <a:prstGeom prst="rect">
              <a:avLst/>
            </a:prstGeom>
            <a:effectLst/>
          </p:spPr>
        </p:pic>
      </p:grpSp>
      <p:grpSp>
        <p:nvGrpSpPr>
          <p:cNvPr id="323" name="Group"/>
          <p:cNvGrpSpPr/>
          <p:nvPr/>
        </p:nvGrpSpPr>
        <p:grpSpPr>
          <a:xfrm>
            <a:off x="17539991" y="5666030"/>
            <a:ext cx="1128466" cy="3088143"/>
            <a:chOff x="-44155" y="-44155"/>
            <a:chExt cx="1128465" cy="3088141"/>
          </a:xfrm>
        </p:grpSpPr>
        <p:pic>
          <p:nvPicPr>
            <p:cNvPr id="319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 rot="15597946">
              <a:off x="-1295916" y="1461815"/>
              <a:ext cx="3122631" cy="76201"/>
            </a:xfrm>
            <a:prstGeom prst="rect">
              <a:avLst/>
            </a:prstGeom>
            <a:effectLst/>
          </p:spPr>
        </p:pic>
        <p:pic>
          <p:nvPicPr>
            <p:cNvPr id="321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 rot="15597946">
              <a:off x="-786561" y="1461815"/>
              <a:ext cx="3122631" cy="76201"/>
            </a:xfrm>
            <a:prstGeom prst="rect">
              <a:avLst/>
            </a:prstGeom>
            <a:effectLst/>
          </p:spPr>
        </p:pic>
      </p:grpSp>
      <p:grpSp>
        <p:nvGrpSpPr>
          <p:cNvPr id="338" name="Group"/>
          <p:cNvGrpSpPr/>
          <p:nvPr/>
        </p:nvGrpSpPr>
        <p:grpSpPr>
          <a:xfrm>
            <a:off x="16040107" y="5402381"/>
            <a:ext cx="4561090" cy="3358751"/>
            <a:chOff x="-47242" y="-46114"/>
            <a:chExt cx="4561088" cy="3358749"/>
          </a:xfrm>
        </p:grpSpPr>
        <p:pic>
          <p:nvPicPr>
            <p:cNvPr id="324" name="Line Line" descr="Line 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 rot="17175293">
              <a:off x="-1202938" y="1670454"/>
              <a:ext cx="3311459" cy="76201"/>
            </a:xfrm>
            <a:prstGeom prst="rect">
              <a:avLst/>
            </a:prstGeom>
            <a:effectLst/>
          </p:spPr>
        </p:pic>
        <p:pic>
          <p:nvPicPr>
            <p:cNvPr id="326" name="Line Line" descr="Line 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 rot="17119603">
              <a:off x="-521961" y="1656160"/>
              <a:ext cx="3326314" cy="76201"/>
            </a:xfrm>
            <a:prstGeom prst="rect">
              <a:avLst/>
            </a:prstGeom>
            <a:effectLst/>
          </p:spPr>
        </p:pic>
        <p:pic>
          <p:nvPicPr>
            <p:cNvPr id="328" name="Line Line" descr="Line 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 rot="17031271">
              <a:off x="-80131" y="1658659"/>
              <a:ext cx="3309797" cy="76201"/>
            </a:xfrm>
            <a:prstGeom prst="rect">
              <a:avLst/>
            </a:prstGeom>
            <a:effectLst/>
          </p:spPr>
        </p:pic>
        <p:pic>
          <p:nvPicPr>
            <p:cNvPr id="330" name="Line Line" descr="Line 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 rot="17031271">
              <a:off x="629683" y="1658659"/>
              <a:ext cx="3309797" cy="76201"/>
            </a:xfrm>
            <a:prstGeom prst="rect">
              <a:avLst/>
            </a:prstGeom>
            <a:effectLst/>
          </p:spPr>
        </p:pic>
        <p:pic>
          <p:nvPicPr>
            <p:cNvPr id="332" name="Line Line" descr="Line 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 rot="17031271">
              <a:off x="1134094" y="1658659"/>
              <a:ext cx="3309797" cy="76201"/>
            </a:xfrm>
            <a:prstGeom prst="rect">
              <a:avLst/>
            </a:prstGeom>
            <a:effectLst/>
          </p:spPr>
        </p:pic>
        <p:pic>
          <p:nvPicPr>
            <p:cNvPr id="334" name="Line Line" descr="Line 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 rot="17031271">
              <a:off x="1752666" y="1658659"/>
              <a:ext cx="3309796" cy="76201"/>
            </a:xfrm>
            <a:prstGeom prst="rect">
              <a:avLst/>
            </a:prstGeom>
            <a:effectLst/>
          </p:spPr>
        </p:pic>
        <p:pic>
          <p:nvPicPr>
            <p:cNvPr id="336" name="Line Line" descr="Line 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 rot="17031271">
              <a:off x="2425679" y="1531659"/>
              <a:ext cx="3309796" cy="76201"/>
            </a:xfrm>
            <a:prstGeom prst="rect">
              <a:avLst/>
            </a:prstGeom>
            <a:effectLst/>
          </p:spPr>
        </p:pic>
      </p:grpSp>
      <p:grpSp>
        <p:nvGrpSpPr>
          <p:cNvPr id="347" name="Group"/>
          <p:cNvGrpSpPr/>
          <p:nvPr/>
        </p:nvGrpSpPr>
        <p:grpSpPr>
          <a:xfrm>
            <a:off x="15538734" y="5369526"/>
            <a:ext cx="5596029" cy="3395534"/>
            <a:chOff x="-53327" y="-53327"/>
            <a:chExt cx="5596027" cy="3395533"/>
          </a:xfrm>
        </p:grpSpPr>
        <p:pic>
          <p:nvPicPr>
            <p:cNvPr id="339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 rot="13006625">
              <a:off x="-554929" y="1516581"/>
              <a:ext cx="5269697" cy="76201"/>
            </a:xfrm>
            <a:prstGeom prst="rect">
              <a:avLst/>
            </a:prstGeom>
            <a:effectLst/>
          </p:spPr>
        </p:pic>
        <p:pic>
          <p:nvPicPr>
            <p:cNvPr id="341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 rot="13006625">
              <a:off x="-206361" y="1516581"/>
              <a:ext cx="5269696" cy="76201"/>
            </a:xfrm>
            <a:prstGeom prst="rect">
              <a:avLst/>
            </a:prstGeom>
            <a:effectLst/>
          </p:spPr>
        </p:pic>
        <p:pic>
          <p:nvPicPr>
            <p:cNvPr id="343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 rot="13006625">
              <a:off x="145021" y="1516581"/>
              <a:ext cx="5269696" cy="76201"/>
            </a:xfrm>
            <a:prstGeom prst="rect">
              <a:avLst/>
            </a:prstGeom>
            <a:effectLst/>
          </p:spPr>
        </p:pic>
        <p:pic>
          <p:nvPicPr>
            <p:cNvPr id="345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 rot="13006625">
              <a:off x="774606" y="1696096"/>
              <a:ext cx="5269696" cy="76201"/>
            </a:xfrm>
            <a:prstGeom prst="rect">
              <a:avLst/>
            </a:prstGeom>
            <a:effectLst/>
          </p:spPr>
        </p:pic>
      </p:grpSp>
      <p:sp>
        <p:nvSpPr>
          <p:cNvPr id="348" name="Countersubject #1"/>
          <p:cNvSpPr txBox="1"/>
          <p:nvPr>
            <p:ph type="title" idx="4294967295"/>
          </p:nvPr>
        </p:nvSpPr>
        <p:spPr>
          <a:xfrm>
            <a:off x="1206500" y="1079500"/>
            <a:ext cx="10477500" cy="1435100"/>
          </a:xfrm>
          <a:prstGeom prst="rect">
            <a:avLst/>
          </a:prstGeom>
        </p:spPr>
        <p:txBody>
          <a:bodyPr/>
          <a:lstStyle/>
          <a:p>
            <a:pPr/>
            <a:r>
              <a:t>Countersubject #1</a:t>
            </a:r>
          </a:p>
        </p:txBody>
      </p:sp>
      <p:grpSp>
        <p:nvGrpSpPr>
          <p:cNvPr id="354" name="Group"/>
          <p:cNvGrpSpPr/>
          <p:nvPr/>
        </p:nvGrpSpPr>
        <p:grpSpPr>
          <a:xfrm>
            <a:off x="18229482" y="4024021"/>
            <a:ext cx="4854544" cy="569260"/>
            <a:chOff x="0" y="0"/>
            <a:chExt cx="4854542" cy="569259"/>
          </a:xfrm>
        </p:grpSpPr>
        <p:sp>
          <p:nvSpPr>
            <p:cNvPr id="382" name="Connection Line"/>
            <p:cNvSpPr/>
            <p:nvPr/>
          </p:nvSpPr>
          <p:spPr>
            <a:xfrm>
              <a:off x="0" y="0"/>
              <a:ext cx="2417907" cy="547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1" fill="norm" stroke="1" extrusionOk="0">
                  <a:moveTo>
                    <a:pt x="0" y="15665"/>
                  </a:moveTo>
                  <a:cubicBezTo>
                    <a:pt x="7248" y="-5399"/>
                    <a:pt x="14448" y="-5220"/>
                    <a:pt x="21600" y="16201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383" name="Connection Line"/>
            <p:cNvSpPr/>
            <p:nvPr/>
          </p:nvSpPr>
          <p:spPr>
            <a:xfrm>
              <a:off x="547360" y="21360"/>
              <a:ext cx="2417908" cy="547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1" fill="norm" stroke="1" extrusionOk="0">
                  <a:moveTo>
                    <a:pt x="0" y="15665"/>
                  </a:moveTo>
                  <a:cubicBezTo>
                    <a:pt x="7248" y="-5399"/>
                    <a:pt x="14448" y="-5220"/>
                    <a:pt x="21600" y="16201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384" name="Connection Line"/>
            <p:cNvSpPr/>
            <p:nvPr/>
          </p:nvSpPr>
          <p:spPr>
            <a:xfrm>
              <a:off x="1183003" y="21360"/>
              <a:ext cx="2417908" cy="547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1" fill="norm" stroke="1" extrusionOk="0">
                  <a:moveTo>
                    <a:pt x="0" y="15665"/>
                  </a:moveTo>
                  <a:cubicBezTo>
                    <a:pt x="7248" y="-5399"/>
                    <a:pt x="14448" y="-5220"/>
                    <a:pt x="21600" y="16201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385" name="Connection Line"/>
            <p:cNvSpPr/>
            <p:nvPr/>
          </p:nvSpPr>
          <p:spPr>
            <a:xfrm>
              <a:off x="1783334" y="21360"/>
              <a:ext cx="2417908" cy="547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1" fill="norm" stroke="1" extrusionOk="0">
                  <a:moveTo>
                    <a:pt x="0" y="15665"/>
                  </a:moveTo>
                  <a:cubicBezTo>
                    <a:pt x="7248" y="-5399"/>
                    <a:pt x="14448" y="-5220"/>
                    <a:pt x="21600" y="16201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386" name="Connection Line"/>
            <p:cNvSpPr/>
            <p:nvPr/>
          </p:nvSpPr>
          <p:spPr>
            <a:xfrm>
              <a:off x="2436635" y="21360"/>
              <a:ext cx="2417908" cy="547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1" fill="norm" stroke="1" extrusionOk="0">
                  <a:moveTo>
                    <a:pt x="0" y="15665"/>
                  </a:moveTo>
                  <a:cubicBezTo>
                    <a:pt x="7248" y="-5399"/>
                    <a:pt x="14448" y="-5220"/>
                    <a:pt x="21600" y="16201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pPr/>
            </a:p>
          </p:txBody>
        </p:sp>
      </p:grpSp>
      <p:grpSp>
        <p:nvGrpSpPr>
          <p:cNvPr id="363" name="Group"/>
          <p:cNvGrpSpPr/>
          <p:nvPr/>
        </p:nvGrpSpPr>
        <p:grpSpPr>
          <a:xfrm>
            <a:off x="7097479" y="5399761"/>
            <a:ext cx="2521130" cy="3285310"/>
            <a:chOff x="-48412" y="-48412"/>
            <a:chExt cx="2521129" cy="3285308"/>
          </a:xfrm>
        </p:grpSpPr>
        <p:pic>
          <p:nvPicPr>
            <p:cNvPr id="355" name="Line Line" descr="Line 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 rot="15062281">
              <a:off x="-1130734" y="1509774"/>
              <a:ext cx="3313349" cy="76201"/>
            </a:xfrm>
            <a:prstGeom prst="rect">
              <a:avLst/>
            </a:prstGeom>
            <a:effectLst/>
          </p:spPr>
        </p:pic>
        <p:pic>
          <p:nvPicPr>
            <p:cNvPr id="357" name="Line Line" descr="Line 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 rot="15062281">
              <a:off x="241689" y="1492641"/>
              <a:ext cx="3313349" cy="76201"/>
            </a:xfrm>
            <a:prstGeom prst="rect">
              <a:avLst/>
            </a:prstGeom>
            <a:effectLst/>
          </p:spPr>
        </p:pic>
        <p:pic>
          <p:nvPicPr>
            <p:cNvPr id="359" name="Line Line" descr="Line 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 rot="15062281">
              <a:off x="-512747" y="1509774"/>
              <a:ext cx="3313349" cy="76201"/>
            </a:xfrm>
            <a:prstGeom prst="rect">
              <a:avLst/>
            </a:prstGeom>
            <a:effectLst/>
          </p:spPr>
        </p:pic>
        <p:pic>
          <p:nvPicPr>
            <p:cNvPr id="361" name="Line Line" descr="Line 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 rot="15062281">
              <a:off x="30641" y="1619641"/>
              <a:ext cx="3313350" cy="76201"/>
            </a:xfrm>
            <a:prstGeom prst="rect">
              <a:avLst/>
            </a:prstGeom>
            <a:effectLst/>
          </p:spPr>
        </p:pic>
      </p:grpSp>
      <p:grpSp>
        <p:nvGrpSpPr>
          <p:cNvPr id="372" name="Group"/>
          <p:cNvGrpSpPr/>
          <p:nvPr/>
        </p:nvGrpSpPr>
        <p:grpSpPr>
          <a:xfrm>
            <a:off x="12836500" y="5260995"/>
            <a:ext cx="2649845" cy="3349295"/>
            <a:chOff x="-50796" y="-50795"/>
            <a:chExt cx="2649843" cy="3349294"/>
          </a:xfrm>
        </p:grpSpPr>
        <p:pic>
          <p:nvPicPr>
            <p:cNvPr id="364" name="Line Line" descr="Line 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 rot="14669001">
              <a:off x="-1062344" y="1585751"/>
              <a:ext cx="3674921" cy="76201"/>
            </a:xfrm>
            <a:prstGeom prst="rect">
              <a:avLst/>
            </a:prstGeom>
            <a:effectLst/>
          </p:spPr>
        </p:pic>
        <p:pic>
          <p:nvPicPr>
            <p:cNvPr id="366" name="Line Line" descr="Line 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 rot="14669001">
              <a:off x="-691552" y="1585751"/>
              <a:ext cx="3674921" cy="76201"/>
            </a:xfrm>
            <a:prstGeom prst="rect">
              <a:avLst/>
            </a:prstGeom>
            <a:effectLst/>
          </p:spPr>
        </p:pic>
        <p:pic>
          <p:nvPicPr>
            <p:cNvPr id="368" name="Line Line" descr="Line 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 rot="14669001">
              <a:off x="-495726" y="1585751"/>
              <a:ext cx="3674921" cy="76201"/>
            </a:xfrm>
            <a:prstGeom prst="rect">
              <a:avLst/>
            </a:prstGeom>
            <a:effectLst/>
          </p:spPr>
        </p:pic>
        <p:pic>
          <p:nvPicPr>
            <p:cNvPr id="370" name="Line Line" descr="Line 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 rot="14669001">
              <a:off x="-64326" y="1585751"/>
              <a:ext cx="3674921" cy="76201"/>
            </a:xfrm>
            <a:prstGeom prst="rect">
              <a:avLst/>
            </a:prstGeom>
            <a:effectLst/>
          </p:spPr>
        </p:pic>
      </p:grpSp>
      <p:grpSp>
        <p:nvGrpSpPr>
          <p:cNvPr id="375" name="Group"/>
          <p:cNvGrpSpPr/>
          <p:nvPr/>
        </p:nvGrpSpPr>
        <p:grpSpPr>
          <a:xfrm>
            <a:off x="1844258" y="4360626"/>
            <a:ext cx="4403616" cy="5941590"/>
            <a:chOff x="0" y="0"/>
            <a:chExt cx="4403614" cy="5941589"/>
          </a:xfrm>
        </p:grpSpPr>
        <p:sp>
          <p:nvSpPr>
            <p:cNvPr id="373" name="Rounded Rectangle"/>
            <p:cNvSpPr/>
            <p:nvPr/>
          </p:nvSpPr>
          <p:spPr>
            <a:xfrm>
              <a:off x="0" y="0"/>
              <a:ext cx="4403615" cy="5316898"/>
            </a:xfrm>
            <a:prstGeom prst="roundRect">
              <a:avLst>
                <a:gd name="adj" fmla="val 15000"/>
              </a:avLst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74" name="Subject"/>
            <p:cNvSpPr txBox="1"/>
            <p:nvPr/>
          </p:nvSpPr>
          <p:spPr>
            <a:xfrm>
              <a:off x="1625278" y="5480223"/>
              <a:ext cx="1153059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Subject</a:t>
              </a:r>
            </a:p>
          </p:txBody>
        </p:sp>
      </p:grpSp>
      <p:sp>
        <p:nvSpPr>
          <p:cNvPr id="376" name="Countersubject…"/>
          <p:cNvSpPr txBox="1"/>
          <p:nvPr/>
        </p:nvSpPr>
        <p:spPr>
          <a:xfrm>
            <a:off x="6429413" y="9840849"/>
            <a:ext cx="2507895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Countersubject…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8" dur="2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3" dur="2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8" dur="2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1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3" dur="2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1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8" dur="2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1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48" dur="2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1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53" dur="2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Subtype="1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58" dur="2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1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63" dur="2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Class="entr" nodeType="clickEffect" presetSubtype="8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8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7" grpId="12"/>
      <p:bldP build="whole" bldLvl="1" animBg="1" rev="0" advAuto="0" spid="283" grpId="8"/>
      <p:bldP build="whole" bldLvl="1" animBg="1" rev="0" advAuto="0" spid="354" grpId="13"/>
      <p:bldP build="whole" bldLvl="1" animBg="1" rev="0" advAuto="0" spid="376" grpId="2"/>
      <p:bldP build="whole" bldLvl="1" animBg="1" rev="0" advAuto="0" spid="277" grpId="3"/>
      <p:bldP build="whole" bldLvl="1" animBg="1" rev="0" advAuto="0" spid="363" grpId="4"/>
      <p:bldP build="whole" bldLvl="1" animBg="1" rev="0" advAuto="0" spid="372" grpId="9"/>
      <p:bldP build="whole" bldLvl="1" animBg="1" rev="0" advAuto="0" spid="318" grpId="7"/>
      <p:bldP build="whole" bldLvl="1" animBg="1" rev="0" advAuto="0" spid="288" grpId="5"/>
      <p:bldP build="whole" bldLvl="1" animBg="1" rev="0" advAuto="0" spid="375" grpId="1"/>
      <p:bldP build="whole" bldLvl="1" animBg="1" rev="0" advAuto="0" spid="323" grpId="11"/>
      <p:bldP build="whole" bldLvl="1" animBg="1" rev="0" advAuto="0" spid="301" grpId="6"/>
      <p:bldP build="whole" bldLvl="1" animBg="1" rev="0" advAuto="0" spid="338" grpId="1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Automating the music analys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Automating the music analysis</a:t>
            </a:r>
          </a:p>
        </p:txBody>
      </p:sp>
      <p:sp>
        <p:nvSpPr>
          <p:cNvPr id="389" name="of Bach’s fugues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of Bach’s fugues</a:t>
            </a:r>
          </a:p>
        </p:txBody>
      </p:sp>
      <p:sp>
        <p:nvSpPr>
          <p:cNvPr id="390" name="Locating subjects: eas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Locating subjects: easy</a:t>
            </a:r>
          </a:p>
          <a:p>
            <a:pPr/>
            <a:r>
              <a:t>Locating counter-subjects: generally easy</a:t>
            </a:r>
          </a:p>
          <a:p>
            <a:pPr/>
            <a:r>
              <a:t>Motivic (“paradigmatic”) analysis of counter-subjects: very difficult</a:t>
            </a:r>
          </a:p>
          <a:p>
            <a:pPr/>
            <a:r>
              <a:t>Olivier Lartillot, “Automated Motivic Analysis: An Exhaustive Approach Based on Closed and Cyclic Pattern Mining in Multidimensional Parametric Spaces”, in David Meredith (editor), </a:t>
            </a:r>
            <a:r>
              <a:rPr i="1"/>
              <a:t>Computational Music Analysis</a:t>
            </a:r>
            <a:r>
              <a:t>, Springer, 2016</a:t>
            </a:r>
          </a:p>
          <a:p>
            <a:pPr lvl="1"/>
            <a:r>
              <a:t>Extension of that approach</a:t>
            </a:r>
          </a:p>
          <a:p>
            <a:pPr lvl="1"/>
            <a:r>
              <a:t>Work in progress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9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Dynamic visualisation…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Dynamic visualisation</a:t>
            </a:r>
          </a:p>
          <a:p>
            <a:pPr/>
            <a:r>
              <a:t>of fugue analysis</a:t>
            </a:r>
          </a:p>
        </p:txBody>
      </p:sp>
      <p:sp>
        <p:nvSpPr>
          <p:cNvPr id="393" name="demonstrated in a live concert by the Danish String Quarte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demonstrated in a live concert by the Danish String Quartet</a:t>
            </a:r>
          </a:p>
        </p:txBody>
      </p:sp>
      <p:sp>
        <p:nvSpPr>
          <p:cNvPr id="394" name="Olivier Lartillot, MIRAGE project University of Oslo, RITMO Centre for Interdisciplinary Studies in Rhythm, Time and Motion, Norway"/>
          <p:cNvSpPr txBox="1"/>
          <p:nvPr/>
        </p:nvSpPr>
        <p:spPr>
          <a:xfrm>
            <a:off x="1201340" y="11193449"/>
            <a:ext cx="21971003" cy="130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algn="l" defTabSz="825500">
              <a:defRPr b="1" sz="3600">
                <a:solidFill>
                  <a:srgbClr val="000000"/>
                </a:solidFill>
              </a:defRPr>
            </a:pPr>
            <a:r>
              <a:t>Olivier Lartillot, MIRAGE project</a:t>
            </a:r>
            <a:br/>
            <a:r>
              <a:t>University of Oslo, RITMO Centre for Interdisciplinary Studies in Rhythm, Time and Motion, Norway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Overview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Overview</a:t>
            </a:r>
          </a:p>
        </p:txBody>
      </p:sp>
      <p:sp>
        <p:nvSpPr>
          <p:cNvPr id="156" name="Dynamic visualisation to guide (non-expert) listeners, to better enjoy richnes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Dynamic visualisation to guide (non-expert) listeners, to better enjoy richness</a:t>
            </a:r>
          </a:p>
          <a:p>
            <a:pPr lvl="1"/>
            <a:r>
              <a:t>Fugues, and the particularity of Bach’s </a:t>
            </a:r>
            <a:r>
              <a:rPr i="1"/>
              <a:t>Contrapunctus 14</a:t>
            </a:r>
            <a:endParaRPr i="1"/>
          </a:p>
          <a:p>
            <a:pPr lvl="1"/>
            <a:r>
              <a:t>String quartet: real time pitch tracking</a:t>
            </a:r>
          </a:p>
          <a:p>
            <a:pPr/>
            <a:r>
              <a:t>Visualisation strategy based on “dynamic paradigmatic analysis”</a:t>
            </a:r>
          </a:p>
          <a:p>
            <a:pPr/>
            <a:r>
              <a:t>Concert experiment, with Danish String Quartet, and online follow-up xp</a:t>
            </a:r>
          </a:p>
          <a:p>
            <a:pPr/>
            <a:r>
              <a:t>Computationally automated fugue analysis: pattern mining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Visualisation princip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Visualisation principles</a:t>
            </a:r>
          </a:p>
        </p:txBody>
      </p:sp>
      <p:sp>
        <p:nvSpPr>
          <p:cNvPr id="159" name="Tool to better understand and appreciate music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Tool to better understand and appreciate music</a:t>
            </a:r>
          </a:p>
          <a:p>
            <a:pPr/>
            <a:r>
              <a:t>Easily understood, highly accessible, no music or technical expertise needed</a:t>
            </a:r>
          </a:p>
          <a:p>
            <a:pPr/>
            <a:r>
              <a:t>Self-explanatory </a:t>
            </a:r>
          </a:p>
          <a:p>
            <a:pPr/>
            <a:r>
              <a:t>Catch attention throughout the music</a:t>
            </a:r>
          </a:p>
          <a:p>
            <a:pPr/>
            <a:r>
              <a:t>Dynamic visualisation conveying rapid and rich fluctuations</a:t>
            </a:r>
          </a:p>
          <a:p>
            <a:pPr/>
            <a:r>
              <a:t>Avoid formalisation (music notation, abstract analysis formalisations)</a:t>
            </a:r>
          </a:p>
          <a:p>
            <a:pPr/>
            <a:r>
              <a:t>Minimalist, functionalist aesthetics, to show the essential beauty of music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concert.JPG" descr="concert.JPG"/>
          <p:cNvPicPr>
            <a:picLocks noChangeAspect="1"/>
          </p:cNvPicPr>
          <p:nvPr/>
        </p:nvPicPr>
        <p:blipFill>
          <a:blip r:embed="rId2">
            <a:extLst/>
          </a:blip>
          <a:srcRect l="5055" t="0" r="2429" b="0"/>
          <a:stretch>
            <a:fillRect/>
          </a:stretch>
        </p:blipFill>
        <p:spPr>
          <a:xfrm>
            <a:off x="-64096" y="-44097"/>
            <a:ext cx="24512066" cy="12047234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MusicLab Copenhagen concert, the Danish String Quartet"/>
          <p:cNvSpPr txBox="1"/>
          <p:nvPr>
            <p:ph type="body" idx="21"/>
          </p:nvPr>
        </p:nvSpPr>
        <p:spPr>
          <a:xfrm>
            <a:off x="1206500" y="11994891"/>
            <a:ext cx="21971000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MusicLab Copenhagen concert, the Danish String Quartet</a:t>
            </a:r>
          </a:p>
        </p:txBody>
      </p:sp>
      <p:sp>
        <p:nvSpPr>
          <p:cNvPr id="163" name="JS Bach’s Art of Fugue: Contrapunctus 14"/>
          <p:cNvSpPr txBox="1"/>
          <p:nvPr/>
        </p:nvSpPr>
        <p:spPr>
          <a:xfrm>
            <a:off x="9221419" y="12932530"/>
            <a:ext cx="5941162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JS Bach’s </a:t>
            </a:r>
            <a:r>
              <a:rPr i="1"/>
              <a:t>Art of Fugue</a:t>
            </a:r>
            <a:r>
              <a:t>: </a:t>
            </a:r>
            <a:r>
              <a:rPr i="1"/>
              <a:t>Contrapunctus 14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1.pdf" descr="S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46783" y="0"/>
            <a:ext cx="13918488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ubject"/>
          <p:cNvSpPr txBox="1"/>
          <p:nvPr/>
        </p:nvSpPr>
        <p:spPr>
          <a:xfrm>
            <a:off x="11920433" y="2409947"/>
            <a:ext cx="1153059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Subject</a:t>
            </a:r>
          </a:p>
        </p:txBody>
      </p:sp>
      <p:sp>
        <p:nvSpPr>
          <p:cNvPr id="167" name="Counter-subject"/>
          <p:cNvSpPr txBox="1"/>
          <p:nvPr/>
        </p:nvSpPr>
        <p:spPr>
          <a:xfrm>
            <a:off x="16374837" y="2622266"/>
            <a:ext cx="2304899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Counter-subject</a:t>
            </a:r>
          </a:p>
        </p:txBody>
      </p:sp>
      <p:sp>
        <p:nvSpPr>
          <p:cNvPr id="168" name="Subject"/>
          <p:cNvSpPr txBox="1"/>
          <p:nvPr/>
        </p:nvSpPr>
        <p:spPr>
          <a:xfrm>
            <a:off x="16950757" y="907383"/>
            <a:ext cx="1153059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/>
            <a:r>
              <a:t>Subject</a:t>
            </a:r>
          </a:p>
        </p:txBody>
      </p:sp>
      <p:sp>
        <p:nvSpPr>
          <p:cNvPr id="169" name="Counter-subject"/>
          <p:cNvSpPr txBox="1"/>
          <p:nvPr/>
        </p:nvSpPr>
        <p:spPr>
          <a:xfrm>
            <a:off x="12879742" y="4810783"/>
            <a:ext cx="2304899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/>
            <a:r>
              <a:t>Counter-subject</a:t>
            </a:r>
          </a:p>
        </p:txBody>
      </p:sp>
      <p:sp>
        <p:nvSpPr>
          <p:cNvPr id="170" name="Subject"/>
          <p:cNvSpPr txBox="1"/>
          <p:nvPr/>
        </p:nvSpPr>
        <p:spPr>
          <a:xfrm>
            <a:off x="14125283" y="4418810"/>
            <a:ext cx="1153059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>
                    <a:lumOff val="16847"/>
                  </a:schemeClr>
                </a:solidFill>
              </a:defRPr>
            </a:lvl1pPr>
          </a:lstStyle>
          <a:p>
            <a:pPr/>
            <a:r>
              <a:t>Subject</a:t>
            </a:r>
          </a:p>
        </p:txBody>
      </p:sp>
      <p:sp>
        <p:nvSpPr>
          <p:cNvPr id="171" name="Counter-subject"/>
          <p:cNvSpPr txBox="1"/>
          <p:nvPr/>
        </p:nvSpPr>
        <p:spPr>
          <a:xfrm>
            <a:off x="14137323" y="8256881"/>
            <a:ext cx="2304898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>
                    <a:lumOff val="16847"/>
                  </a:schemeClr>
                </a:solidFill>
              </a:defRPr>
            </a:lvl1pPr>
          </a:lstStyle>
          <a:p>
            <a:pPr/>
            <a:r>
              <a:t>Counter-subject</a:t>
            </a:r>
          </a:p>
        </p:txBody>
      </p:sp>
      <p:sp>
        <p:nvSpPr>
          <p:cNvPr id="172" name="Subject"/>
          <p:cNvSpPr txBox="1"/>
          <p:nvPr/>
        </p:nvSpPr>
        <p:spPr>
          <a:xfrm>
            <a:off x="11708114" y="7260615"/>
            <a:ext cx="1153060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4">
                    <a:hueOff val="-1247790"/>
                    <a:lumOff val="-12326"/>
                  </a:schemeClr>
                </a:solidFill>
              </a:defRPr>
            </a:lvl1pPr>
          </a:lstStyle>
          <a:p>
            <a:pPr/>
            <a:r>
              <a:t>Subject</a:t>
            </a:r>
          </a:p>
        </p:txBody>
      </p:sp>
      <p:sp>
        <p:nvSpPr>
          <p:cNvPr id="173" name="Counter-subject"/>
          <p:cNvSpPr txBox="1"/>
          <p:nvPr/>
        </p:nvSpPr>
        <p:spPr>
          <a:xfrm>
            <a:off x="20898862" y="7080961"/>
            <a:ext cx="2304899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4">
                    <a:hueOff val="-1247790"/>
                    <a:lumOff val="-12326"/>
                  </a:schemeClr>
                </a:solidFill>
              </a:defRPr>
            </a:lvl1pPr>
          </a:lstStyle>
          <a:p>
            <a:pPr/>
            <a:r>
              <a:t>Counter-subject</a:t>
            </a:r>
          </a:p>
        </p:txBody>
      </p:sp>
      <p:sp>
        <p:nvSpPr>
          <p:cNvPr id="174" name="Subject"/>
          <p:cNvSpPr txBox="1"/>
          <p:nvPr/>
        </p:nvSpPr>
        <p:spPr>
          <a:xfrm>
            <a:off x="22144401" y="9939099"/>
            <a:ext cx="1153060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Subject</a:t>
            </a:r>
          </a:p>
        </p:txBody>
      </p:sp>
      <p:sp>
        <p:nvSpPr>
          <p:cNvPr id="175" name="Subject"/>
          <p:cNvSpPr txBox="1"/>
          <p:nvPr/>
        </p:nvSpPr>
        <p:spPr>
          <a:xfrm>
            <a:off x="15729498" y="12323602"/>
            <a:ext cx="1153060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/>
            <a:r>
              <a:t>Subject</a:t>
            </a:r>
          </a:p>
        </p:txBody>
      </p:sp>
      <p:sp>
        <p:nvSpPr>
          <p:cNvPr id="176" name="J.S. Bach…"/>
          <p:cNvSpPr txBox="1"/>
          <p:nvPr>
            <p:ph type="title" idx="4294967295"/>
          </p:nvPr>
        </p:nvSpPr>
        <p:spPr>
          <a:xfrm>
            <a:off x="1206500" y="1079500"/>
            <a:ext cx="7383310" cy="2955575"/>
          </a:xfrm>
          <a:prstGeom prst="rect">
            <a:avLst/>
          </a:prstGeom>
        </p:spPr>
        <p:txBody>
          <a:bodyPr/>
          <a:lstStyle/>
          <a:p>
            <a:pPr defTabSz="1975054">
              <a:defRPr spc="-137" sz="6885"/>
            </a:pPr>
            <a:r>
              <a:t>J.S. Bach</a:t>
            </a:r>
          </a:p>
          <a:p>
            <a:pPr defTabSz="1975054">
              <a:defRPr i="1" spc="-137" sz="6885"/>
            </a:pPr>
            <a:r>
              <a:t>The Art of Fugue</a:t>
            </a:r>
          </a:p>
          <a:p>
            <a:pPr defTabSz="1975054">
              <a:defRPr i="1" spc="-137" sz="6885"/>
            </a:pPr>
            <a:r>
              <a:t>Contrapunctus </a:t>
            </a:r>
            <a:r>
              <a:rPr i="0"/>
              <a:t>14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7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7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7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7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7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Class="entr" nodeType="after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6" dur="7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Class="entr" nodeType="after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7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Class="entr" nodeType="after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4" dur="7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5" grpId="6"/>
      <p:bldP build="whole" bldLvl="1" animBg="1" rev="0" advAuto="0" spid="169" grpId="8"/>
      <p:bldP build="whole" bldLvl="1" animBg="1" rev="0" advAuto="0" spid="168" grpId="2"/>
      <p:bldP build="whole" bldLvl="1" animBg="1" rev="0" advAuto="0" spid="171" grpId="9"/>
      <p:bldP build="whole" bldLvl="1" animBg="1" rev="0" advAuto="0" spid="174" grpId="5"/>
      <p:bldP build="whole" bldLvl="1" animBg="1" rev="0" advAuto="0" spid="170" grpId="3"/>
      <p:bldP build="whole" bldLvl="1" animBg="1" rev="0" advAuto="0" spid="166" grpId="1"/>
      <p:bldP build="whole" bldLvl="1" animBg="1" rev="0" advAuto="0" spid="173" grpId="10"/>
      <p:bldP build="whole" bldLvl="1" animBg="1" rev="0" advAuto="0" spid="172" grpId="4"/>
      <p:bldP build="whole" bldLvl="1" animBg="1" rev="0" advAuto="0" spid="167" grpId="7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form.pdf" descr="form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345998"/>
            <a:ext cx="24384001" cy="5024004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J.S. Bach…"/>
          <p:cNvSpPr txBox="1"/>
          <p:nvPr>
            <p:ph type="title" idx="4294967295"/>
          </p:nvPr>
        </p:nvSpPr>
        <p:spPr>
          <a:xfrm>
            <a:off x="1206500" y="1079500"/>
            <a:ext cx="7383310" cy="2955575"/>
          </a:xfrm>
          <a:prstGeom prst="rect">
            <a:avLst/>
          </a:prstGeom>
        </p:spPr>
        <p:txBody>
          <a:bodyPr/>
          <a:lstStyle/>
          <a:p>
            <a:pPr defTabSz="1975054">
              <a:defRPr spc="-137" sz="6885"/>
            </a:pPr>
            <a:r>
              <a:t>J.S. Bach</a:t>
            </a:r>
          </a:p>
          <a:p>
            <a:pPr defTabSz="1975054">
              <a:defRPr i="1" spc="-137" sz="6885"/>
            </a:pPr>
            <a:r>
              <a:t>The Art of Fugue</a:t>
            </a:r>
          </a:p>
          <a:p>
            <a:pPr defTabSz="1975054">
              <a:defRPr i="1" spc="-137" sz="6885"/>
            </a:pPr>
            <a:r>
              <a:t>Contrapunctus </a:t>
            </a:r>
            <a:r>
              <a:rPr i="0"/>
              <a:t>14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Overview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Overview</a:t>
            </a:r>
          </a:p>
        </p:txBody>
      </p:sp>
      <p:sp>
        <p:nvSpPr>
          <p:cNvPr id="182" name="Dynamic visualisation to guide (non-expert) listeners, to better enjoy richnes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Dynamic visualisation to guide (non-expert) listeners, to better enjoy richness</a:t>
            </a:r>
          </a:p>
          <a:p>
            <a:pPr lvl="1"/>
            <a:r>
              <a:t>Fugues, and the particularity of Bach’s </a:t>
            </a:r>
            <a:r>
              <a:rPr i="1"/>
              <a:t>Contrapunctus 14</a:t>
            </a:r>
          </a:p>
          <a:p>
            <a:pPr lvl="1"/>
            <a:r>
              <a:t>String quartet: real time pitch tracking</a:t>
            </a:r>
          </a:p>
          <a:p>
            <a:pPr>
              <a:defRPr>
                <a:solidFill>
                  <a:srgbClr val="D5D5D5"/>
                </a:solidFill>
              </a:defRPr>
            </a:pPr>
            <a:r>
              <a:t>Visualisation strategy based on “dynamic paradigmatic analysis”</a:t>
            </a:r>
          </a:p>
          <a:p>
            <a:pPr>
              <a:defRPr>
                <a:solidFill>
                  <a:srgbClr val="D5D5D5"/>
                </a:solidFill>
              </a:defRPr>
            </a:pPr>
            <a:r>
              <a:t>Concert experiment, with Danish String Quartet, and online follow-up xp</a:t>
            </a:r>
          </a:p>
          <a:p>
            <a:pPr>
              <a:defRPr>
                <a:solidFill>
                  <a:srgbClr val="D5D5D5"/>
                </a:solidFill>
              </a:defRPr>
            </a:pPr>
            <a:r>
              <a:t>Computationally automated fugue analysis: pattern mining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1.pdf" descr="S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6661" y="0"/>
            <a:ext cx="13918488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ubject"/>
          <p:cNvSpPr txBox="1"/>
          <p:nvPr/>
        </p:nvSpPr>
        <p:spPr>
          <a:xfrm>
            <a:off x="7790311" y="2409947"/>
            <a:ext cx="1153059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Subject</a:t>
            </a:r>
          </a:p>
        </p:txBody>
      </p:sp>
      <p:sp>
        <p:nvSpPr>
          <p:cNvPr id="186" name="Counter-subject"/>
          <p:cNvSpPr txBox="1"/>
          <p:nvPr/>
        </p:nvSpPr>
        <p:spPr>
          <a:xfrm>
            <a:off x="12244716" y="2622266"/>
            <a:ext cx="2304898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Counter-subject</a:t>
            </a:r>
          </a:p>
        </p:txBody>
      </p:sp>
      <p:sp>
        <p:nvSpPr>
          <p:cNvPr id="187" name="Subject"/>
          <p:cNvSpPr txBox="1"/>
          <p:nvPr/>
        </p:nvSpPr>
        <p:spPr>
          <a:xfrm>
            <a:off x="12820635" y="907383"/>
            <a:ext cx="1153060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/>
            <a:r>
              <a:t>Subject</a:t>
            </a:r>
          </a:p>
        </p:txBody>
      </p:sp>
      <p:sp>
        <p:nvSpPr>
          <p:cNvPr id="188" name="Counter-subject"/>
          <p:cNvSpPr txBox="1"/>
          <p:nvPr/>
        </p:nvSpPr>
        <p:spPr>
          <a:xfrm>
            <a:off x="8749620" y="4810783"/>
            <a:ext cx="2304899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/>
            <a:r>
              <a:t>Counter-subject</a:t>
            </a:r>
          </a:p>
        </p:txBody>
      </p:sp>
      <p:sp>
        <p:nvSpPr>
          <p:cNvPr id="189" name="Subject"/>
          <p:cNvSpPr txBox="1"/>
          <p:nvPr/>
        </p:nvSpPr>
        <p:spPr>
          <a:xfrm>
            <a:off x="9995161" y="4418810"/>
            <a:ext cx="1153059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>
                    <a:lumOff val="16847"/>
                  </a:schemeClr>
                </a:solidFill>
              </a:defRPr>
            </a:lvl1pPr>
          </a:lstStyle>
          <a:p>
            <a:pPr/>
            <a:r>
              <a:t>Subject</a:t>
            </a:r>
          </a:p>
        </p:txBody>
      </p:sp>
      <p:sp>
        <p:nvSpPr>
          <p:cNvPr id="190" name="Counter-subject"/>
          <p:cNvSpPr txBox="1"/>
          <p:nvPr/>
        </p:nvSpPr>
        <p:spPr>
          <a:xfrm>
            <a:off x="10007201" y="8256881"/>
            <a:ext cx="2304898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>
                    <a:lumOff val="16847"/>
                  </a:schemeClr>
                </a:solidFill>
              </a:defRPr>
            </a:lvl1pPr>
          </a:lstStyle>
          <a:p>
            <a:pPr/>
            <a:r>
              <a:t>Counter-subject</a:t>
            </a:r>
          </a:p>
        </p:txBody>
      </p:sp>
      <p:sp>
        <p:nvSpPr>
          <p:cNvPr id="191" name="Subject"/>
          <p:cNvSpPr txBox="1"/>
          <p:nvPr/>
        </p:nvSpPr>
        <p:spPr>
          <a:xfrm>
            <a:off x="7577992" y="7260615"/>
            <a:ext cx="1153059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4">
                    <a:hueOff val="-1247790"/>
                    <a:lumOff val="-12326"/>
                  </a:schemeClr>
                </a:solidFill>
              </a:defRPr>
            </a:lvl1pPr>
          </a:lstStyle>
          <a:p>
            <a:pPr/>
            <a:r>
              <a:t>Subject</a:t>
            </a:r>
          </a:p>
        </p:txBody>
      </p:sp>
      <p:sp>
        <p:nvSpPr>
          <p:cNvPr id="192" name="Counter-subject"/>
          <p:cNvSpPr txBox="1"/>
          <p:nvPr/>
        </p:nvSpPr>
        <p:spPr>
          <a:xfrm>
            <a:off x="16768741" y="7080961"/>
            <a:ext cx="2304898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4">
                    <a:hueOff val="-1247790"/>
                    <a:lumOff val="-12326"/>
                  </a:schemeClr>
                </a:solidFill>
              </a:defRPr>
            </a:lvl1pPr>
          </a:lstStyle>
          <a:p>
            <a:pPr/>
            <a:r>
              <a:t>Counter-subject</a:t>
            </a:r>
          </a:p>
        </p:txBody>
      </p:sp>
      <p:sp>
        <p:nvSpPr>
          <p:cNvPr id="193" name="Subject"/>
          <p:cNvSpPr txBox="1"/>
          <p:nvPr/>
        </p:nvSpPr>
        <p:spPr>
          <a:xfrm>
            <a:off x="18014280" y="9939099"/>
            <a:ext cx="1153059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Subject</a:t>
            </a:r>
          </a:p>
        </p:txBody>
      </p:sp>
      <p:sp>
        <p:nvSpPr>
          <p:cNvPr id="194" name="Subject"/>
          <p:cNvSpPr txBox="1"/>
          <p:nvPr/>
        </p:nvSpPr>
        <p:spPr>
          <a:xfrm>
            <a:off x="11599376" y="12323602"/>
            <a:ext cx="1153059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/>
            <a:r>
              <a:t>Subject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aradigmaticscore.pdf" descr="paradigmaticscor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54744" y="0"/>
            <a:ext cx="1336615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Paradigmatic analysis"/>
          <p:cNvSpPr txBox="1"/>
          <p:nvPr>
            <p:ph type="title"/>
          </p:nvPr>
        </p:nvSpPr>
        <p:spPr>
          <a:xfrm>
            <a:off x="1206500" y="1079500"/>
            <a:ext cx="6908629" cy="2604924"/>
          </a:xfrm>
          <a:prstGeom prst="rect">
            <a:avLst/>
          </a:prstGeom>
        </p:spPr>
        <p:txBody>
          <a:bodyPr/>
          <a:lstStyle/>
          <a:p>
            <a:pPr/>
            <a:r>
              <a:t>Paradigmatic analysis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3_DynamicLight">
  <a:themeElements>
    <a:clrScheme name="33_DynamicLight">
      <a:dk1>
        <a:srgbClr val="5E5E5E"/>
      </a:dk1>
      <a:lt1>
        <a:srgbClr val="005E00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3_DynamicLight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3_Dynamic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3_DynamicLight">
  <a:themeElements>
    <a:clrScheme name="33_Dynamic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3_DynamicLight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3_Dynamic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